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9144000"/>
  <p:notesSz cx="7010400" cy="9296400"/>
  <p:embeddedFontLst>
    <p:embeddedFont>
      <p:font typeface="Garamond"/>
      <p:regular r:id="rId23"/>
      <p:bold r:id="rId24"/>
      <p:italic r:id="rId25"/>
      <p:boldItalic r:id="rId26"/>
    </p:embeddedFont>
    <p:embeddedFont>
      <p:font typeface="Anta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h1uCUkcripR+snwUR1yPIpDRO6r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Reed Spurling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19" orient="horz"/>
        <p:guide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Garamond-bold.fntdata"/><Relationship Id="rId23" Type="http://schemas.openxmlformats.org/officeDocument/2006/relationships/font" Target="fonts/Garamo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26" Type="http://schemas.openxmlformats.org/officeDocument/2006/relationships/font" Target="fonts/Garamond-boldItalic.fntdata"/><Relationship Id="rId25" Type="http://schemas.openxmlformats.org/officeDocument/2006/relationships/font" Target="fonts/Garamond-italic.fntdata"/><Relationship Id="rId28" Type="http://customschemas.google.com/relationships/presentationmetadata" Target="metadata"/><Relationship Id="rId27" Type="http://schemas.openxmlformats.org/officeDocument/2006/relationships/font" Target="fonts/Anta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4-18T21:32:31.186">
    <p:pos x="6000" y="0"/>
    <p:text>@yongxinlai@arizona.edu
_Assigned to yongxinlai@arizona.edu_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IpkyyE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4-04-18T21:32:44.319">
    <p:pos x="6000" y="0"/>
    <p:text>@yongxinlai@arizona.edu
_Assigned to yongxinlai@arizona.edu_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IpkyyI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4-04-18T21:32:52.334">
    <p:pos x="6000" y="0"/>
    <p:text>@yongxinlai@arizona.edu
_Assigned to yongxinlai@arizona.edu_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IpkyyM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62400" y="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l1glh.de/ultrasonic-anemometer.html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1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1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2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2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3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3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5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cdb447a93f_0_186:notes"/>
          <p:cNvSpPr/>
          <p:nvPr>
            <p:ph idx="2" type="sldImg"/>
          </p:nvPr>
        </p:nvSpPr>
        <p:spPr>
          <a:xfrm>
            <a:off x="1154113" y="690563"/>
            <a:ext cx="4702200" cy="3527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2" name="Google Shape;182;g2cdb447a93f_0_186:notes"/>
          <p:cNvSpPr txBox="1"/>
          <p:nvPr>
            <p:ph idx="1" type="body"/>
          </p:nvPr>
        </p:nvSpPr>
        <p:spPr>
          <a:xfrm>
            <a:off x="914400" y="4448175"/>
            <a:ext cx="5181600" cy="41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g2cdb447a93f_0_186:notes"/>
          <p:cNvSpPr txBox="1"/>
          <p:nvPr>
            <p:ph idx="12" type="sldNum"/>
          </p:nvPr>
        </p:nvSpPr>
        <p:spPr>
          <a:xfrm>
            <a:off x="3962400" y="8820150"/>
            <a:ext cx="30480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6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6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da7d7289f_0_1:notes"/>
          <p:cNvSpPr/>
          <p:nvPr>
            <p:ph idx="2" type="sldImg"/>
          </p:nvPr>
        </p:nvSpPr>
        <p:spPr>
          <a:xfrm>
            <a:off x="1154113" y="690563"/>
            <a:ext cx="4702200" cy="3527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3" name="Google Shape;203;g2cda7d7289f_0_1:notes"/>
          <p:cNvSpPr txBox="1"/>
          <p:nvPr>
            <p:ph idx="1" type="body"/>
          </p:nvPr>
        </p:nvSpPr>
        <p:spPr>
          <a:xfrm>
            <a:off x="914400" y="4448175"/>
            <a:ext cx="5181600" cy="41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g2cda7d7289f_0_1:notes"/>
          <p:cNvSpPr txBox="1"/>
          <p:nvPr>
            <p:ph idx="12" type="sldNum"/>
          </p:nvPr>
        </p:nvSpPr>
        <p:spPr>
          <a:xfrm>
            <a:off x="3962400" y="8820150"/>
            <a:ext cx="30480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db447a93f_0_6:notes"/>
          <p:cNvSpPr/>
          <p:nvPr>
            <p:ph idx="2" type="sldImg"/>
          </p:nvPr>
        </p:nvSpPr>
        <p:spPr>
          <a:xfrm>
            <a:off x="1154113" y="690563"/>
            <a:ext cx="4702200" cy="3527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g2cdb447a93f_0_6:notes"/>
          <p:cNvSpPr txBox="1"/>
          <p:nvPr>
            <p:ph idx="1" type="body"/>
          </p:nvPr>
        </p:nvSpPr>
        <p:spPr>
          <a:xfrm>
            <a:off x="914400" y="4448175"/>
            <a:ext cx="5181600" cy="41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g2cdb447a93f_0_6:notes"/>
          <p:cNvSpPr txBox="1"/>
          <p:nvPr>
            <p:ph idx="12" type="sldNum"/>
          </p:nvPr>
        </p:nvSpPr>
        <p:spPr>
          <a:xfrm>
            <a:off x="3962400" y="8820150"/>
            <a:ext cx="30480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cdb447a93f_0_13:notes"/>
          <p:cNvSpPr/>
          <p:nvPr>
            <p:ph idx="2" type="sldImg"/>
          </p:nvPr>
        </p:nvSpPr>
        <p:spPr>
          <a:xfrm>
            <a:off x="1154113" y="690563"/>
            <a:ext cx="4702200" cy="3527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g2cdb447a93f_0_13:notes"/>
          <p:cNvSpPr txBox="1"/>
          <p:nvPr>
            <p:ph idx="1" type="body"/>
          </p:nvPr>
        </p:nvSpPr>
        <p:spPr>
          <a:xfrm>
            <a:off x="914400" y="4448175"/>
            <a:ext cx="5181600" cy="41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https://www.dl1glh.de/ultrasonic-anemometer.html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Field Guide to atmospheric Optic</a:t>
            </a:r>
            <a:endParaRPr/>
          </a:p>
        </p:txBody>
      </p:sp>
      <p:sp>
        <p:nvSpPr>
          <p:cNvPr id="232" name="Google Shape;232;g2cdb447a93f_0_13:notes"/>
          <p:cNvSpPr txBox="1"/>
          <p:nvPr>
            <p:ph idx="12" type="sldNum"/>
          </p:nvPr>
        </p:nvSpPr>
        <p:spPr>
          <a:xfrm>
            <a:off x="3962400" y="8820150"/>
            <a:ext cx="30480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cdb447a93f_0_31:notes"/>
          <p:cNvSpPr/>
          <p:nvPr>
            <p:ph idx="2" type="sldImg"/>
          </p:nvPr>
        </p:nvSpPr>
        <p:spPr>
          <a:xfrm>
            <a:off x="1154113" y="690563"/>
            <a:ext cx="4702200" cy="3527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0" name="Google Shape;240;g2cdb447a93f_0_31:notes"/>
          <p:cNvSpPr txBox="1"/>
          <p:nvPr>
            <p:ph idx="1" type="body"/>
          </p:nvPr>
        </p:nvSpPr>
        <p:spPr>
          <a:xfrm>
            <a:off x="914400" y="4448175"/>
            <a:ext cx="5181600" cy="41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g2cdb447a93f_0_31:notes"/>
          <p:cNvSpPr txBox="1"/>
          <p:nvPr>
            <p:ph idx="12" type="sldNum"/>
          </p:nvPr>
        </p:nvSpPr>
        <p:spPr>
          <a:xfrm>
            <a:off x="3962400" y="8820150"/>
            <a:ext cx="30480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0" name="Google Shape;250;p9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9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cdb447a93f_0_107:notes"/>
          <p:cNvSpPr/>
          <p:nvPr>
            <p:ph idx="2" type="sldImg"/>
          </p:nvPr>
        </p:nvSpPr>
        <p:spPr>
          <a:xfrm>
            <a:off x="1168707" y="697230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cdb447a93f_0_10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/>
          <p:nvPr>
            <p:ph idx="2" type="sldImg"/>
          </p:nvPr>
        </p:nvSpPr>
        <p:spPr>
          <a:xfrm>
            <a:off x="1154113" y="690563"/>
            <a:ext cx="4702175" cy="3527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914400" y="4448175"/>
            <a:ext cx="5181600" cy="414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10:notes"/>
          <p:cNvSpPr txBox="1"/>
          <p:nvPr>
            <p:ph idx="12" type="sldNum"/>
          </p:nvPr>
        </p:nvSpPr>
        <p:spPr>
          <a:xfrm>
            <a:off x="3962400" y="8820150"/>
            <a:ext cx="3048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7526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3147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13"/>
          <p:cNvGrpSpPr/>
          <p:nvPr/>
        </p:nvGrpSpPr>
        <p:grpSpPr>
          <a:xfrm>
            <a:off x="377825" y="1676400"/>
            <a:ext cx="8389938" cy="4421188"/>
            <a:chOff x="238" y="1056"/>
            <a:chExt cx="5285" cy="2785"/>
          </a:xfrm>
        </p:grpSpPr>
        <p:grpSp>
          <p:nvGrpSpPr>
            <p:cNvPr id="30" name="Google Shape;30;p13"/>
            <p:cNvGrpSpPr/>
            <p:nvPr/>
          </p:nvGrpSpPr>
          <p:grpSpPr>
            <a:xfrm>
              <a:off x="238" y="1056"/>
              <a:ext cx="5285" cy="1393"/>
              <a:chOff x="238" y="1056"/>
              <a:chExt cx="5285" cy="1393"/>
            </a:xfrm>
          </p:grpSpPr>
          <p:sp>
            <p:nvSpPr>
              <p:cNvPr id="31" name="Google Shape;31;p13"/>
              <p:cNvSpPr/>
              <p:nvPr/>
            </p:nvSpPr>
            <p:spPr>
              <a:xfrm>
                <a:off x="243" y="1057"/>
                <a:ext cx="5272" cy="1391"/>
              </a:xfrm>
              <a:prstGeom prst="rect">
                <a:avLst/>
              </a:prstGeom>
              <a:solidFill>
                <a:srgbClr val="EAEAEA">
                  <a:alpha val="49411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32;p13"/>
              <p:cNvSpPr/>
              <p:nvPr/>
            </p:nvSpPr>
            <p:spPr>
              <a:xfrm>
                <a:off x="238" y="1056"/>
                <a:ext cx="5273" cy="1393"/>
              </a:xfrm>
              <a:custGeom>
                <a:rect b="b" l="l" r="r" t="t"/>
                <a:pathLst>
                  <a:path extrusionOk="0" h="1393" w="5273">
                    <a:moveTo>
                      <a:pt x="5272" y="0"/>
                    </a:moveTo>
                    <a:lnTo>
                      <a:pt x="0" y="0"/>
                    </a:lnTo>
                    <a:lnTo>
                      <a:pt x="0" y="1392"/>
                    </a:lnTo>
                  </a:path>
                </a:pathLst>
              </a:custGeom>
              <a:noFill/>
              <a:ln cap="rnd" cmpd="sng" w="12700">
                <a:solidFill>
                  <a:srgbClr val="B2B2B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33;p13"/>
              <p:cNvSpPr/>
              <p:nvPr/>
            </p:nvSpPr>
            <p:spPr>
              <a:xfrm>
                <a:off x="250" y="1056"/>
                <a:ext cx="5273" cy="1393"/>
              </a:xfrm>
              <a:custGeom>
                <a:rect b="b" l="l" r="r" t="t"/>
                <a:pathLst>
                  <a:path extrusionOk="0" h="1393" w="5273">
                    <a:moveTo>
                      <a:pt x="5272" y="0"/>
                    </a:moveTo>
                    <a:lnTo>
                      <a:pt x="5272" y="1392"/>
                    </a:lnTo>
                    <a:lnTo>
                      <a:pt x="0" y="1392"/>
                    </a:lnTo>
                  </a:path>
                </a:pathLst>
              </a:custGeom>
              <a:noFill/>
              <a:ln cap="rnd" cmpd="sng" w="127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34" name="Google Shape;34;p13"/>
            <p:cNvGrpSpPr/>
            <p:nvPr/>
          </p:nvGrpSpPr>
          <p:grpSpPr>
            <a:xfrm>
              <a:off x="240" y="3744"/>
              <a:ext cx="5281" cy="97"/>
              <a:chOff x="240" y="3744"/>
              <a:chExt cx="5281" cy="97"/>
            </a:xfrm>
          </p:grpSpPr>
          <p:sp>
            <p:nvSpPr>
              <p:cNvPr id="35" name="Google Shape;35;p13"/>
              <p:cNvSpPr/>
              <p:nvPr/>
            </p:nvSpPr>
            <p:spPr>
              <a:xfrm>
                <a:off x="240" y="3744"/>
                <a:ext cx="5280" cy="96"/>
              </a:xfrm>
              <a:prstGeom prst="rect">
                <a:avLst/>
              </a:prstGeom>
              <a:solidFill>
                <a:srgbClr val="EAEAEA">
                  <a:alpha val="49411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Google Shape;36;p13"/>
              <p:cNvSpPr/>
              <p:nvPr/>
            </p:nvSpPr>
            <p:spPr>
              <a:xfrm>
                <a:off x="240" y="3744"/>
                <a:ext cx="5281" cy="97"/>
              </a:xfrm>
              <a:custGeom>
                <a:rect b="b" l="l" r="r" t="t"/>
                <a:pathLst>
                  <a:path extrusionOk="0" h="97" w="5281">
                    <a:moveTo>
                      <a:pt x="5280" y="0"/>
                    </a:moveTo>
                    <a:lnTo>
                      <a:pt x="0" y="0"/>
                    </a:lnTo>
                    <a:lnTo>
                      <a:pt x="0" y="96"/>
                    </a:lnTo>
                  </a:path>
                </a:pathLst>
              </a:custGeom>
              <a:noFill/>
              <a:ln cap="rnd" cmpd="sng" w="12700">
                <a:solidFill>
                  <a:srgbClr val="B2B2B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Google Shape;37;p13"/>
              <p:cNvSpPr/>
              <p:nvPr/>
            </p:nvSpPr>
            <p:spPr>
              <a:xfrm>
                <a:off x="240" y="3744"/>
                <a:ext cx="5281" cy="97"/>
              </a:xfrm>
              <a:custGeom>
                <a:rect b="b" l="l" r="r" t="t"/>
                <a:pathLst>
                  <a:path extrusionOk="0" h="97" w="5281">
                    <a:moveTo>
                      <a:pt x="5280" y="0"/>
                    </a:moveTo>
                    <a:lnTo>
                      <a:pt x="5280" y="96"/>
                    </a:lnTo>
                    <a:lnTo>
                      <a:pt x="0" y="96"/>
                    </a:lnTo>
                  </a:path>
                </a:pathLst>
              </a:custGeom>
              <a:noFill/>
              <a:ln cap="rnd" cmpd="sng" w="127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38" name="Google Shape;38;p13"/>
            <p:cNvGrpSpPr/>
            <p:nvPr/>
          </p:nvGrpSpPr>
          <p:grpSpPr>
            <a:xfrm>
              <a:off x="338" y="1200"/>
              <a:ext cx="97" cy="1104"/>
              <a:chOff x="338" y="1200"/>
              <a:chExt cx="97" cy="1104"/>
            </a:xfrm>
          </p:grpSpPr>
          <p:sp>
            <p:nvSpPr>
              <p:cNvPr id="39" name="Google Shape;39;p13"/>
              <p:cNvSpPr/>
              <p:nvPr/>
            </p:nvSpPr>
            <p:spPr>
              <a:xfrm>
                <a:off x="338" y="1201"/>
                <a:ext cx="96" cy="110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0" name="Google Shape;40;p13"/>
              <p:cNvSpPr/>
              <p:nvPr/>
            </p:nvSpPr>
            <p:spPr>
              <a:xfrm>
                <a:off x="338" y="1200"/>
                <a:ext cx="97" cy="1104"/>
              </a:xfrm>
              <a:custGeom>
                <a:rect b="b" l="l" r="r" t="t"/>
                <a:pathLst>
                  <a:path extrusionOk="0" h="1104" w="97">
                    <a:moveTo>
                      <a:pt x="0" y="1103"/>
                    </a:moveTo>
                    <a:lnTo>
                      <a:pt x="96" y="1103"/>
                    </a:lnTo>
                    <a:lnTo>
                      <a:pt x="96" y="0"/>
                    </a:lnTo>
                  </a:path>
                </a:pathLst>
              </a:custGeom>
              <a:noFill/>
              <a:ln cap="rnd" cmpd="sng" w="12700">
                <a:solidFill>
                  <a:srgbClr val="B2B2B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1" name="Google Shape;41;p13"/>
              <p:cNvSpPr/>
              <p:nvPr/>
            </p:nvSpPr>
            <p:spPr>
              <a:xfrm>
                <a:off x="338" y="1200"/>
                <a:ext cx="97" cy="1104"/>
              </a:xfrm>
              <a:custGeom>
                <a:rect b="b" l="l" r="r" t="t"/>
                <a:pathLst>
                  <a:path extrusionOk="0" h="1104" w="97">
                    <a:moveTo>
                      <a:pt x="0" y="1103"/>
                    </a:moveTo>
                    <a:lnTo>
                      <a:pt x="0" y="0"/>
                    </a:lnTo>
                    <a:lnTo>
                      <a:pt x="96" y="0"/>
                    </a:lnTo>
                  </a:path>
                </a:pathLst>
              </a:custGeom>
              <a:noFill/>
              <a:ln cap="rnd" cmpd="sng" w="127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2" name="Google Shape;42;p13"/>
          <p:cNvSpPr txBox="1"/>
          <p:nvPr>
            <p:ph type="ctrTitle"/>
          </p:nvPr>
        </p:nvSpPr>
        <p:spPr>
          <a:xfrm>
            <a:off x="836613" y="2133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" type="subTitle"/>
          </p:nvPr>
        </p:nvSpPr>
        <p:spPr>
          <a:xfrm>
            <a:off x="1371600" y="40386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880"/>
              <a:buFont typeface="Times New Roman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0" type="dt"/>
          </p:nvPr>
        </p:nvSpPr>
        <p:spPr>
          <a:xfrm>
            <a:off x="3810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" name="Google Shape;45;p13"/>
          <p:cNvSpPr txBox="1"/>
          <p:nvPr>
            <p:ph idx="11" type="ftr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68580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Times New Roman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Font typeface="Times New Roman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Font typeface="Times New Roman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Font typeface="Times New Roman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Font typeface="Times New Roman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Font typeface="Times New Roman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Font typeface="Times New Roman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type="title"/>
          </p:nvPr>
        </p:nvSpPr>
        <p:spPr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838200" y="17526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8862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Times New Roman"/>
              <a:buChar char="•"/>
              <a:defRPr sz="2800"/>
            </a:lvl1pPr>
            <a:lvl2pPr indent="-37338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Times New Roman"/>
              <a:buChar char="–"/>
              <a:defRPr sz="2400"/>
            </a:lvl2pPr>
            <a:lvl3pPr indent="-3492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–"/>
              <a:defRPr sz="1800"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4800600" y="17526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8862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Times New Roman"/>
              <a:buChar char="•"/>
              <a:defRPr sz="2800"/>
            </a:lvl1pPr>
            <a:lvl2pPr indent="-37338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Times New Roman"/>
              <a:buChar char="–"/>
              <a:defRPr sz="2400"/>
            </a:lvl2pPr>
            <a:lvl3pPr indent="-3492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–"/>
              <a:defRPr sz="1800"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6576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Font typeface="Times New Roman"/>
              <a:buChar char="•"/>
              <a:defRPr sz="2400"/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–"/>
              <a:defRPr sz="2000"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3pPr>
            <a:lvl4pPr indent="-325119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–"/>
              <a:defRPr sz="1600"/>
            </a:lvl4pPr>
            <a:lvl5pPr indent="-3251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5pPr>
            <a:lvl6pPr indent="-3251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6pPr>
            <a:lvl7pPr indent="-3251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7pPr>
            <a:lvl8pPr indent="-3251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8pPr>
            <a:lvl9pPr indent="-3251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9pPr>
          </a:lstStyle>
          <a:p/>
        </p:txBody>
      </p:sp>
      <p:sp>
        <p:nvSpPr>
          <p:cNvPr id="58" name="Google Shape;58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9" name="Google Shape;59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6576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Font typeface="Times New Roman"/>
              <a:buChar char="•"/>
              <a:defRPr sz="2400"/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–"/>
              <a:defRPr sz="2000"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Times New Roman"/>
              <a:buChar char="•"/>
              <a:defRPr sz="1800"/>
            </a:lvl3pPr>
            <a:lvl4pPr indent="-325119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–"/>
              <a:defRPr sz="1600"/>
            </a:lvl4pPr>
            <a:lvl5pPr indent="-3251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5pPr>
            <a:lvl6pPr indent="-3251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6pPr>
            <a:lvl7pPr indent="-3251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7pPr>
            <a:lvl8pPr indent="-3251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8pPr>
            <a:lvl9pPr indent="-3251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520"/>
              <a:buFont typeface="Times New Roman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/>
          <p:nvPr>
            <p:ph type="title"/>
          </p:nvPr>
        </p:nvSpPr>
        <p:spPr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41148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880"/>
              <a:buFont typeface="Times New Roman"/>
              <a:buChar char="•"/>
              <a:defRPr sz="3200"/>
            </a:lvl1pPr>
            <a:lvl2pPr indent="-39751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Font typeface="Times New Roman"/>
              <a:buChar char="–"/>
              <a:defRPr sz="2800"/>
            </a:lvl2pPr>
            <a:lvl3pPr indent="-3733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Times New Roman"/>
              <a:buChar char="•"/>
              <a:defRPr sz="2400"/>
            </a:lvl3pPr>
            <a:lvl4pPr indent="-3492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–"/>
              <a:defRPr sz="2000"/>
            </a:lvl4pPr>
            <a:lvl5pPr indent="-3492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5pPr>
            <a:lvl6pPr indent="-3492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6pPr>
            <a:lvl7pPr indent="-3492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7pPr>
            <a:lvl8pPr indent="-3492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8pPr>
            <a:lvl9pPr indent="-3492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Font typeface="Times New Roman"/>
              <a:buChar char="•"/>
              <a:defRPr sz="2000"/>
            </a:lvl9pPr>
          </a:lstStyle>
          <a:p/>
        </p:txBody>
      </p:sp>
      <p:sp>
        <p:nvSpPr>
          <p:cNvPr id="66" name="Google Shape;66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14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5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14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5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55"/>
              <a:buFont typeface="Times New Roman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showMasterSp="0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/>
          <p:nvPr>
            <p:ph type="title"/>
          </p:nvPr>
        </p:nvSpPr>
        <p:spPr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" type="body"/>
          </p:nvPr>
        </p:nvSpPr>
        <p:spPr>
          <a:xfrm rot="5400000">
            <a:off x="2667000" y="-762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3147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876800" y="2133600"/>
            <a:ext cx="55245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914400" y="266700"/>
            <a:ext cx="55245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3147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showMasterSp="0" type="objOnly">
  <p:cSld name="OBJECT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 txBox="1"/>
          <p:nvPr>
            <p:ph idx="1" type="body"/>
          </p:nvPr>
        </p:nvSpPr>
        <p:spPr>
          <a:xfrm>
            <a:off x="838200" y="342900"/>
            <a:ext cx="7772400" cy="55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3147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hart and Text" showMasterSp="0" type="chartAndTx">
  <p:cSld name="CHART_AND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4"/>
          <p:cNvSpPr txBox="1"/>
          <p:nvPr>
            <p:ph type="title"/>
          </p:nvPr>
        </p:nvSpPr>
        <p:spPr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/>
          <p:nvPr>
            <p:ph idx="2" type="chart"/>
          </p:nvPr>
        </p:nvSpPr>
        <p:spPr>
          <a:xfrm>
            <a:off x="838200" y="17526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66FF"/>
              </a:buClr>
              <a:buSzPts val="2880"/>
              <a:buFont typeface="Times New Roman"/>
              <a:buChar char="•"/>
              <a:defRPr b="0" i="0" sz="32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60"/>
              <a:buFont typeface="Times New Roman"/>
              <a:buChar char="–"/>
              <a:defRPr b="0" i="0" sz="28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80"/>
              <a:buFont typeface="Times New Roman"/>
              <a:buChar char="•"/>
              <a:defRPr b="0" i="0" sz="2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–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2" name="Google Shape;82;p24"/>
          <p:cNvSpPr txBox="1"/>
          <p:nvPr>
            <p:ph idx="1" type="body"/>
          </p:nvPr>
        </p:nvSpPr>
        <p:spPr>
          <a:xfrm>
            <a:off x="4800600" y="17526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3147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2pPr>
            <a:lvl3pPr indent="-337185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3pPr>
            <a:lvl4pPr indent="-33718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–"/>
              <a:defRPr/>
            </a:lvl4pPr>
            <a:lvl5pPr indent="-33718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5pPr>
            <a:lvl6pPr indent="-33718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6pPr>
            <a:lvl7pPr indent="-33718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7pPr>
            <a:lvl8pPr indent="-337184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8pPr>
            <a:lvl9pPr indent="-337184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cdb447a93f_0_127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9" name="Google Shape;89;g2cdb447a93f_0_127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0" name="Google Shape;90;g2cdb447a93f_0_1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cdb447a93f_0_131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3" name="Google Shape;93;g2cdb447a93f_0_13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cdb447a93f_0_13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g2cdb447a93f_0_13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g2cdb447a93f_0_13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cdb447a93f_0_13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" name="Google Shape;100;g2cdb447a93f_0_138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g2cdb447a93f_0_138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g2cdb447a93f_0_13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cdb447a93f_0_14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g2cdb447a93f_0_1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cdb447a93f_0_146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g2cdb447a93f_0_146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g2cdb447a93f_0_14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cdb447a93f_0_150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2" name="Google Shape;112;g2cdb447a93f_0_15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db447a93f_0_153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2cdb447a93f_0_153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6" name="Google Shape;116;g2cdb447a93f_0_153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7" name="Google Shape;117;g2cdb447a93f_0_153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g2cdb447a93f_0_15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cdb447a93f_0_159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1" name="Google Shape;121;g2cdb447a93f_0_15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cdb447a93f_0_162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g2cdb447a93f_0_162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g2cdb447a93f_0_16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cdb447a93f_0_16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1"/>
          <p:cNvGrpSpPr/>
          <p:nvPr/>
        </p:nvGrpSpPr>
        <p:grpSpPr>
          <a:xfrm>
            <a:off x="381000" y="304800"/>
            <a:ext cx="8383588" cy="6022975"/>
            <a:chOff x="240" y="192"/>
            <a:chExt cx="5281" cy="3794"/>
          </a:xfrm>
        </p:grpSpPr>
        <p:grpSp>
          <p:nvGrpSpPr>
            <p:cNvPr id="11" name="Google Shape;11;p11"/>
            <p:cNvGrpSpPr/>
            <p:nvPr/>
          </p:nvGrpSpPr>
          <p:grpSpPr>
            <a:xfrm>
              <a:off x="240" y="1008"/>
              <a:ext cx="5281" cy="2978"/>
              <a:chOff x="240" y="1008"/>
              <a:chExt cx="5281" cy="2978"/>
            </a:xfrm>
          </p:grpSpPr>
          <p:sp>
            <p:nvSpPr>
              <p:cNvPr id="12" name="Google Shape;12;p11"/>
              <p:cNvSpPr/>
              <p:nvPr/>
            </p:nvSpPr>
            <p:spPr>
              <a:xfrm>
                <a:off x="245" y="1010"/>
                <a:ext cx="5269" cy="2976"/>
              </a:xfrm>
              <a:prstGeom prst="rect">
                <a:avLst/>
              </a:prstGeom>
              <a:solidFill>
                <a:srgbClr val="EAEAEA">
                  <a:alpha val="49411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" name="Google Shape;13;p11"/>
              <p:cNvSpPr/>
              <p:nvPr/>
            </p:nvSpPr>
            <p:spPr>
              <a:xfrm>
                <a:off x="240" y="1008"/>
                <a:ext cx="5269" cy="2977"/>
              </a:xfrm>
              <a:custGeom>
                <a:rect b="b" l="l" r="r" t="t"/>
                <a:pathLst>
                  <a:path extrusionOk="0" h="2977" w="5269">
                    <a:moveTo>
                      <a:pt x="5268" y="0"/>
                    </a:moveTo>
                    <a:lnTo>
                      <a:pt x="0" y="0"/>
                    </a:lnTo>
                    <a:lnTo>
                      <a:pt x="0" y="2976"/>
                    </a:lnTo>
                  </a:path>
                </a:pathLst>
              </a:custGeom>
              <a:noFill/>
              <a:ln cap="rnd" cmpd="sng" w="12700">
                <a:solidFill>
                  <a:srgbClr val="B2B2B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" name="Google Shape;14;p11"/>
              <p:cNvSpPr/>
              <p:nvPr/>
            </p:nvSpPr>
            <p:spPr>
              <a:xfrm>
                <a:off x="252" y="1008"/>
                <a:ext cx="5269" cy="2977"/>
              </a:xfrm>
              <a:custGeom>
                <a:rect b="b" l="l" r="r" t="t"/>
                <a:pathLst>
                  <a:path extrusionOk="0" h="2977" w="5269">
                    <a:moveTo>
                      <a:pt x="5268" y="0"/>
                    </a:moveTo>
                    <a:lnTo>
                      <a:pt x="5268" y="2976"/>
                    </a:lnTo>
                    <a:lnTo>
                      <a:pt x="0" y="2976"/>
                    </a:lnTo>
                  </a:path>
                </a:pathLst>
              </a:custGeom>
              <a:noFill/>
              <a:ln cap="rnd" cmpd="sng" w="127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5" name="Google Shape;15;p11"/>
            <p:cNvGrpSpPr/>
            <p:nvPr/>
          </p:nvGrpSpPr>
          <p:grpSpPr>
            <a:xfrm>
              <a:off x="336" y="1103"/>
              <a:ext cx="97" cy="2785"/>
              <a:chOff x="336" y="1103"/>
              <a:chExt cx="97" cy="2785"/>
            </a:xfrm>
          </p:grpSpPr>
          <p:sp>
            <p:nvSpPr>
              <p:cNvPr id="16" name="Google Shape;16;p11"/>
              <p:cNvSpPr/>
              <p:nvPr/>
            </p:nvSpPr>
            <p:spPr>
              <a:xfrm>
                <a:off x="336" y="1104"/>
                <a:ext cx="96" cy="27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" name="Google Shape;17;p11"/>
              <p:cNvSpPr/>
              <p:nvPr/>
            </p:nvSpPr>
            <p:spPr>
              <a:xfrm>
                <a:off x="336" y="1103"/>
                <a:ext cx="97" cy="2785"/>
              </a:xfrm>
              <a:custGeom>
                <a:rect b="b" l="l" r="r" t="t"/>
                <a:pathLst>
                  <a:path extrusionOk="0" h="2785" w="97">
                    <a:moveTo>
                      <a:pt x="0" y="2784"/>
                    </a:moveTo>
                    <a:lnTo>
                      <a:pt x="96" y="2784"/>
                    </a:lnTo>
                    <a:lnTo>
                      <a:pt x="96" y="0"/>
                    </a:lnTo>
                  </a:path>
                </a:pathLst>
              </a:custGeom>
              <a:noFill/>
              <a:ln cap="rnd" cmpd="sng" w="12700">
                <a:solidFill>
                  <a:srgbClr val="B2B2B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" name="Google Shape;18;p11"/>
              <p:cNvSpPr/>
              <p:nvPr/>
            </p:nvSpPr>
            <p:spPr>
              <a:xfrm>
                <a:off x="336" y="1103"/>
                <a:ext cx="97" cy="2785"/>
              </a:xfrm>
              <a:custGeom>
                <a:rect b="b" l="l" r="r" t="t"/>
                <a:pathLst>
                  <a:path extrusionOk="0" h="2785" w="97">
                    <a:moveTo>
                      <a:pt x="0" y="2784"/>
                    </a:moveTo>
                    <a:lnTo>
                      <a:pt x="0" y="0"/>
                    </a:lnTo>
                    <a:lnTo>
                      <a:pt x="96" y="0"/>
                    </a:lnTo>
                  </a:path>
                </a:pathLst>
              </a:custGeom>
              <a:noFill/>
              <a:ln cap="rnd" cmpd="sng" w="127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" name="Google Shape;19;p11"/>
            <p:cNvGrpSpPr/>
            <p:nvPr/>
          </p:nvGrpSpPr>
          <p:grpSpPr>
            <a:xfrm>
              <a:off x="240" y="192"/>
              <a:ext cx="193" cy="721"/>
              <a:chOff x="240" y="192"/>
              <a:chExt cx="193" cy="721"/>
            </a:xfrm>
          </p:grpSpPr>
          <p:sp>
            <p:nvSpPr>
              <p:cNvPr id="20" name="Google Shape;20;p11"/>
              <p:cNvSpPr/>
              <p:nvPr/>
            </p:nvSpPr>
            <p:spPr>
              <a:xfrm>
                <a:off x="240" y="192"/>
                <a:ext cx="192" cy="720"/>
              </a:xfrm>
              <a:prstGeom prst="rect">
                <a:avLst/>
              </a:prstGeom>
              <a:solidFill>
                <a:srgbClr val="EAEAEA">
                  <a:alpha val="49411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" name="Google Shape;21;p11"/>
              <p:cNvSpPr/>
              <p:nvPr/>
            </p:nvSpPr>
            <p:spPr>
              <a:xfrm>
                <a:off x="240" y="192"/>
                <a:ext cx="193" cy="721"/>
              </a:xfrm>
              <a:custGeom>
                <a:rect b="b" l="l" r="r" t="t"/>
                <a:pathLst>
                  <a:path extrusionOk="0" h="721" w="193">
                    <a:moveTo>
                      <a:pt x="192" y="0"/>
                    </a:moveTo>
                    <a:lnTo>
                      <a:pt x="0" y="0"/>
                    </a:lnTo>
                    <a:lnTo>
                      <a:pt x="0" y="720"/>
                    </a:lnTo>
                  </a:path>
                </a:pathLst>
              </a:custGeom>
              <a:noFill/>
              <a:ln cap="rnd" cmpd="sng" w="12700">
                <a:solidFill>
                  <a:srgbClr val="B2B2B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" name="Google Shape;22;p11"/>
              <p:cNvSpPr/>
              <p:nvPr/>
            </p:nvSpPr>
            <p:spPr>
              <a:xfrm>
                <a:off x="240" y="192"/>
                <a:ext cx="193" cy="721"/>
              </a:xfrm>
              <a:custGeom>
                <a:rect b="b" l="l" r="r" t="t"/>
                <a:pathLst>
                  <a:path extrusionOk="0" h="721" w="193">
                    <a:moveTo>
                      <a:pt x="192" y="0"/>
                    </a:moveTo>
                    <a:lnTo>
                      <a:pt x="192" y="720"/>
                    </a:lnTo>
                    <a:lnTo>
                      <a:pt x="0" y="720"/>
                    </a:lnTo>
                  </a:path>
                </a:pathLst>
              </a:custGeom>
              <a:noFill/>
              <a:ln cap="rnd" cmpd="sng" w="127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23" name="Google Shape;23;p11"/>
          <p:cNvSpPr txBox="1"/>
          <p:nvPr>
            <p:ph type="title"/>
          </p:nvPr>
        </p:nvSpPr>
        <p:spPr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4" name="Google Shape;24;p11"/>
          <p:cNvSpPr txBox="1"/>
          <p:nvPr>
            <p:ph idx="1" type="body"/>
          </p:nvPr>
        </p:nvSpPr>
        <p:spPr>
          <a:xfrm>
            <a:off x="838200" y="17526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41148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66FF"/>
              </a:buClr>
              <a:buSzPts val="2880"/>
              <a:buFont typeface="Times New Roman"/>
              <a:buChar char="•"/>
              <a:defRPr b="0" i="0" sz="32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9751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60"/>
              <a:buFont typeface="Times New Roman"/>
              <a:buChar char="–"/>
              <a:defRPr b="0" i="0" sz="28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7338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80"/>
              <a:buFont typeface="Times New Roman"/>
              <a:buChar char="•"/>
              <a:defRPr b="0" i="0" sz="24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92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–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92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925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925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925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925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•"/>
              <a:defRPr b="0" i="0" sz="2000" u="none" cap="none" strike="noStrike">
                <a:solidFill>
                  <a:srgbClr val="0066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cdb447a93f_0_12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" name="Google Shape;85;g2cdb447a93f_0_123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6" name="Google Shape;86;g2cdb447a93f_0_1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jp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1.xml"/><Relationship Id="rId4" Type="http://schemas.openxmlformats.org/officeDocument/2006/relationships/image" Target="../media/image28.jpg"/><Relationship Id="rId5" Type="http://schemas.openxmlformats.org/officeDocument/2006/relationships/image" Target="../media/image12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2.xml"/><Relationship Id="rId4" Type="http://schemas.openxmlformats.org/officeDocument/2006/relationships/image" Target="../media/image14.png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3.xml"/><Relationship Id="rId4" Type="http://schemas.openxmlformats.org/officeDocument/2006/relationships/image" Target="../media/image19.png"/><Relationship Id="rId5" Type="http://schemas.openxmlformats.org/officeDocument/2006/relationships/image" Target="../media/image26.png"/><Relationship Id="rId6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gif"/><Relationship Id="rId4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"/>
          <p:cNvSpPr txBox="1"/>
          <p:nvPr/>
        </p:nvSpPr>
        <p:spPr>
          <a:xfrm>
            <a:off x="561974" y="1752600"/>
            <a:ext cx="7997825" cy="1191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0044A8"/>
                </a:solidFill>
                <a:latin typeface="Calibri"/>
                <a:ea typeface="Calibri"/>
                <a:cs typeface="Calibri"/>
                <a:sym typeface="Calibri"/>
              </a:rPr>
              <a:t>Measuring Air Turbulence in the Stratosphere with High-Altitude Balloons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-11113" y="3394075"/>
            <a:ext cx="91440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Reed Spurling</a:t>
            </a:r>
            <a:r>
              <a:rPr b="1" lang="en-US" sz="1600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 &amp;</a:t>
            </a: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 Kongo </a:t>
            </a:r>
            <a:r>
              <a:rPr b="1" lang="en-US" sz="1600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Lai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Micro Air Vehicles Laboratory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University of Arizona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1600"/>
              <a:buFont typeface="Times New Roman"/>
              <a:buNone/>
            </a:pPr>
            <a:r>
              <a:t/>
            </a:r>
            <a:endParaRPr b="1" i="0" sz="1600" u="none" cap="none" strike="noStrike">
              <a:solidFill>
                <a:srgbClr val="0044A8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Collaborators: Dr. Sergey Shkarayev, Alex Kling (NASA Ames), Jim Cronin,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James Hamilton, Ryland Phipps, Tayvien Williams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1600"/>
              <a:buFont typeface="Times New Roman"/>
              <a:buNone/>
            </a:pPr>
            <a:r>
              <a:t/>
            </a:r>
            <a:endParaRPr b="1" i="0" sz="1600" u="none" cap="none" strike="noStrike">
              <a:solidFill>
                <a:srgbClr val="0044A8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1600"/>
              <a:buFont typeface="Times New Roman"/>
              <a:buNone/>
            </a:pPr>
            <a:r>
              <a:t/>
            </a:r>
            <a:endParaRPr b="1" i="0" sz="1600" u="none" cap="none" strike="noStrike">
              <a:solidFill>
                <a:srgbClr val="0044A8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lang="en-US" sz="1600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Interplanetary</a:t>
            </a:r>
            <a:r>
              <a:rPr b="1" lang="en-US" sz="1600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 Small Satellite Conference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8"/>
              </a:buClr>
              <a:buSzPts val="1600"/>
              <a:buFont typeface="Garamond"/>
              <a:buNone/>
            </a:pPr>
            <a:r>
              <a:rPr b="1" i="0" lang="en-US" sz="1600" u="none" cap="none" strike="noStrike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2024</a:t>
            </a:r>
            <a:r>
              <a:rPr b="1" lang="en-US" sz="1600">
                <a:solidFill>
                  <a:srgbClr val="0044A8"/>
                </a:solidFill>
                <a:latin typeface="Garamond"/>
                <a:ea typeface="Garamond"/>
                <a:cs typeface="Garamond"/>
                <a:sym typeface="Garamond"/>
              </a:rPr>
              <a:t> May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1600"/>
              <a:buFont typeface="Times New Roman"/>
              <a:buNone/>
            </a:pPr>
            <a:r>
              <a:t/>
            </a:r>
            <a:endParaRPr b="1" i="0" sz="1600" u="none" cap="none" strike="noStrike">
              <a:solidFill>
                <a:srgbClr val="0044A8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descr="A red and blue letter a&#10;&#10;Description automatically generated" id="135" name="Google Shape;13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407145"/>
            <a:ext cx="1202274" cy="10977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of a space station&#10;&#10;Description automatically generated" id="136" name="Google Shape;13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9400" y="330377"/>
            <a:ext cx="1202274" cy="1202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137" name="Google Shape;13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19792" y="420029"/>
            <a:ext cx="1504808" cy="13325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a red and white circle&#10;&#10;Description automatically generated" id="138" name="Google Shape;13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41165" y="363060"/>
            <a:ext cx="1428161" cy="1184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 txBox="1"/>
          <p:nvPr/>
        </p:nvSpPr>
        <p:spPr>
          <a:xfrm>
            <a:off x="266700" y="1600200"/>
            <a:ext cx="8610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Turbulence (chaotic fluid flow) in the atmosphere affects many things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400"/>
              <a:buFont typeface="Noto Sans Symbols"/>
              <a:buChar char="◆"/>
            </a:pPr>
            <a:r>
              <a:rPr b="0" i="0" lang="en-US" sz="20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Weather and climate (atmospheric circulation and heat transfer)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"/>
          <p:cNvSpPr/>
          <p:nvPr/>
        </p:nvSpPr>
        <p:spPr>
          <a:xfrm>
            <a:off x="2819400" y="4800600"/>
            <a:ext cx="3124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Why Measure Turbulence?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satellite view of the earth&#10;&#10;Description automatically generated" id="147" name="Google Shape;14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500" y="3339526"/>
            <a:ext cx="6477000" cy="292214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"/>
          <p:cNvSpPr txBox="1"/>
          <p:nvPr/>
        </p:nvSpPr>
        <p:spPr>
          <a:xfrm>
            <a:off x="1235982" y="6206012"/>
            <a:ext cx="59055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credit: NASA/NOAA GOES-11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/>
          <p:nvPr/>
        </p:nvSpPr>
        <p:spPr>
          <a:xfrm>
            <a:off x="266700" y="1600200"/>
            <a:ext cx="86106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Turbulence (chaotic fluid flow) in the atmosphere affects many things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400"/>
              <a:buFont typeface="Noto Sans Symbols"/>
              <a:buChar char="◆"/>
            </a:pPr>
            <a:r>
              <a:rPr b="0" i="0" lang="en-US" sz="20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Weather and climate (atmospheric circulation and heat transfer)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400"/>
              <a:buFont typeface="Noto Sans Symbols"/>
              <a:buChar char="◆"/>
            </a:pPr>
            <a:r>
              <a:rPr b="0" i="0" lang="en-US" sz="20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Telescope image resolution (seeing)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2819400" y="4800600"/>
            <a:ext cx="3124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Why Measure Turbulence?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iagram of a person standing on a surface&#10;&#10;Description automatically generated" id="157" name="Google Shape;15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3653559"/>
            <a:ext cx="5924550" cy="305204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"/>
          <p:cNvSpPr txBox="1"/>
          <p:nvPr/>
        </p:nvSpPr>
        <p:spPr>
          <a:xfrm>
            <a:off x="6866391" y="6449937"/>
            <a:ext cx="40218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credit: Nick Strobel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/>
          <p:nvPr/>
        </p:nvSpPr>
        <p:spPr>
          <a:xfrm>
            <a:off x="266700" y="1600200"/>
            <a:ext cx="86106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Turbulence (chaotic fluid flow) in the atmosphere affects many things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400"/>
              <a:buFont typeface="Noto Sans Symbols"/>
              <a:buChar char="◆"/>
            </a:pPr>
            <a:r>
              <a:rPr b="0" i="0" lang="en-US" sz="20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Weather and climate (atmospheric circulation and heat transfer)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400"/>
              <a:buFont typeface="Noto Sans Symbols"/>
              <a:buChar char="◆"/>
            </a:pPr>
            <a:r>
              <a:rPr b="0" i="0" lang="en-US" sz="20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Telescope image resolution (seeing)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400"/>
              <a:buFont typeface="Noto Sans Symbols"/>
              <a:buChar char="◆"/>
            </a:pPr>
            <a:r>
              <a:rPr b="0" i="0" lang="en-US" sz="20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Aircraft flight path planning (e.g., to avoid clear-air turbulence)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2819400" y="4800600"/>
            <a:ext cx="3124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Why Measure Turbulence?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sitting in an airplane&#10;&#10;Description automatically generated" id="167" name="Google Shape;167;p4"/>
          <p:cNvPicPr preferRelativeResize="0"/>
          <p:nvPr/>
        </p:nvPicPr>
        <p:blipFill rotWithShape="1">
          <a:blip r:embed="rId3">
            <a:alphaModFix/>
          </a:blip>
          <a:srcRect b="0" l="0" r="0" t="13150"/>
          <a:stretch/>
        </p:blipFill>
        <p:spPr>
          <a:xfrm>
            <a:off x="5638800" y="4069515"/>
            <a:ext cx="270765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4"/>
          <p:cNvSpPr txBox="1"/>
          <p:nvPr/>
        </p:nvSpPr>
        <p:spPr>
          <a:xfrm>
            <a:off x="5562600" y="6470766"/>
            <a:ext cx="40218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credit: ABC7 News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4091702"/>
            <a:ext cx="4440211" cy="237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/>
          <p:nvPr/>
        </p:nvSpPr>
        <p:spPr>
          <a:xfrm>
            <a:off x="266700" y="1600200"/>
            <a:ext cx="8115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Turbulence in the stratosphere has not yet been fully characterized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2819400" y="4800600"/>
            <a:ext cx="3124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Why Measure Turbulence?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 txBox="1"/>
          <p:nvPr/>
        </p:nvSpPr>
        <p:spPr>
          <a:xfrm>
            <a:off x="1676400" y="6124614"/>
            <a:ext cx="31242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credit: Randy Russell, UCAR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iagram of the atmosphere&#10;&#10;Description automatically generated"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1650" y="2706707"/>
            <a:ext cx="5600700" cy="34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db447a93f_0_186"/>
          <p:cNvSpPr txBox="1"/>
          <p:nvPr/>
        </p:nvSpPr>
        <p:spPr>
          <a:xfrm>
            <a:off x="266700" y="1600200"/>
            <a:ext cx="8659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Turbulence in the thin atmosphere of Mars </a:t>
            </a: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could be </a:t>
            </a: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experienced by smallsat-deployed vehicles.</a:t>
            </a:r>
            <a:endParaRPr sz="28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35306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◆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Earth's stratosphere is a Mars analog</a:t>
            </a:r>
            <a:endParaRPr sz="28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</p:txBody>
      </p:sp>
      <p:sp>
        <p:nvSpPr>
          <p:cNvPr id="186" name="Google Shape;186;g2cdb447a93f_0_186"/>
          <p:cNvSpPr/>
          <p:nvPr/>
        </p:nvSpPr>
        <p:spPr>
          <a:xfrm>
            <a:off x="2819400" y="4800600"/>
            <a:ext cx="3124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g2cdb447a93f_0_186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Why Measure Turbulence?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g2cdb447a93f_0_186"/>
          <p:cNvPicPr preferRelativeResize="0"/>
          <p:nvPr/>
        </p:nvPicPr>
        <p:blipFill rotWithShape="1">
          <a:blip r:embed="rId3">
            <a:alphaModFix/>
          </a:blip>
          <a:srcRect b="1652" l="0" r="0" t="0"/>
          <a:stretch/>
        </p:blipFill>
        <p:spPr>
          <a:xfrm>
            <a:off x="1843488" y="2985600"/>
            <a:ext cx="5143477" cy="33688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2cdb447a93f_0_186"/>
          <p:cNvSpPr txBox="1"/>
          <p:nvPr/>
        </p:nvSpPr>
        <p:spPr>
          <a:xfrm>
            <a:off x="1776026" y="6278216"/>
            <a:ext cx="4021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credit: A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drien Bouskela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"/>
          <p:cNvSpPr txBox="1"/>
          <p:nvPr/>
        </p:nvSpPr>
        <p:spPr>
          <a:xfrm>
            <a:off x="266700" y="1600200"/>
            <a:ext cx="40005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Total turbulent kinetic energy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129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Wind velocity u(t)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2819400" y="4800600"/>
            <a:ext cx="3124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6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Stratospheric Turbulence Measurements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6"/>
          <p:cNvPicPr preferRelativeResize="0"/>
          <p:nvPr/>
        </p:nvPicPr>
        <p:blipFill rotWithShape="1">
          <a:blip r:embed="rId3">
            <a:alphaModFix/>
          </a:blip>
          <a:srcRect b="8912" l="30091" r="571" t="15325"/>
          <a:stretch/>
        </p:blipFill>
        <p:spPr>
          <a:xfrm>
            <a:off x="3276600" y="1534657"/>
            <a:ext cx="3848101" cy="110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6"/>
          <p:cNvPicPr preferRelativeResize="0"/>
          <p:nvPr/>
        </p:nvPicPr>
        <p:blipFill rotWithShape="1">
          <a:blip r:embed="rId4">
            <a:alphaModFix/>
          </a:blip>
          <a:srcRect b="0" l="24746" r="0" t="-846"/>
          <a:stretch/>
        </p:blipFill>
        <p:spPr>
          <a:xfrm>
            <a:off x="3641981" y="3098898"/>
            <a:ext cx="2752469" cy="7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6"/>
          <p:cNvSpPr txBox="1"/>
          <p:nvPr/>
        </p:nvSpPr>
        <p:spPr>
          <a:xfrm>
            <a:off x="1066800" y="3739000"/>
            <a:ext cx="6708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Anta"/>
              <a:buNone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where ū(t) = mean velocity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Anta"/>
              <a:buNone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  u’(t) = velocity perturbation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Anta"/>
              <a:buNone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(at given time and length scales)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cda7d7289f_0_1"/>
          <p:cNvSpPr txBox="1"/>
          <p:nvPr/>
        </p:nvSpPr>
        <p:spPr>
          <a:xfrm>
            <a:off x="266700" y="1600200"/>
            <a:ext cx="78867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Mean wind velocity ū(t) obtained from GPS measurements of balloon trajectory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Wind perturbations u’(t) obtained from sensors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Thermal anemometer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Ultrasonic anemometer</a:t>
            </a:r>
            <a:endParaRPr b="0" i="0" sz="28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</p:txBody>
      </p:sp>
      <p:sp>
        <p:nvSpPr>
          <p:cNvPr id="207" name="Google Shape;207;g2cda7d7289f_0_1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Stratospheric Turbulence Measurements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g2cda7d7289f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1025" y="3479275"/>
            <a:ext cx="2885776" cy="3048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/>
        </p:nvSpPr>
        <p:spPr>
          <a:xfrm>
            <a:off x="266700" y="1600200"/>
            <a:ext cx="78867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Mean wind velocity ū(t) obtained from GPS measurements of balloon trajectory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Wind perturbations u’(t) obtained from sensors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Thermal anemometer</a:t>
            </a:r>
            <a:endParaRPr b="0" i="0" sz="28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Stratospheric Turbulence Measurements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2675" y="3694300"/>
            <a:ext cx="3875476" cy="250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9701" y="4403475"/>
            <a:ext cx="2821925" cy="136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cdb447a93f_0_6"/>
          <p:cNvSpPr txBox="1"/>
          <p:nvPr/>
        </p:nvSpPr>
        <p:spPr>
          <a:xfrm>
            <a:off x="266700" y="1600200"/>
            <a:ext cx="78867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Six sensor array following the angle response of the sensor</a:t>
            </a:r>
            <a:endParaRPr sz="28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2800"/>
              <a:buFont typeface="Anta"/>
              <a:buChar char="➔"/>
            </a:pPr>
            <a:r>
              <a:rPr b="1" lang="en-US" sz="2800">
                <a:solidFill>
                  <a:srgbClr val="333399"/>
                </a:solidFill>
              </a:rPr>
              <a:t>Calibration</a:t>
            </a: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 on: Temperature, Wind Speed and </a:t>
            </a: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background</a:t>
            </a: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 noise.</a:t>
            </a:r>
            <a:endParaRPr b="0" i="0" sz="28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</p:txBody>
      </p:sp>
      <p:sp>
        <p:nvSpPr>
          <p:cNvPr id="224" name="Google Shape;224;g2cdb447a93f_0_6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333399"/>
                </a:solidFill>
              </a:rPr>
              <a:t>Thermal Anemometer Calibration and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g2cdb447a93f_0_6"/>
          <p:cNvPicPr preferRelativeResize="0"/>
          <p:nvPr/>
        </p:nvPicPr>
        <p:blipFill rotWithShape="1">
          <a:blip r:embed="rId4">
            <a:alphaModFix/>
          </a:blip>
          <a:srcRect b="0" l="0" r="32623" t="0"/>
          <a:stretch/>
        </p:blipFill>
        <p:spPr>
          <a:xfrm>
            <a:off x="601400" y="3488450"/>
            <a:ext cx="3610675" cy="301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cdb447a93f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5200" y="3360169"/>
            <a:ext cx="4051427" cy="3370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cdb447a93f_0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34050" y="3452720"/>
            <a:ext cx="221000" cy="2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cdb447a93f_0_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400" y="3488445"/>
            <a:ext cx="221000" cy="219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cdb447a93f_0_13"/>
          <p:cNvSpPr txBox="1"/>
          <p:nvPr/>
        </p:nvSpPr>
        <p:spPr>
          <a:xfrm>
            <a:off x="266700" y="1600200"/>
            <a:ext cx="7886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Based on Path length difference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Precalibrated, ALL in one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Required decoding data logger</a:t>
            </a:r>
            <a:endParaRPr/>
          </a:p>
        </p:txBody>
      </p:sp>
      <p:sp>
        <p:nvSpPr>
          <p:cNvPr id="235" name="Google Shape;235;g2cdb447a93f_0_13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333399"/>
                </a:solidFill>
              </a:rPr>
              <a:t>Ultrasonic Anemometer Calibration and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cdb447a93f_0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375" y="3822600"/>
            <a:ext cx="4486275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2cdb447a93f_0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8725" y="3507837"/>
            <a:ext cx="3930975" cy="299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cdb447a93f_0_31"/>
          <p:cNvSpPr txBox="1"/>
          <p:nvPr/>
        </p:nvSpPr>
        <p:spPr>
          <a:xfrm>
            <a:off x="266700" y="1600200"/>
            <a:ext cx="78867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Mathematical approach,</a:t>
            </a:r>
            <a:endParaRPr sz="28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35306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◆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matrix calculations </a:t>
            </a:r>
            <a:endParaRPr sz="28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35306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◆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analytic functions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Machine Learning</a:t>
            </a:r>
            <a:endParaRPr/>
          </a:p>
          <a:p>
            <a:pPr indent="-35306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◆"/>
            </a:pPr>
            <a:r>
              <a:rPr lang="en-US" sz="24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Local onboard processing</a:t>
            </a:r>
            <a:endParaRPr sz="24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35306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◆"/>
            </a:pPr>
            <a:r>
              <a:rPr lang="en-US" sz="24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MATLAB post-processing</a:t>
            </a:r>
            <a:endParaRPr sz="2400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</p:txBody>
      </p:sp>
      <p:sp>
        <p:nvSpPr>
          <p:cNvPr id="244" name="Google Shape;244;g2cdb447a93f_0_31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333399"/>
                </a:solidFill>
              </a:rPr>
              <a:t>Data Processing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g2cdb447a93f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525" y="4680125"/>
            <a:ext cx="4759261" cy="193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2cdb447a93f_0_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9800" y="2011200"/>
            <a:ext cx="3819900" cy="2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cdb447a93f_0_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7211" y="4447925"/>
            <a:ext cx="2538687" cy="193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"/>
          <p:cNvSpPr txBox="1"/>
          <p:nvPr/>
        </p:nvSpPr>
        <p:spPr>
          <a:xfrm>
            <a:off x="266700" y="1600200"/>
            <a:ext cx="83439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Small weather balloon</a:t>
            </a:r>
            <a:endParaRPr b="0" i="0" sz="24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~2 hr. flight, ~30 km alt.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Test flight prior to HASP flight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052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NASA High Altitude Student Platform (HASP)</a:t>
            </a:r>
            <a:endParaRPr b="0" i="0" sz="2400" u="none" cap="none" strike="noStrike">
              <a:solidFill>
                <a:srgbClr val="333397"/>
              </a:solidFill>
              <a:latin typeface="Anta"/>
              <a:ea typeface="Anta"/>
              <a:cs typeface="Anta"/>
              <a:sym typeface="Anta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Longer flight duration (~6–20 hours)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Proposal selected!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Flight next year if funding allows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9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Flight </a:t>
            </a:r>
            <a:r>
              <a:rPr b="1" lang="en-US" sz="2800">
                <a:solidFill>
                  <a:srgbClr val="333399"/>
                </a:solidFill>
              </a:rPr>
              <a:t>Options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logo of a student platform&#10;&#10;Description automatically generated" id="255" name="Google Shape;25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1001" y="4515451"/>
            <a:ext cx="19812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ky, outdoor, light&#10;&#10;Description automatically generated" id="256" name="Google Shape;256;p9"/>
          <p:cNvPicPr preferRelativeResize="0"/>
          <p:nvPr/>
        </p:nvPicPr>
        <p:blipFill rotWithShape="1">
          <a:blip r:embed="rId4">
            <a:alphaModFix/>
          </a:blip>
          <a:srcRect b="0" l="53459" r="5373" t="0"/>
          <a:stretch/>
        </p:blipFill>
        <p:spPr>
          <a:xfrm rot="-5400000">
            <a:off x="6043139" y="1056611"/>
            <a:ext cx="2121622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g2cdb447a93f_0_107"/>
          <p:cNvGrpSpPr/>
          <p:nvPr/>
        </p:nvGrpSpPr>
        <p:grpSpPr>
          <a:xfrm>
            <a:off x="-23718" y="1567123"/>
            <a:ext cx="9429755" cy="4678190"/>
            <a:chOff x="5779" y="332238"/>
            <a:chExt cx="9312418" cy="4564088"/>
          </a:xfrm>
        </p:grpSpPr>
        <p:pic>
          <p:nvPicPr>
            <p:cNvPr id="262" name="Google Shape;262;g2cdb447a93f_0_10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79" y="332238"/>
              <a:ext cx="9064300" cy="44790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g2cdb447a93f_0_107"/>
            <p:cNvSpPr/>
            <p:nvPr/>
          </p:nvSpPr>
          <p:spPr>
            <a:xfrm>
              <a:off x="1278725" y="3466325"/>
              <a:ext cx="1490400" cy="654300"/>
            </a:xfrm>
            <a:prstGeom prst="roundRect">
              <a:avLst>
                <a:gd fmla="val 16667" name="adj"/>
              </a:avLst>
            </a:prstGeom>
            <a:solidFill>
              <a:srgbClr val="CCCCCC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g2cdb447a93f_0_107"/>
            <p:cNvSpPr txBox="1"/>
            <p:nvPr/>
          </p:nvSpPr>
          <p:spPr>
            <a:xfrm>
              <a:off x="1173500" y="3466325"/>
              <a:ext cx="1872000" cy="101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Calibri"/>
                <a:buAutoNum type="arabicPeriod"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Set up and Launch 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g2cdb447a93f_0_107"/>
            <p:cNvSpPr/>
            <p:nvPr/>
          </p:nvSpPr>
          <p:spPr>
            <a:xfrm>
              <a:off x="2769125" y="2244600"/>
              <a:ext cx="1490400" cy="654300"/>
            </a:xfrm>
            <a:prstGeom prst="roundRect">
              <a:avLst>
                <a:gd fmla="val 16667" name="adj"/>
              </a:avLst>
            </a:prstGeom>
            <a:solidFill>
              <a:srgbClr val="CCCCCC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g2cdb447a93f_0_107"/>
            <p:cNvSpPr/>
            <p:nvPr/>
          </p:nvSpPr>
          <p:spPr>
            <a:xfrm>
              <a:off x="4877500" y="463275"/>
              <a:ext cx="1490400" cy="654300"/>
            </a:xfrm>
            <a:prstGeom prst="roundRect">
              <a:avLst>
                <a:gd fmla="val 16667" name="adj"/>
              </a:avLst>
            </a:prstGeom>
            <a:solidFill>
              <a:srgbClr val="CCCCCC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g2cdb447a93f_0_107"/>
            <p:cNvSpPr/>
            <p:nvPr/>
          </p:nvSpPr>
          <p:spPr>
            <a:xfrm>
              <a:off x="7153850" y="1794125"/>
              <a:ext cx="1490400" cy="654300"/>
            </a:xfrm>
            <a:prstGeom prst="roundRect">
              <a:avLst>
                <a:gd fmla="val 16667" name="adj"/>
              </a:avLst>
            </a:prstGeom>
            <a:solidFill>
              <a:srgbClr val="CCCCCC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g2cdb447a93f_0_107"/>
            <p:cNvSpPr/>
            <p:nvPr/>
          </p:nvSpPr>
          <p:spPr>
            <a:xfrm>
              <a:off x="7367885" y="3139087"/>
              <a:ext cx="1490400" cy="654300"/>
            </a:xfrm>
            <a:prstGeom prst="roundRect">
              <a:avLst>
                <a:gd fmla="val 16667" name="adj"/>
              </a:avLst>
            </a:prstGeom>
            <a:solidFill>
              <a:srgbClr val="CCCCCC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g2cdb447a93f_0_107"/>
            <p:cNvSpPr txBox="1"/>
            <p:nvPr/>
          </p:nvSpPr>
          <p:spPr>
            <a:xfrm>
              <a:off x="6907998" y="3254287"/>
              <a:ext cx="2410200" cy="4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5.    Recovery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g2cdb447a93f_0_107"/>
            <p:cNvSpPr txBox="1"/>
            <p:nvPr/>
          </p:nvSpPr>
          <p:spPr>
            <a:xfrm>
              <a:off x="6501950" y="1676963"/>
              <a:ext cx="2410200" cy="101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  4.  Descent 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   (Collect Data) 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g2cdb447a93f_0_107"/>
            <p:cNvSpPr txBox="1"/>
            <p:nvPr/>
          </p:nvSpPr>
          <p:spPr>
            <a:xfrm>
              <a:off x="4572000" y="548325"/>
              <a:ext cx="2410200" cy="101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3.    Burst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g2cdb447a93f_0_107"/>
            <p:cNvSpPr txBox="1"/>
            <p:nvPr/>
          </p:nvSpPr>
          <p:spPr>
            <a:xfrm>
              <a:off x="2309225" y="2121175"/>
              <a:ext cx="2410200" cy="101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2.    Ascent 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(Collect Data)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g2cdb447a93f_0_107"/>
            <p:cNvSpPr/>
            <p:nvPr/>
          </p:nvSpPr>
          <p:spPr>
            <a:xfrm>
              <a:off x="5112750" y="3793375"/>
              <a:ext cx="1490400" cy="654300"/>
            </a:xfrm>
            <a:prstGeom prst="roundRect">
              <a:avLst>
                <a:gd fmla="val 16667" name="adj"/>
              </a:avLst>
            </a:prstGeom>
            <a:solidFill>
              <a:srgbClr val="CCCCCC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g2cdb447a93f_0_107"/>
            <p:cNvSpPr txBox="1"/>
            <p:nvPr/>
          </p:nvSpPr>
          <p:spPr>
            <a:xfrm>
              <a:off x="4652850" y="3878425"/>
              <a:ext cx="2410200" cy="101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   Chase Car</a:t>
              </a:r>
              <a:endParaRPr b="1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g2cdb447a93f_0_107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333399"/>
                </a:solidFill>
              </a:rPr>
              <a:t>Concept of Operations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 txBox="1"/>
          <p:nvPr/>
        </p:nvSpPr>
        <p:spPr>
          <a:xfrm>
            <a:off x="266700" y="1600200"/>
            <a:ext cx="83439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Stratospheric air turbulence is poorly understood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We plan to study it with </a:t>
            </a:r>
            <a:br>
              <a:rPr lang="en-US" sz="2800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</a:b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balloon-borne instruments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Thermal anemometer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Ultrasonic anemometer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680"/>
              <a:buFont typeface="Noto Sans Symbols"/>
              <a:buChar char="◆"/>
            </a:pPr>
            <a:r>
              <a:rPr b="0" i="0" lang="en-US" sz="24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GPS receiver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97"/>
              </a:buClr>
              <a:buSzPts val="1960"/>
              <a:buFont typeface="Noto Sans Symbols"/>
              <a:buChar char="➔"/>
            </a:pPr>
            <a:r>
              <a:rPr b="0" i="0" lang="en-US" sz="2800" u="none" cap="none" strike="noStrike">
                <a:solidFill>
                  <a:srgbClr val="333397"/>
                </a:solidFill>
                <a:latin typeface="Anta"/>
                <a:ea typeface="Anta"/>
                <a:cs typeface="Anta"/>
                <a:sym typeface="Anta"/>
              </a:rPr>
              <a:t>Accepted into HASP program, payload built, software tested, ready for flight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0"/>
          <p:cNvSpPr txBox="1"/>
          <p:nvPr/>
        </p:nvSpPr>
        <p:spPr>
          <a:xfrm>
            <a:off x="114300" y="30480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10"/>
          <p:cNvPicPr preferRelativeResize="0"/>
          <p:nvPr/>
        </p:nvPicPr>
        <p:blipFill rotWithShape="1">
          <a:blip r:embed="rId3">
            <a:alphaModFix/>
          </a:blip>
          <a:srcRect b="19386" l="28111" r="26678" t="22982"/>
          <a:stretch/>
        </p:blipFill>
        <p:spPr>
          <a:xfrm>
            <a:off x="5943475" y="2594926"/>
            <a:ext cx="2175824" cy="227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esentation AME">
  <a:themeElements>
    <a:clrScheme name="Presentation AME 1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FF0033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AAAD"/>
      </a:accent5>
      <a:accent6>
        <a:srgbClr val="B95C00"/>
      </a:accent6>
      <a:hlink>
        <a:srgbClr val="999933"/>
      </a:hlink>
      <a:folHlink>
        <a:srgbClr val="A500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2002-03-09T18:29:24Z</dcterms:created>
  <dc:creator>U of A</dc:creator>
</cp:coreProperties>
</file>