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Oswald Medium"/>
      <p:regular r:id="rId26"/>
      <p:bold r:id="rId27"/>
    </p:embeddedFont>
    <p:embeddedFont>
      <p:font typeface="Oswald Light"/>
      <p:regular r:id="rId28"/>
      <p:bold r:id="rId29"/>
    </p:embeddedFont>
    <p:embeddedFont>
      <p:font typeface="Oswal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Medium-regular.fntdata"/><Relationship Id="rId25" Type="http://schemas.openxmlformats.org/officeDocument/2006/relationships/slide" Target="slides/slide20.xml"/><Relationship Id="rId28" Type="http://schemas.openxmlformats.org/officeDocument/2006/relationships/font" Target="fonts/OswaldLight-regular.fntdata"/><Relationship Id="rId27" Type="http://schemas.openxmlformats.org/officeDocument/2006/relationships/font" Target="fonts/OswaldMedium-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Ligh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bold.fntdata"/><Relationship Id="rId30" Type="http://schemas.openxmlformats.org/officeDocument/2006/relationships/font" Target="fonts/Oswald-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all, committee and public, and thank you for attending my thesis defense. My name is Nick Blanchard, and my thesis is titled ‘System of Autonomous Aerial Vehicles for Subeterranean Exploration with SLAM Capabilities’.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caa8947fc2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caa8947fc2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begin with the background and motivation behind my research.</a:t>
            </a:r>
            <a:br>
              <a:rPr lang="en"/>
            </a:br>
            <a:r>
              <a:rPr lang="en"/>
              <a:t>The motivation behind my research stems from the need to explore hard to reach, remote, and GPS-denied environments. Search and rescue missions, building mapping, surveying, </a:t>
            </a:r>
            <a:r>
              <a:rPr lang="en"/>
              <a:t>reconnaissance</a:t>
            </a:r>
            <a:r>
              <a:rPr lang="en"/>
              <a:t>, and extraterrestrial cave and lava tube exploration all benefit from a robust system of autonomous unmanned aerial vehicles.</a:t>
            </a:r>
            <a:br>
              <a:rPr lang="en"/>
            </a:br>
            <a:r>
              <a:rPr lang="en"/>
              <a:t>However, these environments feature a long list of challenges. Some of the primary challenges are the lack of GPS for navigation, low light conditions, an intricate branching structure, and RF </a:t>
            </a:r>
            <a:r>
              <a:rPr lang="en"/>
              <a:t>propagation</a:t>
            </a:r>
            <a:r>
              <a:rPr lang="en"/>
              <a:t> loss around corners.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caa8947fc2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caa8947fc2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Previous research in this field has achieved vision based localization in small UAVs, Robot Operating System integration for custom control and data processing algorithms, and 2D and 3D environment mapping </a:t>
            </a:r>
            <a:r>
              <a:rPr lang="en"/>
              <a:t>through</a:t>
            </a:r>
            <a:r>
              <a:rPr lang="en"/>
              <a:t> LiDAR SLAM.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goal of this research is to develop a robust train of vehicles in a leader-follower configuration for exploration of unknown and underground environments. We improve on </a:t>
            </a:r>
            <a:r>
              <a:rPr lang="en"/>
              <a:t>precious</a:t>
            </a:r>
            <a:r>
              <a:rPr lang="en"/>
              <a:t> work by introducing the leader-follower multi vehicle approach and utilizing a small Time-of-Flight camera for 3D mapping.</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caa8947fc2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caa8947fc2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caa8947fc2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caa8947fc2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system concept is to deploy small, lightweight quadcopters into the cave. The quadcopters form a vehicle train, where the leader vehicle bravely pushed forward into the cave, and a string of follower vehicles trace the footsteps of the leader. The train configuration is advantageous for four main reasons.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is navigation. In this system, only the leader needs to navigate; the followers listen to instructions from the leader instead of finding their own paths.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second is robustness. In the event of a collision or loss of communication with the leader, one of the followers may take its place.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third is shape. Cave passageways are often narrow. A long, narrow configuration lends itself well to squeezing through tight corridors.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fourth is communication. With the train of vehicles extending from the leader back toward the entrance, it is </a:t>
            </a:r>
            <a:r>
              <a:rPr lang="en"/>
              <a:t>possible</a:t>
            </a:r>
            <a:r>
              <a:rPr lang="en"/>
              <a:t> to relay communications down the line and extend the effective distance between the leader UAV and the ground control station.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caa8947fc2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caa8947fc2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order to maintain effective communication between the ground control station and the train of drones, a multithreaded application is developed. The main thread of our GCS application hosts a graphical user interface to monitor and control the train. Additional threads transmit telemetry commands to the vehicles, receive incoming telemetry data from the vehicles, and run a leader-follower routine to create the train configuration.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GCS and the vehicles are linked together by a common WiFi network. Each vehicle in the train has its own IP address and opens a unique UDP port on the ground station computer to send and receive telemetry messages. The telemetry protocol used is MAVLink. Additional information is sent over Robot Operating System, or ROS, also on the same WiFi network.</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cb0745e5d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cb0745e5d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Shown here is the </a:t>
            </a:r>
            <a:r>
              <a:rPr lang="en"/>
              <a:t>graphical</a:t>
            </a:r>
            <a:r>
              <a:rPr lang="en"/>
              <a:t> user interface of the custom ground station application that we developed using Python. The top line shows the IP address and UDP port of the vehicle that the user wishes to connect to. Under that, there are quick actions for each vehicle, including arm, disarm, takeoff, and land. Under that, there are buttons to select the system mode; off, test, manual, demo, or autonomous. At the bottom, there is feedback to show the target position of each drone and the current position of each drone.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caa8947fc2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caa8947fc2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some simple pseudocode that represents how the leader-follower algorithm works. The snippet on the left shows the leader logic. The leader goes wherever it is directed to, either by operator inputs or though an autonomous mode that we will discuss later, and appends a waypoint to a list of waypoints every x meters, where x is user </a:t>
            </a:r>
            <a:r>
              <a:rPr lang="en"/>
              <a:t>configurable</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follower focuses of navigating toward the current waypoint assigned to it. Once it has reached that waypoint, and it is a safe distance from the next vehicle in the train, it proceeds to the next waypoint in the sequence. There is a user-configurable buffer specifying how far apart the vehicles need to be for safe operation.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caa8947fc2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caa8947fc2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two requirements to execute successful viSLAM: strong visual features to track and low noise IMU measurements. When flying the vehicles in a cave environment, there is no light to allow for visual feature tracking. So, we created and printed custom light mounts that attach an LED headlamp to each vehicle to illuminate the surroundings. However, the additional weight on top of the airframe introduces vibrations and therefore reduces the quality of our viSLAM results. To mitigate the vibrations, we have vibration damping foam placed between all connection points on the vehicle, primarily around the battery, around the </a:t>
            </a:r>
            <a:r>
              <a:rPr lang="en"/>
              <a:t>headlamp</a:t>
            </a:r>
            <a:r>
              <a:rPr lang="en"/>
              <a:t> mount, and around the headlamp itself.</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caa8947fc2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caa8947fc2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two things that are necessary to perform 3D </a:t>
            </a:r>
            <a:r>
              <a:rPr lang="en"/>
              <a:t>occupancy</a:t>
            </a:r>
            <a:r>
              <a:rPr lang="en"/>
              <a:t> mapping. You need to have data telling you what the environment immediately in front of the vehicle looks like, and you need to have data telling you where the vehicle is and where it’s looking. An onboard time-of-flight camera provides pointclouds in a wide cone in front of the vehicle, and the viSLAM gives use pose estimates. Then, using a string of coordinate frame transforms, we can convert the time-of-flight pointcloud from a frame local to the drone’s position into a frame that is globally stabilized.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transform string begins with a static transform to convert the viSLAM frame into the camera frame. Then, a dynamic transform uses the drone’s position and orientation to </a:t>
            </a:r>
            <a:r>
              <a:rPr lang="en"/>
              <a:t>place the pointcloud on a global map. It is critical that the pointcloud orientation is transformed before position. Finally, another static transform formats the data in the aerospace standard North-East-Down coordinate system.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caa8947fc2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caa8947fc2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cb0745e5d2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cb0745e5d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the artificial cave environment that we constructed for our flight testing; it is </a:t>
            </a:r>
            <a:r>
              <a:rPr lang="en"/>
              <a:t>intended</a:t>
            </a:r>
            <a:r>
              <a:rPr lang="en"/>
              <a:t> to be an analog for a confined, feature-bare space. It’s approximately 3.5 meters long, has an entrance a little over 1 meter wide, and is just short of a meter tall. There is a side pocket is is around .8 meters deep to the left.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caa8947fc2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caa8947fc2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cb7e51718e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cb7e51718e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caa8947fc2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caa8947fc2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cb7e51718e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cb7e51718e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caa8947fc2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caa8947fc2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caa8947fc2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caa8947fc2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cea9207b37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cea9207b3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Like I mentioned earlier, the YOLOv7 model features ROS support, so this is how we integrated it into our system.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cea9207b3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cea9207b3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Font typeface="Oswald Medium"/>
              <a:buNone/>
              <a:defRPr sz="5200">
                <a:latin typeface="Oswald Medium"/>
                <a:ea typeface="Oswald Medium"/>
                <a:cs typeface="Oswald Medium"/>
                <a:sym typeface="Oswald Medium"/>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4" name="Google Shape;14;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Font typeface="Oswald"/>
              <a:buNone/>
              <a:defRPr sz="2800">
                <a:latin typeface="Oswald"/>
                <a:ea typeface="Oswald"/>
                <a:cs typeface="Oswald"/>
                <a:sym typeface="Oswald"/>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5" name="Google Shape;15;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Font typeface="Oswald"/>
              <a:buChar char="●"/>
              <a:defRPr>
                <a:latin typeface="Oswald"/>
                <a:ea typeface="Oswald"/>
                <a:cs typeface="Oswald"/>
                <a:sym typeface="Oswald"/>
              </a:defRPr>
            </a:lvl1pPr>
            <a:lvl2pPr indent="-317500" lvl="1" marL="914400" algn="l">
              <a:lnSpc>
                <a:spcPct val="115000"/>
              </a:lnSpc>
              <a:spcBef>
                <a:spcPts val="0"/>
              </a:spcBef>
              <a:spcAft>
                <a:spcPts val="0"/>
              </a:spcAft>
              <a:buSzPts val="1400"/>
              <a:buFont typeface="Oswald"/>
              <a:buChar char="○"/>
              <a:defRPr>
                <a:latin typeface="Oswald"/>
                <a:ea typeface="Oswald"/>
                <a:cs typeface="Oswald"/>
                <a:sym typeface="Oswald"/>
              </a:defRPr>
            </a:lvl2pPr>
            <a:lvl3pPr indent="-317500" lvl="2" marL="1371600" algn="l">
              <a:lnSpc>
                <a:spcPct val="115000"/>
              </a:lnSpc>
              <a:spcBef>
                <a:spcPts val="0"/>
              </a:spcBef>
              <a:spcAft>
                <a:spcPts val="0"/>
              </a:spcAft>
              <a:buSzPts val="1400"/>
              <a:buFont typeface="Oswald"/>
              <a:buChar char="■"/>
              <a:defRPr>
                <a:latin typeface="Oswald"/>
                <a:ea typeface="Oswald"/>
                <a:cs typeface="Oswald"/>
                <a:sym typeface="Oswald"/>
              </a:defRPr>
            </a:lvl3pPr>
            <a:lvl4pPr indent="-317500" lvl="3" marL="1828800" algn="l">
              <a:lnSpc>
                <a:spcPct val="115000"/>
              </a:lnSpc>
              <a:spcBef>
                <a:spcPts val="0"/>
              </a:spcBef>
              <a:spcAft>
                <a:spcPts val="0"/>
              </a:spcAft>
              <a:buSzPts val="1400"/>
              <a:buFont typeface="Oswald"/>
              <a:buChar char="●"/>
              <a:defRPr>
                <a:latin typeface="Oswald"/>
                <a:ea typeface="Oswald"/>
                <a:cs typeface="Oswald"/>
                <a:sym typeface="Oswald"/>
              </a:defRPr>
            </a:lvl4pPr>
            <a:lvl5pPr indent="-317500" lvl="4" marL="2286000" algn="l">
              <a:lnSpc>
                <a:spcPct val="115000"/>
              </a:lnSpc>
              <a:spcBef>
                <a:spcPts val="0"/>
              </a:spcBef>
              <a:spcAft>
                <a:spcPts val="0"/>
              </a:spcAft>
              <a:buSzPts val="1400"/>
              <a:buFont typeface="Oswald"/>
              <a:buChar char="○"/>
              <a:defRPr>
                <a:latin typeface="Oswald"/>
                <a:ea typeface="Oswald"/>
                <a:cs typeface="Oswald"/>
                <a:sym typeface="Oswald"/>
              </a:defRPr>
            </a:lvl5pPr>
            <a:lvl6pPr indent="-317500" lvl="5" marL="2743200" algn="l">
              <a:lnSpc>
                <a:spcPct val="115000"/>
              </a:lnSpc>
              <a:spcBef>
                <a:spcPts val="0"/>
              </a:spcBef>
              <a:spcAft>
                <a:spcPts val="0"/>
              </a:spcAft>
              <a:buSzPts val="1400"/>
              <a:buFont typeface="Oswald"/>
              <a:buChar char="■"/>
              <a:defRPr>
                <a:latin typeface="Oswald"/>
                <a:ea typeface="Oswald"/>
                <a:cs typeface="Oswald"/>
                <a:sym typeface="Oswald"/>
              </a:defRPr>
            </a:lvl6pPr>
            <a:lvl7pPr indent="-317500" lvl="6" marL="3200400" algn="l">
              <a:lnSpc>
                <a:spcPct val="115000"/>
              </a:lnSpc>
              <a:spcBef>
                <a:spcPts val="0"/>
              </a:spcBef>
              <a:spcAft>
                <a:spcPts val="0"/>
              </a:spcAft>
              <a:buSzPts val="1400"/>
              <a:buFont typeface="Oswald"/>
              <a:buChar char="●"/>
              <a:defRPr>
                <a:latin typeface="Oswald"/>
                <a:ea typeface="Oswald"/>
                <a:cs typeface="Oswald"/>
                <a:sym typeface="Oswald"/>
              </a:defRPr>
            </a:lvl7pPr>
            <a:lvl8pPr indent="-317500" lvl="7" marL="3657600" algn="l">
              <a:lnSpc>
                <a:spcPct val="115000"/>
              </a:lnSpc>
              <a:spcBef>
                <a:spcPts val="0"/>
              </a:spcBef>
              <a:spcAft>
                <a:spcPts val="0"/>
              </a:spcAft>
              <a:buSzPts val="1400"/>
              <a:buFont typeface="Oswald"/>
              <a:buChar char="○"/>
              <a:defRPr>
                <a:latin typeface="Oswald"/>
                <a:ea typeface="Oswald"/>
                <a:cs typeface="Oswald"/>
                <a:sym typeface="Oswald"/>
              </a:defRPr>
            </a:lvl8pPr>
            <a:lvl9pPr indent="-317500" lvl="8" marL="4114800" algn="l">
              <a:lnSpc>
                <a:spcPct val="115000"/>
              </a:lnSpc>
              <a:spcBef>
                <a:spcPts val="0"/>
              </a:spcBef>
              <a:spcAft>
                <a:spcPts val="0"/>
              </a:spcAft>
              <a:buSzPts val="1400"/>
              <a:buFont typeface="Oswald"/>
              <a:buChar char="■"/>
              <a:defRPr>
                <a:latin typeface="Oswald"/>
                <a:ea typeface="Oswald"/>
                <a:cs typeface="Oswald"/>
                <a:sym typeface="Oswald"/>
              </a:defRPr>
            </a:lvl9pPr>
          </a:lstStyle>
          <a:p/>
        </p:txBody>
      </p:sp>
      <p:sp>
        <p:nvSpPr>
          <p:cNvPr id="19" name="Google Shape;19;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20" name="Google Shape;20;p3"/>
          <p:cNvCxnSpPr/>
          <p:nvPr/>
        </p:nvCxnSpPr>
        <p:spPr>
          <a:xfrm>
            <a:off x="380000" y="1065350"/>
            <a:ext cx="4471800" cy="0"/>
          </a:xfrm>
          <a:prstGeom prst="straightConnector1">
            <a:avLst/>
          </a:prstGeom>
          <a:noFill/>
          <a:ln cap="flat" cmpd="sng" w="19050">
            <a:solidFill>
              <a:srgbClr val="FF0000"/>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4080">
                <a:latin typeface="Oswald Medium"/>
                <a:ea typeface="Oswald Medium"/>
                <a:cs typeface="Oswald Medium"/>
                <a:sym typeface="Oswald Medium"/>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 name="Google Shape;23;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 name="Google Shape;31;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8" name="Google Shape;3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4" name="Google Shape;44;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1" name="Google Shape;51;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17.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rotWithShape="1">
          <a:blip r:embed="rId1">
            <a:alphaModFix/>
          </a:blip>
          <a:srcRect b="0" l="0" r="0" t="0"/>
          <a:stretch/>
        </p:blipFill>
        <p:spPr>
          <a:xfrm>
            <a:off x="2997975" y="4741295"/>
            <a:ext cx="1420650" cy="336682"/>
          </a:xfrm>
          <a:prstGeom prst="rect">
            <a:avLst/>
          </a:prstGeom>
          <a:noFill/>
          <a:ln>
            <a:noFill/>
          </a:ln>
        </p:spPr>
      </p:pic>
      <p:cxnSp>
        <p:nvCxnSpPr>
          <p:cNvPr id="10" name="Google Shape;10;p1"/>
          <p:cNvCxnSpPr/>
          <p:nvPr/>
        </p:nvCxnSpPr>
        <p:spPr>
          <a:xfrm>
            <a:off x="4529225" y="4783125"/>
            <a:ext cx="0" cy="294900"/>
          </a:xfrm>
          <a:prstGeom prst="straightConnector1">
            <a:avLst/>
          </a:prstGeom>
          <a:noFill/>
          <a:ln cap="flat" cmpd="sng" w="19050">
            <a:solidFill>
              <a:srgbClr val="CC0000"/>
            </a:solidFill>
            <a:prstDash val="solid"/>
            <a:round/>
            <a:headEnd len="sm" w="sm" type="none"/>
            <a:tailEnd len="sm" w="sm" type="none"/>
          </a:ln>
        </p:spPr>
      </p:cxnSp>
      <p:pic>
        <p:nvPicPr>
          <p:cNvPr id="11" name="Google Shape;11;p1"/>
          <p:cNvPicPr preferRelativeResize="0"/>
          <p:nvPr/>
        </p:nvPicPr>
        <p:blipFill rotWithShape="1">
          <a:blip r:embed="rId2">
            <a:alphaModFix/>
          </a:blip>
          <a:srcRect b="0" l="0" r="0" t="0"/>
          <a:stretch/>
        </p:blipFill>
        <p:spPr>
          <a:xfrm>
            <a:off x="4599275" y="4675277"/>
            <a:ext cx="468725" cy="4687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transition spd="slow">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13.pn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18.png"/><Relationship Id="rId5"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11708" y="15762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4080"/>
              <a:t>SYSTEM OF AUTONOMOUS AERIAL VEHICLES FOR SUBTERRANEAN EXPLORATION WITH SLAM CAPABILITIES</a:t>
            </a:r>
            <a:endParaRPr sz="4080"/>
          </a:p>
        </p:txBody>
      </p:sp>
      <p:cxnSp>
        <p:nvCxnSpPr>
          <p:cNvPr id="59" name="Google Shape;59;p13"/>
          <p:cNvCxnSpPr/>
          <p:nvPr/>
        </p:nvCxnSpPr>
        <p:spPr>
          <a:xfrm>
            <a:off x="345450" y="4523075"/>
            <a:ext cx="8453100" cy="0"/>
          </a:xfrm>
          <a:prstGeom prst="straightConnector1">
            <a:avLst/>
          </a:prstGeom>
          <a:noFill/>
          <a:ln cap="flat" cmpd="sng" w="38100">
            <a:solidFill>
              <a:srgbClr val="FF0000"/>
            </a:solidFill>
            <a:prstDash val="solid"/>
            <a:round/>
            <a:headEnd len="med" w="med" type="none"/>
            <a:tailEnd len="med" w="med" type="none"/>
          </a:ln>
        </p:spPr>
      </p:cxnSp>
      <p:sp>
        <p:nvSpPr>
          <p:cNvPr id="60" name="Google Shape;60;p13"/>
          <p:cNvSpPr txBox="1"/>
          <p:nvPr/>
        </p:nvSpPr>
        <p:spPr>
          <a:xfrm>
            <a:off x="692825" y="2571738"/>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Oswald"/>
                <a:ea typeface="Oswald"/>
                <a:cs typeface="Oswald"/>
                <a:sym typeface="Oswald"/>
              </a:rPr>
              <a:t>Nicolas Blanchard</a:t>
            </a:r>
            <a:endParaRPr>
              <a:solidFill>
                <a:schemeClr val="dk1"/>
              </a:solidFill>
              <a:latin typeface="Oswald"/>
              <a:ea typeface="Oswald"/>
              <a:cs typeface="Oswald"/>
              <a:sym typeface="Oswald"/>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Graduate Student</a:t>
            </a:r>
            <a:endParaRPr>
              <a:solidFill>
                <a:schemeClr val="dk1"/>
              </a:solidFill>
              <a:latin typeface="Oswald Light"/>
              <a:ea typeface="Oswald Light"/>
              <a:cs typeface="Oswald Light"/>
              <a:sym typeface="Oswald Light"/>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Electrical &amp; Computer Engineering</a:t>
            </a:r>
            <a:endParaRPr/>
          </a:p>
        </p:txBody>
      </p:sp>
      <p:sp>
        <p:nvSpPr>
          <p:cNvPr id="61" name="Google Shape;61;p13"/>
          <p:cNvSpPr txBox="1"/>
          <p:nvPr/>
        </p:nvSpPr>
        <p:spPr>
          <a:xfrm>
            <a:off x="3072000" y="2571738"/>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Oswald"/>
                <a:ea typeface="Oswald"/>
                <a:cs typeface="Oswald"/>
                <a:sym typeface="Oswald"/>
              </a:rPr>
              <a:t>Amber Parker</a:t>
            </a:r>
            <a:endParaRPr>
              <a:solidFill>
                <a:schemeClr val="dk1"/>
              </a:solidFill>
              <a:latin typeface="Oswald"/>
              <a:ea typeface="Oswald"/>
              <a:cs typeface="Oswald"/>
              <a:sym typeface="Oswald"/>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Underg</a:t>
            </a:r>
            <a:r>
              <a:rPr lang="en">
                <a:solidFill>
                  <a:schemeClr val="dk1"/>
                </a:solidFill>
                <a:latin typeface="Oswald Light"/>
                <a:ea typeface="Oswald Light"/>
                <a:cs typeface="Oswald Light"/>
                <a:sym typeface="Oswald Light"/>
              </a:rPr>
              <a:t>raduate Student</a:t>
            </a:r>
            <a:endParaRPr>
              <a:solidFill>
                <a:schemeClr val="dk1"/>
              </a:solidFill>
              <a:latin typeface="Oswald Light"/>
              <a:ea typeface="Oswald Light"/>
              <a:cs typeface="Oswald Light"/>
              <a:sym typeface="Oswald Light"/>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Software Engineering</a:t>
            </a:r>
            <a:endParaRPr/>
          </a:p>
        </p:txBody>
      </p:sp>
      <p:sp>
        <p:nvSpPr>
          <p:cNvPr id="62" name="Google Shape;62;p13"/>
          <p:cNvSpPr txBox="1"/>
          <p:nvPr/>
        </p:nvSpPr>
        <p:spPr>
          <a:xfrm>
            <a:off x="5598150" y="2571750"/>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Oswald"/>
                <a:ea typeface="Oswald"/>
                <a:cs typeface="Oswald"/>
                <a:sym typeface="Oswald"/>
              </a:rPr>
              <a:t>Arturo Lopez Jr.</a:t>
            </a:r>
            <a:endParaRPr>
              <a:solidFill>
                <a:schemeClr val="dk1"/>
              </a:solidFill>
              <a:latin typeface="Oswald"/>
              <a:ea typeface="Oswald"/>
              <a:cs typeface="Oswald"/>
              <a:sym typeface="Oswald"/>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Undergraduate Student</a:t>
            </a:r>
            <a:endParaRPr>
              <a:solidFill>
                <a:schemeClr val="dk1"/>
              </a:solidFill>
              <a:latin typeface="Oswald Light"/>
              <a:ea typeface="Oswald Light"/>
              <a:cs typeface="Oswald Light"/>
              <a:sym typeface="Oswald Light"/>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Aerospace &amp; Mechanical Engineering</a:t>
            </a:r>
            <a:endParaRPr/>
          </a:p>
        </p:txBody>
      </p:sp>
      <p:sp>
        <p:nvSpPr>
          <p:cNvPr id="63" name="Google Shape;63;p13"/>
          <p:cNvSpPr txBox="1"/>
          <p:nvPr/>
        </p:nvSpPr>
        <p:spPr>
          <a:xfrm>
            <a:off x="1799100" y="3403038"/>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Oswald"/>
                <a:ea typeface="Oswald"/>
                <a:cs typeface="Oswald"/>
                <a:sym typeface="Oswald"/>
              </a:rPr>
              <a:t>Dr. Sergey Shkarayev</a:t>
            </a:r>
            <a:endParaRPr>
              <a:solidFill>
                <a:schemeClr val="dk1"/>
              </a:solidFill>
              <a:latin typeface="Oswald"/>
              <a:ea typeface="Oswald"/>
              <a:cs typeface="Oswald"/>
              <a:sym typeface="Oswald"/>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Professor</a:t>
            </a:r>
            <a:endParaRPr>
              <a:solidFill>
                <a:schemeClr val="dk1"/>
              </a:solidFill>
              <a:latin typeface="Oswald Light"/>
              <a:ea typeface="Oswald Light"/>
              <a:cs typeface="Oswald Light"/>
              <a:sym typeface="Oswald Light"/>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Aerospace &amp; Mechanical Engineering</a:t>
            </a:r>
            <a:endParaRPr/>
          </a:p>
        </p:txBody>
      </p:sp>
      <p:sp>
        <p:nvSpPr>
          <p:cNvPr id="64" name="Google Shape;64;p13"/>
          <p:cNvSpPr txBox="1"/>
          <p:nvPr/>
        </p:nvSpPr>
        <p:spPr>
          <a:xfrm>
            <a:off x="4411675" y="3403050"/>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Oswald"/>
                <a:ea typeface="Oswald"/>
                <a:cs typeface="Oswald"/>
                <a:sym typeface="Oswald"/>
              </a:rPr>
              <a:t>Dr. Abhijit Mahalanobis</a:t>
            </a:r>
            <a:endParaRPr>
              <a:solidFill>
                <a:schemeClr val="dk1"/>
              </a:solidFill>
              <a:latin typeface="Oswald"/>
              <a:ea typeface="Oswald"/>
              <a:cs typeface="Oswald"/>
              <a:sym typeface="Oswald"/>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Professor</a:t>
            </a:r>
            <a:endParaRPr>
              <a:solidFill>
                <a:schemeClr val="dk1"/>
              </a:solidFill>
              <a:latin typeface="Oswald Light"/>
              <a:ea typeface="Oswald Light"/>
              <a:cs typeface="Oswald Light"/>
              <a:sym typeface="Oswald Light"/>
            </a:endParaRPr>
          </a:p>
          <a:p>
            <a:pPr indent="0" lvl="0" marL="0" rtl="0" algn="ctr">
              <a:spcBef>
                <a:spcPts val="0"/>
              </a:spcBef>
              <a:spcAft>
                <a:spcPts val="0"/>
              </a:spcAft>
              <a:buNone/>
            </a:pPr>
            <a:r>
              <a:rPr lang="en">
                <a:solidFill>
                  <a:schemeClr val="dk1"/>
                </a:solidFill>
                <a:latin typeface="Oswald Light"/>
                <a:ea typeface="Oswald Light"/>
                <a:cs typeface="Oswald Light"/>
                <a:sym typeface="Oswald Light"/>
              </a:rPr>
              <a:t>Electrical &amp; Computer Engineering</a:t>
            </a:r>
            <a:endParaRPr/>
          </a:p>
        </p:txBody>
      </p:sp>
      <p:cxnSp>
        <p:nvCxnSpPr>
          <p:cNvPr id="65" name="Google Shape;65;p13"/>
          <p:cNvCxnSpPr/>
          <p:nvPr/>
        </p:nvCxnSpPr>
        <p:spPr>
          <a:xfrm>
            <a:off x="345450" y="2297450"/>
            <a:ext cx="8453100" cy="0"/>
          </a:xfrm>
          <a:prstGeom prst="straightConnector1">
            <a:avLst/>
          </a:prstGeom>
          <a:noFill/>
          <a:ln cap="flat" cmpd="sng" w="38100">
            <a:solidFill>
              <a:srgbClr val="FF0000"/>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Background and Motivation</a:t>
            </a:r>
            <a:endParaRPr/>
          </a:p>
        </p:txBody>
      </p:sp>
      <p:sp>
        <p:nvSpPr>
          <p:cNvPr id="71" name="Google Shape;71;p14"/>
          <p:cNvSpPr txBox="1"/>
          <p:nvPr>
            <p:ph idx="1" type="body"/>
          </p:nvPr>
        </p:nvSpPr>
        <p:spPr>
          <a:xfrm>
            <a:off x="311700" y="1152475"/>
            <a:ext cx="4762800" cy="19746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Autonomously operating unmanned aerial vehicles (UAVs) are vital for exploring unknown spaces.</a:t>
            </a:r>
            <a:endParaRPr sz="1600"/>
          </a:p>
          <a:p>
            <a:pPr indent="-330200" lvl="0" marL="457200" rtl="0" algn="l">
              <a:spcBef>
                <a:spcPts val="0"/>
              </a:spcBef>
              <a:spcAft>
                <a:spcPts val="0"/>
              </a:spcAft>
              <a:buSzPts val="1600"/>
              <a:buChar char="●"/>
            </a:pPr>
            <a:r>
              <a:rPr lang="en" sz="1600"/>
              <a:t>Search and rescue missions, building mapping, surveying, reconnaissance, and extraterrestrial cave and lava tube exploration all benefit from a robust system of vehicles capable of remote exploration.</a:t>
            </a:r>
            <a:endParaRPr sz="1600"/>
          </a:p>
        </p:txBody>
      </p:sp>
      <p:pic>
        <p:nvPicPr>
          <p:cNvPr id="72" name="Google Shape;72;p14"/>
          <p:cNvPicPr preferRelativeResize="0"/>
          <p:nvPr/>
        </p:nvPicPr>
        <p:blipFill rotWithShape="1">
          <a:blip r:embed="rId3">
            <a:alphaModFix/>
          </a:blip>
          <a:srcRect b="0" l="41027" r="0" t="0"/>
          <a:stretch/>
        </p:blipFill>
        <p:spPr>
          <a:xfrm>
            <a:off x="5109800" y="1057025"/>
            <a:ext cx="3722501" cy="2717825"/>
          </a:xfrm>
          <a:prstGeom prst="rect">
            <a:avLst/>
          </a:prstGeom>
          <a:noFill/>
          <a:ln>
            <a:noFill/>
          </a:ln>
        </p:spPr>
      </p:pic>
      <p:sp>
        <p:nvSpPr>
          <p:cNvPr id="73" name="Google Shape;73;p14"/>
          <p:cNvSpPr txBox="1"/>
          <p:nvPr/>
        </p:nvSpPr>
        <p:spPr>
          <a:xfrm>
            <a:off x="5074575" y="3814150"/>
            <a:ext cx="3722400" cy="74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200">
                <a:solidFill>
                  <a:schemeClr val="dk2"/>
                </a:solidFill>
                <a:latin typeface="Oswald"/>
                <a:ea typeface="Oswald"/>
                <a:cs typeface="Oswald"/>
                <a:sym typeface="Oswald"/>
              </a:rPr>
              <a:t>Possible entrance to lava tube near Arsia Mons on Mars. Captured on August 16, 2020. Image courtesy of NASA/JPL-Caltech/University of Arizona.</a:t>
            </a:r>
            <a:endParaRPr i="1" sz="600">
              <a:solidFill>
                <a:schemeClr val="dk1"/>
              </a:solidFill>
            </a:endParaRPr>
          </a:p>
          <a:p>
            <a:pPr indent="0" lvl="0" marL="0" rtl="0" algn="l">
              <a:spcBef>
                <a:spcPts val="0"/>
              </a:spcBef>
              <a:spcAft>
                <a:spcPts val="0"/>
              </a:spcAft>
              <a:buNone/>
            </a:pPr>
            <a:r>
              <a:t/>
            </a:r>
            <a:endParaRPr sz="1800">
              <a:solidFill>
                <a:schemeClr val="dk2"/>
              </a:solidFill>
            </a:endParaRPr>
          </a:p>
        </p:txBody>
      </p:sp>
      <p:sp>
        <p:nvSpPr>
          <p:cNvPr id="74" name="Google Shape;74;p14"/>
          <p:cNvSpPr txBox="1"/>
          <p:nvPr>
            <p:ph idx="1" type="body"/>
          </p:nvPr>
        </p:nvSpPr>
        <p:spPr>
          <a:xfrm>
            <a:off x="249450" y="3198550"/>
            <a:ext cx="4762800" cy="1974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600"/>
              <a:t>Challenges</a:t>
            </a:r>
            <a:endParaRPr b="1" sz="1600"/>
          </a:p>
          <a:p>
            <a:pPr indent="-330200" lvl="0" marL="457200" rtl="0" algn="l">
              <a:spcBef>
                <a:spcPts val="0"/>
              </a:spcBef>
              <a:spcAft>
                <a:spcPts val="0"/>
              </a:spcAft>
              <a:buSzPts val="1600"/>
              <a:buChar char="●"/>
            </a:pPr>
            <a:r>
              <a:rPr lang="en" sz="1600"/>
              <a:t>GPS-Denied</a:t>
            </a:r>
            <a:endParaRPr sz="1600"/>
          </a:p>
          <a:p>
            <a:pPr indent="-330200" lvl="0" marL="457200" rtl="0" algn="l">
              <a:spcBef>
                <a:spcPts val="0"/>
              </a:spcBef>
              <a:spcAft>
                <a:spcPts val="0"/>
              </a:spcAft>
              <a:buSzPts val="1600"/>
              <a:buChar char="●"/>
            </a:pPr>
            <a:r>
              <a:rPr lang="en" sz="1600"/>
              <a:t>Low Light</a:t>
            </a:r>
            <a:endParaRPr sz="1600"/>
          </a:p>
          <a:p>
            <a:pPr indent="-330200" lvl="0" marL="457200" rtl="0" algn="l">
              <a:spcBef>
                <a:spcPts val="0"/>
              </a:spcBef>
              <a:spcAft>
                <a:spcPts val="0"/>
              </a:spcAft>
              <a:buSzPts val="1600"/>
              <a:buChar char="●"/>
            </a:pPr>
            <a:r>
              <a:rPr lang="en" sz="1600"/>
              <a:t>Intricate Structure</a:t>
            </a:r>
            <a:endParaRPr sz="1600"/>
          </a:p>
          <a:p>
            <a:pPr indent="-330200" lvl="0" marL="457200" rtl="0" algn="l">
              <a:spcBef>
                <a:spcPts val="0"/>
              </a:spcBef>
              <a:spcAft>
                <a:spcPts val="0"/>
              </a:spcAft>
              <a:buSzPts val="1600"/>
              <a:buChar char="●"/>
            </a:pPr>
            <a:r>
              <a:rPr lang="en" sz="1600"/>
              <a:t>RF Propagation Loss</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Project Objective</a:t>
            </a:r>
            <a:endParaRPr/>
          </a:p>
        </p:txBody>
      </p:sp>
      <p:sp>
        <p:nvSpPr>
          <p:cNvPr id="80" name="Google Shape;8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Previous research has achieved:</a:t>
            </a:r>
            <a:endParaRPr/>
          </a:p>
          <a:p>
            <a:pPr indent="-342900" lvl="0" marL="457200" rtl="0" algn="l">
              <a:spcBef>
                <a:spcPts val="0"/>
              </a:spcBef>
              <a:spcAft>
                <a:spcPts val="0"/>
              </a:spcAft>
              <a:buSzPts val="1800"/>
              <a:buChar char="●"/>
            </a:pPr>
            <a:r>
              <a:rPr lang="en"/>
              <a:t>Vision-based localization in small UAVs (SLAM)</a:t>
            </a:r>
            <a:endParaRPr/>
          </a:p>
          <a:p>
            <a:pPr indent="-342900" lvl="0" marL="457200" rtl="0" algn="l">
              <a:spcBef>
                <a:spcPts val="0"/>
              </a:spcBef>
              <a:spcAft>
                <a:spcPts val="0"/>
              </a:spcAft>
              <a:buSzPts val="1800"/>
              <a:buChar char="●"/>
            </a:pPr>
            <a:r>
              <a:rPr lang="en"/>
              <a:t>Robot Operating System (ROS) integration for custom control and data processing algorithms</a:t>
            </a:r>
            <a:endParaRPr/>
          </a:p>
          <a:p>
            <a:pPr indent="-342900" lvl="0" marL="457200" rtl="0" algn="l">
              <a:spcBef>
                <a:spcPts val="0"/>
              </a:spcBef>
              <a:spcAft>
                <a:spcPts val="0"/>
              </a:spcAft>
              <a:buSzPts val="1800"/>
              <a:buChar char="●"/>
            </a:pPr>
            <a:r>
              <a:rPr lang="en"/>
              <a:t>2D mapping and 3D mapping through LiDAR SLAM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goal of this research is to develop a robust train of vehicles for exploration of unknown and underground environments. We improve on previous work by introducing the leader-follower multi vehicle approach and utilizing a small Time-of-Flight camera for 3D mapping.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System Architecture and Capabilities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7"/>
          <p:cNvPicPr preferRelativeResize="0"/>
          <p:nvPr/>
        </p:nvPicPr>
        <p:blipFill>
          <a:blip r:embed="rId3">
            <a:alphaModFix/>
          </a:blip>
          <a:stretch>
            <a:fillRect/>
          </a:stretch>
        </p:blipFill>
        <p:spPr>
          <a:xfrm>
            <a:off x="3647400" y="445025"/>
            <a:ext cx="5433726" cy="4139150"/>
          </a:xfrm>
          <a:prstGeom prst="rect">
            <a:avLst/>
          </a:prstGeom>
          <a:noFill/>
          <a:ln>
            <a:noFill/>
          </a:ln>
        </p:spPr>
      </p:pic>
      <p:sp>
        <p:nvSpPr>
          <p:cNvPr id="91" name="Google Shape;91;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Concept of Operations</a:t>
            </a:r>
            <a:endParaRPr/>
          </a:p>
        </p:txBody>
      </p:sp>
      <p:sp>
        <p:nvSpPr>
          <p:cNvPr id="92" name="Google Shape;92;p17"/>
          <p:cNvSpPr txBox="1"/>
          <p:nvPr/>
        </p:nvSpPr>
        <p:spPr>
          <a:xfrm>
            <a:off x="311700" y="1329075"/>
            <a:ext cx="3135900" cy="3416400"/>
          </a:xfrm>
          <a:prstGeom prst="rect">
            <a:avLst/>
          </a:prstGeom>
          <a:noFill/>
          <a:ln>
            <a:noFill/>
          </a:ln>
        </p:spPr>
        <p:txBody>
          <a:bodyPr anchorCtr="0" anchor="t" bIns="91425" lIns="91425" spcFirstLastPara="1" rIns="91425" wrap="square" tIns="91425">
            <a:normAutofit lnSpcReduction="20000"/>
          </a:bodyPr>
          <a:lstStyle/>
          <a:p>
            <a:pPr indent="-342900" lvl="0" marL="457200" rtl="0" algn="l">
              <a:lnSpc>
                <a:spcPct val="115000"/>
              </a:lnSpc>
              <a:spcBef>
                <a:spcPts val="0"/>
              </a:spcBef>
              <a:spcAft>
                <a:spcPts val="0"/>
              </a:spcAft>
              <a:buClr>
                <a:srgbClr val="595959"/>
              </a:buClr>
              <a:buSzPts val="1800"/>
              <a:buFont typeface="Oswald"/>
              <a:buChar char="●"/>
            </a:pPr>
            <a:r>
              <a:rPr lang="en" sz="1800">
                <a:solidFill>
                  <a:srgbClr val="595959"/>
                </a:solidFill>
                <a:latin typeface="Oswald"/>
                <a:ea typeface="Oswald"/>
                <a:cs typeface="Oswald"/>
                <a:sym typeface="Oswald"/>
              </a:rPr>
              <a:t>Small, lightweight quadcopter drones are deployed to explore the cave</a:t>
            </a:r>
            <a:endParaRPr sz="1800">
              <a:solidFill>
                <a:srgbClr val="595959"/>
              </a:solidFill>
              <a:latin typeface="Oswald"/>
              <a:ea typeface="Oswald"/>
              <a:cs typeface="Oswald"/>
              <a:sym typeface="Oswald"/>
            </a:endParaRPr>
          </a:p>
          <a:p>
            <a:pPr indent="-342900" lvl="0" marL="457200" rtl="0" algn="l">
              <a:lnSpc>
                <a:spcPct val="115000"/>
              </a:lnSpc>
              <a:spcBef>
                <a:spcPts val="0"/>
              </a:spcBef>
              <a:spcAft>
                <a:spcPts val="0"/>
              </a:spcAft>
              <a:buClr>
                <a:srgbClr val="595959"/>
              </a:buClr>
              <a:buSzPts val="1800"/>
              <a:buFont typeface="Oswald"/>
              <a:buChar char="●"/>
            </a:pPr>
            <a:r>
              <a:rPr lang="en" sz="1800">
                <a:solidFill>
                  <a:srgbClr val="595959"/>
                </a:solidFill>
                <a:latin typeface="Oswald"/>
                <a:ea typeface="Oswald"/>
                <a:cs typeface="Oswald"/>
                <a:sym typeface="Oswald"/>
              </a:rPr>
              <a:t>The drones are organized into a train configuration</a:t>
            </a:r>
            <a:endParaRPr sz="1800">
              <a:solidFill>
                <a:srgbClr val="595959"/>
              </a:solidFill>
              <a:latin typeface="Oswald"/>
              <a:ea typeface="Oswald"/>
              <a:cs typeface="Oswald"/>
              <a:sym typeface="Oswald"/>
            </a:endParaRPr>
          </a:p>
          <a:p>
            <a:pPr indent="-342900" lvl="1" marL="914400" rtl="0" algn="l">
              <a:lnSpc>
                <a:spcPct val="115000"/>
              </a:lnSpc>
              <a:spcBef>
                <a:spcPts val="0"/>
              </a:spcBef>
              <a:spcAft>
                <a:spcPts val="0"/>
              </a:spcAft>
              <a:buClr>
                <a:srgbClr val="595959"/>
              </a:buClr>
              <a:buSzPts val="1800"/>
              <a:buFont typeface="Oswald"/>
              <a:buChar char="○"/>
            </a:pPr>
            <a:r>
              <a:rPr lang="en" sz="1800">
                <a:solidFill>
                  <a:srgbClr val="595959"/>
                </a:solidFill>
                <a:latin typeface="Oswald"/>
                <a:ea typeface="Oswald"/>
                <a:cs typeface="Oswald"/>
                <a:sym typeface="Oswald"/>
              </a:rPr>
              <a:t>A leader drone explores first</a:t>
            </a:r>
            <a:endParaRPr sz="1800">
              <a:solidFill>
                <a:srgbClr val="595959"/>
              </a:solidFill>
              <a:latin typeface="Oswald"/>
              <a:ea typeface="Oswald"/>
              <a:cs typeface="Oswald"/>
              <a:sym typeface="Oswald"/>
            </a:endParaRPr>
          </a:p>
          <a:p>
            <a:pPr indent="-342900" lvl="1" marL="914400" rtl="0" algn="l">
              <a:lnSpc>
                <a:spcPct val="115000"/>
              </a:lnSpc>
              <a:spcBef>
                <a:spcPts val="0"/>
              </a:spcBef>
              <a:spcAft>
                <a:spcPts val="0"/>
              </a:spcAft>
              <a:buClr>
                <a:srgbClr val="595959"/>
              </a:buClr>
              <a:buSzPts val="1800"/>
              <a:buFont typeface="Oswald"/>
              <a:buChar char="○"/>
            </a:pPr>
            <a:r>
              <a:rPr lang="en" sz="1800">
                <a:solidFill>
                  <a:srgbClr val="595959"/>
                </a:solidFill>
                <a:latin typeface="Oswald"/>
                <a:ea typeface="Oswald"/>
                <a:cs typeface="Oswald"/>
                <a:sym typeface="Oswald"/>
              </a:rPr>
              <a:t>A train of follower drones follow its footsteps</a:t>
            </a:r>
            <a:endParaRPr sz="1800">
              <a:solidFill>
                <a:srgbClr val="595959"/>
              </a:solidFill>
              <a:latin typeface="Oswald"/>
              <a:ea typeface="Oswald"/>
              <a:cs typeface="Oswald"/>
              <a:sym typeface="Oswald"/>
            </a:endParaRPr>
          </a:p>
          <a:p>
            <a:pPr indent="-342900" lvl="0" marL="457200" rtl="0" algn="l">
              <a:lnSpc>
                <a:spcPct val="115000"/>
              </a:lnSpc>
              <a:spcBef>
                <a:spcPts val="0"/>
              </a:spcBef>
              <a:spcAft>
                <a:spcPts val="0"/>
              </a:spcAft>
              <a:buClr>
                <a:srgbClr val="595959"/>
              </a:buClr>
              <a:buSzPts val="1800"/>
              <a:buFont typeface="Oswald"/>
              <a:buChar char="●"/>
            </a:pPr>
            <a:r>
              <a:rPr lang="en" sz="1800">
                <a:solidFill>
                  <a:srgbClr val="595959"/>
                </a:solidFill>
                <a:latin typeface="Oswald"/>
                <a:ea typeface="Oswald"/>
                <a:cs typeface="Oswald"/>
                <a:sym typeface="Oswald"/>
              </a:rPr>
              <a:t>An immobile ground station stays at the entrance</a:t>
            </a:r>
            <a:endParaRPr sz="1800">
              <a:solidFill>
                <a:srgbClr val="595959"/>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nvSpPr>
        <p:spPr>
          <a:xfrm>
            <a:off x="4538600" y="543625"/>
            <a:ext cx="241500" cy="12255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98" name="Google Shape;98;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Communication and Connectivity</a:t>
            </a:r>
            <a:endParaRPr/>
          </a:p>
        </p:txBody>
      </p:sp>
      <p:sp>
        <p:nvSpPr>
          <p:cNvPr id="99" name="Google Shape;99;p18"/>
          <p:cNvSpPr txBox="1"/>
          <p:nvPr>
            <p:ph idx="1" type="body"/>
          </p:nvPr>
        </p:nvSpPr>
        <p:spPr>
          <a:xfrm>
            <a:off x="311700" y="3404525"/>
            <a:ext cx="4167000" cy="1294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The Ground Control Station runs a custom application with four different threads: a GUI, a telemetry command transmitter, a telemetry report receiver, and a leader-follower algorithm.</a:t>
            </a:r>
            <a:endParaRPr/>
          </a:p>
        </p:txBody>
      </p:sp>
      <p:pic>
        <p:nvPicPr>
          <p:cNvPr id="100" name="Google Shape;100;p18"/>
          <p:cNvPicPr preferRelativeResize="0"/>
          <p:nvPr/>
        </p:nvPicPr>
        <p:blipFill>
          <a:blip r:embed="rId3">
            <a:alphaModFix/>
          </a:blip>
          <a:stretch>
            <a:fillRect/>
          </a:stretch>
        </p:blipFill>
        <p:spPr>
          <a:xfrm>
            <a:off x="349200" y="1240796"/>
            <a:ext cx="3909625" cy="2254428"/>
          </a:xfrm>
          <a:prstGeom prst="rect">
            <a:avLst/>
          </a:prstGeom>
          <a:noFill/>
          <a:ln>
            <a:noFill/>
          </a:ln>
        </p:spPr>
      </p:pic>
      <p:pic>
        <p:nvPicPr>
          <p:cNvPr id="101" name="Google Shape;101;p18"/>
          <p:cNvPicPr preferRelativeResize="0"/>
          <p:nvPr/>
        </p:nvPicPr>
        <p:blipFill>
          <a:blip r:embed="rId4">
            <a:alphaModFix/>
          </a:blip>
          <a:stretch>
            <a:fillRect/>
          </a:stretch>
        </p:blipFill>
        <p:spPr>
          <a:xfrm>
            <a:off x="4538600" y="337550"/>
            <a:ext cx="4711475" cy="3157675"/>
          </a:xfrm>
          <a:prstGeom prst="rect">
            <a:avLst/>
          </a:prstGeom>
          <a:noFill/>
          <a:ln>
            <a:noFill/>
          </a:ln>
        </p:spPr>
      </p:pic>
      <p:sp>
        <p:nvSpPr>
          <p:cNvPr id="102" name="Google Shape;102;p18"/>
          <p:cNvSpPr txBox="1"/>
          <p:nvPr/>
        </p:nvSpPr>
        <p:spPr>
          <a:xfrm>
            <a:off x="4623200" y="3343025"/>
            <a:ext cx="4363800" cy="141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2"/>
                </a:solidFill>
                <a:latin typeface="Oswald"/>
                <a:ea typeface="Oswald"/>
                <a:cs typeface="Oswald"/>
                <a:sym typeface="Oswald"/>
              </a:rPr>
              <a:t>The UAVs and the GCS share a common WiFi network. Each UAV has a unique IP and opens a unique IDP port on the GCS side for telemetry communication.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GCS</a:t>
            </a:r>
            <a:endParaRPr/>
          </a:p>
        </p:txBody>
      </p:sp>
      <p:pic>
        <p:nvPicPr>
          <p:cNvPr id="108" name="Google Shape;108;p19"/>
          <p:cNvPicPr preferRelativeResize="0"/>
          <p:nvPr/>
        </p:nvPicPr>
        <p:blipFill>
          <a:blip r:embed="rId3">
            <a:alphaModFix/>
          </a:blip>
          <a:stretch>
            <a:fillRect/>
          </a:stretch>
        </p:blipFill>
        <p:spPr>
          <a:xfrm>
            <a:off x="1678825" y="1138825"/>
            <a:ext cx="7316999" cy="3207075"/>
          </a:xfrm>
          <a:prstGeom prst="rect">
            <a:avLst/>
          </a:prstGeom>
          <a:noFill/>
          <a:ln>
            <a:noFill/>
          </a:ln>
        </p:spPr>
      </p:pic>
      <p:cxnSp>
        <p:nvCxnSpPr>
          <p:cNvPr id="109" name="Google Shape;109;p19"/>
          <p:cNvCxnSpPr/>
          <p:nvPr/>
        </p:nvCxnSpPr>
        <p:spPr>
          <a:xfrm>
            <a:off x="1324450" y="3889600"/>
            <a:ext cx="600000" cy="172500"/>
          </a:xfrm>
          <a:prstGeom prst="straightConnector1">
            <a:avLst/>
          </a:prstGeom>
          <a:noFill/>
          <a:ln cap="flat" cmpd="sng" w="28575">
            <a:solidFill>
              <a:srgbClr val="FF0000"/>
            </a:solidFill>
            <a:prstDash val="solid"/>
            <a:round/>
            <a:headEnd len="med" w="med" type="none"/>
            <a:tailEnd len="med" w="med" type="triangle"/>
          </a:ln>
        </p:spPr>
      </p:cxnSp>
      <p:cxnSp>
        <p:nvCxnSpPr>
          <p:cNvPr id="110" name="Google Shape;110;p19"/>
          <p:cNvCxnSpPr/>
          <p:nvPr/>
        </p:nvCxnSpPr>
        <p:spPr>
          <a:xfrm flipH="1" rot="10800000">
            <a:off x="1184050" y="3230800"/>
            <a:ext cx="636600" cy="1500"/>
          </a:xfrm>
          <a:prstGeom prst="straightConnector1">
            <a:avLst/>
          </a:prstGeom>
          <a:noFill/>
          <a:ln cap="flat" cmpd="sng" w="28575">
            <a:solidFill>
              <a:srgbClr val="FF0000"/>
            </a:solidFill>
            <a:prstDash val="solid"/>
            <a:round/>
            <a:headEnd len="med" w="med" type="none"/>
            <a:tailEnd len="med" w="med" type="triangle"/>
          </a:ln>
        </p:spPr>
      </p:cxnSp>
      <p:cxnSp>
        <p:nvCxnSpPr>
          <p:cNvPr id="111" name="Google Shape;111;p19"/>
          <p:cNvCxnSpPr/>
          <p:nvPr/>
        </p:nvCxnSpPr>
        <p:spPr>
          <a:xfrm>
            <a:off x="1214475" y="2361400"/>
            <a:ext cx="753000" cy="0"/>
          </a:xfrm>
          <a:prstGeom prst="straightConnector1">
            <a:avLst/>
          </a:prstGeom>
          <a:noFill/>
          <a:ln cap="flat" cmpd="sng" w="28575">
            <a:solidFill>
              <a:srgbClr val="FF0000"/>
            </a:solidFill>
            <a:prstDash val="solid"/>
            <a:round/>
            <a:headEnd len="med" w="med" type="none"/>
            <a:tailEnd len="med" w="med" type="triangle"/>
          </a:ln>
        </p:spPr>
      </p:cxnSp>
      <p:cxnSp>
        <p:nvCxnSpPr>
          <p:cNvPr id="112" name="Google Shape;112;p19"/>
          <p:cNvCxnSpPr/>
          <p:nvPr/>
        </p:nvCxnSpPr>
        <p:spPr>
          <a:xfrm>
            <a:off x="1337225" y="4252625"/>
            <a:ext cx="587100" cy="0"/>
          </a:xfrm>
          <a:prstGeom prst="straightConnector1">
            <a:avLst/>
          </a:prstGeom>
          <a:noFill/>
          <a:ln cap="flat" cmpd="sng" w="28575">
            <a:solidFill>
              <a:srgbClr val="FF0000"/>
            </a:solidFill>
            <a:prstDash val="solid"/>
            <a:round/>
            <a:headEnd len="med" w="med" type="none"/>
            <a:tailEnd len="med" w="med" type="triangle"/>
          </a:ln>
        </p:spPr>
      </p:cxnSp>
      <p:sp>
        <p:nvSpPr>
          <p:cNvPr id="113" name="Google Shape;113;p19"/>
          <p:cNvSpPr txBox="1"/>
          <p:nvPr/>
        </p:nvSpPr>
        <p:spPr>
          <a:xfrm>
            <a:off x="94950" y="2084350"/>
            <a:ext cx="1261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0000"/>
                </a:solidFill>
              </a:rPr>
              <a:t>IP Address and UDP Port</a:t>
            </a:r>
            <a:endParaRPr b="1" sz="1200">
              <a:solidFill>
                <a:srgbClr val="FF0000"/>
              </a:solidFill>
            </a:endParaRPr>
          </a:p>
        </p:txBody>
      </p:sp>
      <p:sp>
        <p:nvSpPr>
          <p:cNvPr id="114" name="Google Shape;114;p19"/>
          <p:cNvSpPr txBox="1"/>
          <p:nvPr/>
        </p:nvSpPr>
        <p:spPr>
          <a:xfrm>
            <a:off x="36750" y="3027000"/>
            <a:ext cx="1261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0000"/>
                </a:solidFill>
              </a:rPr>
              <a:t>System Mode</a:t>
            </a:r>
            <a:endParaRPr b="1" sz="1200">
              <a:solidFill>
                <a:srgbClr val="FF0000"/>
              </a:solidFill>
            </a:endParaRPr>
          </a:p>
        </p:txBody>
      </p:sp>
      <p:sp>
        <p:nvSpPr>
          <p:cNvPr id="115" name="Google Shape;115;p19"/>
          <p:cNvSpPr txBox="1"/>
          <p:nvPr/>
        </p:nvSpPr>
        <p:spPr>
          <a:xfrm>
            <a:off x="68650" y="3639813"/>
            <a:ext cx="1434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0000"/>
                </a:solidFill>
              </a:rPr>
              <a:t>Target Position</a:t>
            </a:r>
            <a:endParaRPr b="1" sz="1200">
              <a:solidFill>
                <a:srgbClr val="FF0000"/>
              </a:solidFill>
            </a:endParaRPr>
          </a:p>
        </p:txBody>
      </p:sp>
      <p:sp>
        <p:nvSpPr>
          <p:cNvPr id="116" name="Google Shape;116;p19"/>
          <p:cNvSpPr txBox="1"/>
          <p:nvPr/>
        </p:nvSpPr>
        <p:spPr>
          <a:xfrm>
            <a:off x="8400" y="4061900"/>
            <a:ext cx="1434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0000"/>
                </a:solidFill>
              </a:rPr>
              <a:t>Current Position</a:t>
            </a:r>
            <a:endParaRPr b="1" sz="1200">
              <a:solidFill>
                <a:srgbClr val="FF0000"/>
              </a:solidFill>
            </a:endParaRPr>
          </a:p>
        </p:txBody>
      </p:sp>
      <p:cxnSp>
        <p:nvCxnSpPr>
          <p:cNvPr id="117" name="Google Shape;117;p19"/>
          <p:cNvCxnSpPr>
            <a:stCxn id="118" idx="3"/>
          </p:cNvCxnSpPr>
          <p:nvPr/>
        </p:nvCxnSpPr>
        <p:spPr>
          <a:xfrm>
            <a:off x="1324450" y="2783475"/>
            <a:ext cx="669300" cy="0"/>
          </a:xfrm>
          <a:prstGeom prst="straightConnector1">
            <a:avLst/>
          </a:prstGeom>
          <a:noFill/>
          <a:ln cap="flat" cmpd="sng" w="28575">
            <a:solidFill>
              <a:srgbClr val="FF0000"/>
            </a:solidFill>
            <a:prstDash val="solid"/>
            <a:round/>
            <a:headEnd len="med" w="med" type="none"/>
            <a:tailEnd len="med" w="med" type="triangle"/>
          </a:ln>
        </p:spPr>
      </p:cxnSp>
      <p:sp>
        <p:nvSpPr>
          <p:cNvPr id="118" name="Google Shape;118;p19"/>
          <p:cNvSpPr txBox="1"/>
          <p:nvPr/>
        </p:nvSpPr>
        <p:spPr>
          <a:xfrm>
            <a:off x="-23150" y="2598825"/>
            <a:ext cx="1347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FF0000"/>
                </a:solidFill>
              </a:rPr>
              <a:t>Quick Actions</a:t>
            </a:r>
            <a:endParaRPr b="1" sz="12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par>
                                <p:cTn fill="hold" nodeType="with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par>
                                <p:cTn fill="hold" nodeType="with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par>
                                <p:cTn fill="hold" nodeType="with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par>
                                <p:cTn fill="hold" nodeType="with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Leader-Follower Algorithm</a:t>
            </a:r>
            <a:endParaRPr/>
          </a:p>
        </p:txBody>
      </p:sp>
      <p:sp>
        <p:nvSpPr>
          <p:cNvPr id="124" name="Google Shape;124;p20"/>
          <p:cNvSpPr txBox="1"/>
          <p:nvPr>
            <p:ph idx="1" type="body"/>
          </p:nvPr>
        </p:nvSpPr>
        <p:spPr>
          <a:xfrm>
            <a:off x="311700" y="2089050"/>
            <a:ext cx="3591900" cy="1359000"/>
          </a:xfrm>
          <a:prstGeom prst="rect">
            <a:avLst/>
          </a:prstGeom>
          <a:solidFill>
            <a:srgbClr val="CCCCCC"/>
          </a:solidFill>
        </p:spPr>
        <p:txBody>
          <a:bodyPr anchorCtr="0" anchor="t" bIns="91425" lIns="91425" spcFirstLastPara="1" rIns="91425" wrap="square" tIns="91425">
            <a:normAutofit/>
          </a:bodyPr>
          <a:lstStyle/>
          <a:p>
            <a:pPr indent="0" lvl="0" marL="914400" rtl="0" algn="l">
              <a:lnSpc>
                <a:spcPct val="150000"/>
              </a:lnSpc>
              <a:spcBef>
                <a:spcPts val="0"/>
              </a:spcBef>
              <a:spcAft>
                <a:spcPts val="0"/>
              </a:spcAft>
              <a:buNone/>
            </a:pPr>
            <a:r>
              <a:t/>
            </a:r>
            <a:endParaRPr b="1" i="1" sz="400">
              <a:solidFill>
                <a:schemeClr val="dk1"/>
              </a:solidFill>
              <a:latin typeface="Arial"/>
              <a:ea typeface="Arial"/>
              <a:cs typeface="Arial"/>
              <a:sym typeface="Arial"/>
            </a:endParaRPr>
          </a:p>
          <a:p>
            <a:pPr indent="0" lvl="0" marL="0" rtl="0" algn="l">
              <a:lnSpc>
                <a:spcPct val="150000"/>
              </a:lnSpc>
              <a:spcBef>
                <a:spcPts val="0"/>
              </a:spcBef>
              <a:spcAft>
                <a:spcPts val="0"/>
              </a:spcAft>
              <a:buClr>
                <a:schemeClr val="dk1"/>
              </a:buClr>
              <a:buSzPts val="1100"/>
              <a:buFont typeface="Arial"/>
              <a:buNone/>
            </a:pPr>
            <a:r>
              <a:rPr b="1" i="1" lang="en" sz="1200">
                <a:solidFill>
                  <a:schemeClr val="dk1"/>
                </a:solidFill>
                <a:latin typeface="Arial"/>
                <a:ea typeface="Arial"/>
                <a:cs typeface="Arial"/>
                <a:sym typeface="Arial"/>
              </a:rPr>
              <a:t>w</a:t>
            </a:r>
            <a:r>
              <a:rPr b="1" i="1" lang="en" sz="1200">
                <a:solidFill>
                  <a:schemeClr val="dk1"/>
                </a:solidFill>
                <a:latin typeface="Arial"/>
                <a:ea typeface="Arial"/>
                <a:cs typeface="Arial"/>
                <a:sym typeface="Arial"/>
              </a:rPr>
              <a:t>hile (1) {</a:t>
            </a:r>
            <a:endParaRPr b="1" i="1" sz="1200">
              <a:solidFill>
                <a:schemeClr val="dk1"/>
              </a:solidFill>
              <a:latin typeface="Arial"/>
              <a:ea typeface="Arial"/>
              <a:cs typeface="Arial"/>
              <a:sym typeface="Arial"/>
            </a:endParaRPr>
          </a:p>
          <a:p>
            <a:pPr indent="457200" lvl="0" marL="0" rtl="0" algn="l">
              <a:lnSpc>
                <a:spcPct val="150000"/>
              </a:lnSpc>
              <a:spcBef>
                <a:spcPts val="0"/>
              </a:spcBef>
              <a:spcAft>
                <a:spcPts val="0"/>
              </a:spcAft>
              <a:buClr>
                <a:schemeClr val="dk1"/>
              </a:buClr>
              <a:buSzPts val="1100"/>
              <a:buFont typeface="Arial"/>
              <a:buNone/>
            </a:pPr>
            <a:r>
              <a:rPr b="1" i="1" lang="en" sz="1200">
                <a:solidFill>
                  <a:schemeClr val="dk1"/>
                </a:solidFill>
                <a:latin typeface="Arial"/>
                <a:ea typeface="Arial"/>
                <a:cs typeface="Arial"/>
                <a:sym typeface="Arial"/>
              </a:rPr>
              <a:t>if UAV has traveled far enough:</a:t>
            </a:r>
            <a:endParaRPr b="1" i="1" sz="1200">
              <a:solidFill>
                <a:schemeClr val="dk1"/>
              </a:solidFill>
              <a:latin typeface="Arial"/>
              <a:ea typeface="Arial"/>
              <a:cs typeface="Arial"/>
              <a:sym typeface="Arial"/>
            </a:endParaRPr>
          </a:p>
          <a:p>
            <a:pPr indent="457200" lvl="0" marL="457200" rtl="0" algn="l">
              <a:lnSpc>
                <a:spcPct val="150000"/>
              </a:lnSpc>
              <a:spcBef>
                <a:spcPts val="0"/>
              </a:spcBef>
              <a:spcAft>
                <a:spcPts val="0"/>
              </a:spcAft>
              <a:buClr>
                <a:schemeClr val="dk1"/>
              </a:buClr>
              <a:buSzPts val="1100"/>
              <a:buFont typeface="Arial"/>
              <a:buNone/>
            </a:pPr>
            <a:r>
              <a:rPr b="1" i="1" lang="en" sz="1200">
                <a:solidFill>
                  <a:schemeClr val="dk1"/>
                </a:solidFill>
                <a:latin typeface="Arial"/>
                <a:ea typeface="Arial"/>
                <a:cs typeface="Arial"/>
                <a:sym typeface="Arial"/>
              </a:rPr>
              <a:t>append new waypoint to list</a:t>
            </a:r>
            <a:endParaRPr b="1" i="1" sz="1200">
              <a:solidFill>
                <a:schemeClr val="dk1"/>
              </a:solidFill>
              <a:latin typeface="Arial"/>
              <a:ea typeface="Arial"/>
              <a:cs typeface="Arial"/>
              <a:sym typeface="Arial"/>
            </a:endParaRPr>
          </a:p>
          <a:p>
            <a:pPr indent="0" lvl="0" marL="0" rtl="0" algn="l">
              <a:lnSpc>
                <a:spcPct val="150000"/>
              </a:lnSpc>
              <a:spcBef>
                <a:spcPts val="0"/>
              </a:spcBef>
              <a:spcAft>
                <a:spcPts val="0"/>
              </a:spcAft>
              <a:buNone/>
            </a:pPr>
            <a:r>
              <a:rPr b="1" i="1" lang="en" sz="1200">
                <a:solidFill>
                  <a:schemeClr val="dk1"/>
                </a:solidFill>
                <a:latin typeface="Arial"/>
                <a:ea typeface="Arial"/>
                <a:cs typeface="Arial"/>
                <a:sym typeface="Arial"/>
              </a:rPr>
              <a:t>}</a:t>
            </a:r>
            <a:endParaRPr b="1" sz="1900"/>
          </a:p>
        </p:txBody>
      </p:sp>
      <p:sp>
        <p:nvSpPr>
          <p:cNvPr id="125" name="Google Shape;125;p20"/>
          <p:cNvSpPr txBox="1"/>
          <p:nvPr>
            <p:ph idx="1" type="body"/>
          </p:nvPr>
        </p:nvSpPr>
        <p:spPr>
          <a:xfrm>
            <a:off x="4704125" y="2089050"/>
            <a:ext cx="4091100" cy="2199900"/>
          </a:xfrm>
          <a:prstGeom prst="rect">
            <a:avLst/>
          </a:prstGeom>
          <a:solidFill>
            <a:srgbClr val="CCCCCC"/>
          </a:solidFill>
        </p:spPr>
        <p:txBody>
          <a:bodyPr anchorCtr="0" anchor="t" bIns="91425" lIns="91425" spcFirstLastPara="1" rIns="91425" wrap="square" tIns="91425">
            <a:normAutofit/>
          </a:bodyPr>
          <a:lstStyle/>
          <a:p>
            <a:pPr indent="0" lvl="0" marL="914400" rtl="0" algn="l">
              <a:lnSpc>
                <a:spcPct val="150000"/>
              </a:lnSpc>
              <a:spcBef>
                <a:spcPts val="0"/>
              </a:spcBef>
              <a:spcAft>
                <a:spcPts val="0"/>
              </a:spcAft>
              <a:buNone/>
            </a:pPr>
            <a:r>
              <a:t/>
            </a:r>
            <a:endParaRPr b="1" i="1" sz="400">
              <a:solidFill>
                <a:schemeClr val="dk1"/>
              </a:solidFill>
              <a:latin typeface="Arial"/>
              <a:ea typeface="Arial"/>
              <a:cs typeface="Arial"/>
              <a:sym typeface="Arial"/>
            </a:endParaRPr>
          </a:p>
          <a:p>
            <a:pPr indent="0" lvl="0" marL="0" rtl="0" algn="l">
              <a:lnSpc>
                <a:spcPct val="150000"/>
              </a:lnSpc>
              <a:spcBef>
                <a:spcPts val="0"/>
              </a:spcBef>
              <a:spcAft>
                <a:spcPts val="0"/>
              </a:spcAft>
              <a:buNone/>
            </a:pPr>
            <a:r>
              <a:rPr b="1" i="1" lang="en" sz="1200">
                <a:solidFill>
                  <a:schemeClr val="dk1"/>
                </a:solidFill>
                <a:latin typeface="Arial"/>
                <a:ea typeface="Arial"/>
                <a:cs typeface="Arial"/>
                <a:sym typeface="Arial"/>
              </a:rPr>
              <a:t>while (1) {</a:t>
            </a:r>
            <a:endParaRPr b="1" i="1" sz="1200">
              <a:solidFill>
                <a:schemeClr val="dk1"/>
              </a:solidFill>
              <a:latin typeface="Arial"/>
              <a:ea typeface="Arial"/>
              <a:cs typeface="Arial"/>
              <a:sym typeface="Arial"/>
            </a:endParaRPr>
          </a:p>
          <a:p>
            <a:pPr indent="457200" lvl="0" marL="0" rtl="0" algn="l">
              <a:lnSpc>
                <a:spcPct val="150000"/>
              </a:lnSpc>
              <a:spcBef>
                <a:spcPts val="0"/>
              </a:spcBef>
              <a:spcAft>
                <a:spcPts val="0"/>
              </a:spcAft>
              <a:buNone/>
            </a:pPr>
            <a:r>
              <a:rPr b="1" i="1" lang="en" sz="1200">
                <a:solidFill>
                  <a:schemeClr val="dk1"/>
                </a:solidFill>
                <a:latin typeface="Arial"/>
                <a:ea typeface="Arial"/>
                <a:cs typeface="Arial"/>
                <a:sym typeface="Arial"/>
              </a:rPr>
              <a:t>if UAV has reached target waypoint:</a:t>
            </a:r>
            <a:endParaRPr b="1" i="1" sz="1200">
              <a:solidFill>
                <a:schemeClr val="dk1"/>
              </a:solidFill>
              <a:latin typeface="Arial"/>
              <a:ea typeface="Arial"/>
              <a:cs typeface="Arial"/>
              <a:sym typeface="Arial"/>
            </a:endParaRPr>
          </a:p>
          <a:p>
            <a:pPr indent="457200" lvl="0" marL="457200" rtl="0" algn="l">
              <a:lnSpc>
                <a:spcPct val="150000"/>
              </a:lnSpc>
              <a:spcBef>
                <a:spcPts val="0"/>
              </a:spcBef>
              <a:spcAft>
                <a:spcPts val="0"/>
              </a:spcAft>
              <a:buNone/>
            </a:pPr>
            <a:r>
              <a:rPr b="1" i="1" lang="en" sz="1200">
                <a:solidFill>
                  <a:schemeClr val="dk1"/>
                </a:solidFill>
                <a:latin typeface="Arial"/>
                <a:ea typeface="Arial"/>
                <a:cs typeface="Arial"/>
                <a:sym typeface="Arial"/>
              </a:rPr>
              <a:t>if safe distance from next UAV:</a:t>
            </a:r>
            <a:endParaRPr b="1" i="1" sz="1200">
              <a:solidFill>
                <a:schemeClr val="dk1"/>
              </a:solidFill>
              <a:latin typeface="Arial"/>
              <a:ea typeface="Arial"/>
              <a:cs typeface="Arial"/>
              <a:sym typeface="Arial"/>
            </a:endParaRPr>
          </a:p>
          <a:p>
            <a:pPr indent="457200" lvl="0" marL="914400" rtl="0" algn="l">
              <a:lnSpc>
                <a:spcPct val="150000"/>
              </a:lnSpc>
              <a:spcBef>
                <a:spcPts val="0"/>
              </a:spcBef>
              <a:spcAft>
                <a:spcPts val="0"/>
              </a:spcAft>
              <a:buNone/>
            </a:pPr>
            <a:r>
              <a:rPr b="1" i="1" lang="en" sz="1200">
                <a:solidFill>
                  <a:schemeClr val="dk1"/>
                </a:solidFill>
                <a:latin typeface="Arial"/>
                <a:ea typeface="Arial"/>
                <a:cs typeface="Arial"/>
                <a:sym typeface="Arial"/>
              </a:rPr>
              <a:t>go to next waypoint</a:t>
            </a:r>
            <a:endParaRPr b="1" i="1" sz="1200">
              <a:solidFill>
                <a:schemeClr val="dk1"/>
              </a:solidFill>
              <a:latin typeface="Arial"/>
              <a:ea typeface="Arial"/>
              <a:cs typeface="Arial"/>
              <a:sym typeface="Arial"/>
            </a:endParaRPr>
          </a:p>
          <a:p>
            <a:pPr indent="0" lvl="0" marL="0" rtl="0" algn="l">
              <a:lnSpc>
                <a:spcPct val="150000"/>
              </a:lnSpc>
              <a:spcBef>
                <a:spcPts val="0"/>
              </a:spcBef>
              <a:spcAft>
                <a:spcPts val="0"/>
              </a:spcAft>
              <a:buNone/>
            </a:pPr>
            <a:r>
              <a:rPr b="1" i="1" lang="en" sz="1200">
                <a:solidFill>
                  <a:schemeClr val="dk1"/>
                </a:solidFill>
                <a:latin typeface="Arial"/>
                <a:ea typeface="Arial"/>
                <a:cs typeface="Arial"/>
                <a:sym typeface="Arial"/>
              </a:rPr>
              <a:t>                      else:</a:t>
            </a:r>
            <a:endParaRPr b="1" i="1" sz="1200">
              <a:solidFill>
                <a:schemeClr val="dk1"/>
              </a:solidFill>
              <a:latin typeface="Arial"/>
              <a:ea typeface="Arial"/>
              <a:cs typeface="Arial"/>
              <a:sym typeface="Arial"/>
            </a:endParaRPr>
          </a:p>
          <a:p>
            <a:pPr indent="0" lvl="0" marL="0" rtl="0" algn="l">
              <a:lnSpc>
                <a:spcPct val="150000"/>
              </a:lnSpc>
              <a:spcBef>
                <a:spcPts val="0"/>
              </a:spcBef>
              <a:spcAft>
                <a:spcPts val="0"/>
              </a:spcAft>
              <a:buNone/>
            </a:pPr>
            <a:r>
              <a:rPr b="1" i="1" lang="en" sz="1200">
                <a:solidFill>
                  <a:schemeClr val="dk1"/>
                </a:solidFill>
                <a:latin typeface="Arial"/>
                <a:ea typeface="Arial"/>
                <a:cs typeface="Arial"/>
                <a:sym typeface="Arial"/>
              </a:rPr>
              <a:t>                                remain at current waypoint</a:t>
            </a:r>
            <a:endParaRPr b="1" i="1" sz="1200">
              <a:solidFill>
                <a:schemeClr val="dk1"/>
              </a:solidFill>
              <a:latin typeface="Arial"/>
              <a:ea typeface="Arial"/>
              <a:cs typeface="Arial"/>
              <a:sym typeface="Arial"/>
            </a:endParaRPr>
          </a:p>
          <a:p>
            <a:pPr indent="0" lvl="0" marL="0" rtl="0" algn="l">
              <a:lnSpc>
                <a:spcPct val="150000"/>
              </a:lnSpc>
              <a:spcBef>
                <a:spcPts val="0"/>
              </a:spcBef>
              <a:spcAft>
                <a:spcPts val="0"/>
              </a:spcAft>
              <a:buNone/>
            </a:pPr>
            <a:r>
              <a:rPr b="1" i="1" lang="en" sz="1200">
                <a:solidFill>
                  <a:schemeClr val="dk1"/>
                </a:solidFill>
                <a:latin typeface="Arial"/>
                <a:ea typeface="Arial"/>
                <a:cs typeface="Arial"/>
                <a:sym typeface="Arial"/>
              </a:rPr>
              <a:t>}</a:t>
            </a:r>
            <a:endParaRPr b="1" i="1" sz="1200">
              <a:solidFill>
                <a:schemeClr val="dk1"/>
              </a:solidFill>
              <a:latin typeface="Arial"/>
              <a:ea typeface="Arial"/>
              <a:cs typeface="Arial"/>
              <a:sym typeface="Arial"/>
            </a:endParaRPr>
          </a:p>
        </p:txBody>
      </p:sp>
      <p:sp>
        <p:nvSpPr>
          <p:cNvPr id="126" name="Google Shape;126;p20"/>
          <p:cNvSpPr txBox="1"/>
          <p:nvPr/>
        </p:nvSpPr>
        <p:spPr>
          <a:xfrm>
            <a:off x="923400" y="1534500"/>
            <a:ext cx="2368500" cy="7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Oswald"/>
                <a:ea typeface="Oswald"/>
                <a:cs typeface="Oswald"/>
                <a:sym typeface="Oswald"/>
              </a:rPr>
              <a:t>Simplified Leader Routine</a:t>
            </a:r>
            <a:endParaRPr sz="1800">
              <a:solidFill>
                <a:schemeClr val="dk2"/>
              </a:solidFill>
            </a:endParaRPr>
          </a:p>
        </p:txBody>
      </p:sp>
      <p:sp>
        <p:nvSpPr>
          <p:cNvPr id="127" name="Google Shape;127;p20"/>
          <p:cNvSpPr txBox="1"/>
          <p:nvPr/>
        </p:nvSpPr>
        <p:spPr>
          <a:xfrm>
            <a:off x="5510975" y="1534500"/>
            <a:ext cx="2477400" cy="7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Oswald"/>
                <a:ea typeface="Oswald"/>
                <a:cs typeface="Oswald"/>
                <a:sym typeface="Oswald"/>
              </a:rPr>
              <a:t>Simplified Follower Routine</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SLAM &amp; VIO</a:t>
            </a:r>
            <a:endParaRPr/>
          </a:p>
        </p:txBody>
      </p:sp>
      <p:sp>
        <p:nvSpPr>
          <p:cNvPr id="133" name="Google Shape;133;p21"/>
          <p:cNvSpPr txBox="1"/>
          <p:nvPr>
            <p:ph idx="1" type="body"/>
          </p:nvPr>
        </p:nvSpPr>
        <p:spPr>
          <a:xfrm>
            <a:off x="123300" y="3513450"/>
            <a:ext cx="8897400" cy="11718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Two requirements for successful viSLAM: </a:t>
            </a:r>
            <a:r>
              <a:rPr b="1" lang="en"/>
              <a:t>strong visual features</a:t>
            </a:r>
            <a:r>
              <a:rPr lang="en"/>
              <a:t> and </a:t>
            </a:r>
            <a:r>
              <a:rPr b="1" lang="en"/>
              <a:t>low noise IMU measurements</a:t>
            </a:r>
            <a:endParaRPr b="1"/>
          </a:p>
          <a:p>
            <a:pPr indent="-334327" lvl="0" marL="457200" rtl="0" algn="l">
              <a:spcBef>
                <a:spcPts val="0"/>
              </a:spcBef>
              <a:spcAft>
                <a:spcPts val="0"/>
              </a:spcAft>
              <a:buSzPct val="100000"/>
              <a:buChar char="●"/>
            </a:pPr>
            <a:r>
              <a:rPr lang="en"/>
              <a:t>A custom 3D printed light mount holds a headlamp for illumination in dark environments</a:t>
            </a:r>
            <a:endParaRPr/>
          </a:p>
          <a:p>
            <a:pPr indent="-334327" lvl="0" marL="457200" rtl="0" algn="l">
              <a:spcBef>
                <a:spcPts val="0"/>
              </a:spcBef>
              <a:spcAft>
                <a:spcPts val="0"/>
              </a:spcAft>
              <a:buSzPct val="100000"/>
              <a:buChar char="●"/>
            </a:pPr>
            <a:r>
              <a:rPr lang="en"/>
              <a:t>Vibration damping foam mitigates vibrations introduced by additional weight on top of the airframe</a:t>
            </a:r>
            <a:endParaRPr/>
          </a:p>
          <a:p>
            <a:pPr indent="-334327" lvl="0" marL="457200" rtl="0" algn="l">
              <a:spcBef>
                <a:spcPts val="0"/>
              </a:spcBef>
              <a:spcAft>
                <a:spcPts val="0"/>
              </a:spcAft>
              <a:buSzPct val="100000"/>
              <a:buChar char="●"/>
            </a:pPr>
            <a:r>
              <a:rPr lang="en"/>
              <a:t>Qualcomm’s viSLAM algorithm is integrated onboard each vehicle</a:t>
            </a:r>
            <a:endParaRPr/>
          </a:p>
        </p:txBody>
      </p:sp>
      <p:pic>
        <p:nvPicPr>
          <p:cNvPr id="134" name="Google Shape;134;p21"/>
          <p:cNvPicPr preferRelativeResize="0"/>
          <p:nvPr/>
        </p:nvPicPr>
        <p:blipFill>
          <a:blip r:embed="rId3">
            <a:alphaModFix/>
          </a:blip>
          <a:stretch>
            <a:fillRect/>
          </a:stretch>
        </p:blipFill>
        <p:spPr>
          <a:xfrm>
            <a:off x="3413538" y="1232725"/>
            <a:ext cx="2316917" cy="2074625"/>
          </a:xfrm>
          <a:prstGeom prst="rect">
            <a:avLst/>
          </a:prstGeom>
          <a:noFill/>
          <a:ln>
            <a:noFill/>
          </a:ln>
        </p:spPr>
      </p:pic>
      <p:pic>
        <p:nvPicPr>
          <p:cNvPr id="135" name="Google Shape;135;p21"/>
          <p:cNvPicPr preferRelativeResize="0"/>
          <p:nvPr/>
        </p:nvPicPr>
        <p:blipFill>
          <a:blip r:embed="rId4">
            <a:alphaModFix/>
          </a:blip>
          <a:stretch>
            <a:fillRect/>
          </a:stretch>
        </p:blipFill>
        <p:spPr>
          <a:xfrm>
            <a:off x="6307142" y="1232725"/>
            <a:ext cx="2287667" cy="2074625"/>
          </a:xfrm>
          <a:prstGeom prst="rect">
            <a:avLst/>
          </a:prstGeom>
          <a:noFill/>
          <a:ln>
            <a:noFill/>
          </a:ln>
        </p:spPr>
      </p:pic>
      <p:pic>
        <p:nvPicPr>
          <p:cNvPr id="136" name="Google Shape;136;p21"/>
          <p:cNvPicPr preferRelativeResize="0"/>
          <p:nvPr/>
        </p:nvPicPr>
        <p:blipFill>
          <a:blip r:embed="rId5">
            <a:alphaModFix/>
          </a:blip>
          <a:stretch>
            <a:fillRect/>
          </a:stretch>
        </p:blipFill>
        <p:spPr>
          <a:xfrm>
            <a:off x="456550" y="1172512"/>
            <a:ext cx="2504325" cy="20698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3D Occupancy Mapping</a:t>
            </a:r>
            <a:endParaRPr/>
          </a:p>
        </p:txBody>
      </p:sp>
      <p:sp>
        <p:nvSpPr>
          <p:cNvPr id="142" name="Google Shape;142;p22"/>
          <p:cNvSpPr txBox="1"/>
          <p:nvPr>
            <p:ph idx="1" type="body"/>
          </p:nvPr>
        </p:nvSpPr>
        <p:spPr>
          <a:xfrm>
            <a:off x="197975" y="1152475"/>
            <a:ext cx="3797700" cy="3557700"/>
          </a:xfrm>
          <a:prstGeom prst="rect">
            <a:avLst/>
          </a:prstGeom>
          <a:solidFill>
            <a:schemeClr val="lt1"/>
          </a:solidFill>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Pointcloud of data in 117x117 degree cone in front of drone ✅</a:t>
            </a:r>
            <a:endParaRPr/>
          </a:p>
          <a:p>
            <a:pPr indent="-342900" lvl="0" marL="457200" rtl="0" algn="l">
              <a:spcBef>
                <a:spcPts val="0"/>
              </a:spcBef>
              <a:spcAft>
                <a:spcPts val="0"/>
              </a:spcAft>
              <a:buSzPts val="1800"/>
              <a:buChar char="●"/>
            </a:pPr>
            <a:r>
              <a:rPr lang="en"/>
              <a:t>Position and orientation of drone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String of coordinate frame transforms to bring the pointcloud from a frame local to the drone’s position into a frame that is globally stabilized.</a:t>
            </a:r>
            <a:endParaRPr/>
          </a:p>
        </p:txBody>
      </p:sp>
      <p:pic>
        <p:nvPicPr>
          <p:cNvPr id="143" name="Google Shape;143;p22"/>
          <p:cNvPicPr preferRelativeResize="0"/>
          <p:nvPr/>
        </p:nvPicPr>
        <p:blipFill>
          <a:blip r:embed="rId3">
            <a:alphaModFix/>
          </a:blip>
          <a:stretch>
            <a:fillRect/>
          </a:stretch>
        </p:blipFill>
        <p:spPr>
          <a:xfrm>
            <a:off x="7219900" y="950188"/>
            <a:ext cx="1985811" cy="3820975"/>
          </a:xfrm>
          <a:prstGeom prst="rect">
            <a:avLst/>
          </a:prstGeom>
          <a:noFill/>
          <a:ln>
            <a:noFill/>
          </a:ln>
        </p:spPr>
      </p:pic>
      <p:pic>
        <p:nvPicPr>
          <p:cNvPr id="144" name="Google Shape;144;p22"/>
          <p:cNvPicPr preferRelativeResize="0"/>
          <p:nvPr/>
        </p:nvPicPr>
        <p:blipFill>
          <a:blip r:embed="rId4">
            <a:alphaModFix/>
          </a:blip>
          <a:stretch>
            <a:fillRect/>
          </a:stretch>
        </p:blipFill>
        <p:spPr>
          <a:xfrm>
            <a:off x="3995650" y="1185400"/>
            <a:ext cx="3313751" cy="33505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Experimental Methods and Results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Artificial Cave Environment</a:t>
            </a:r>
            <a:endParaRPr/>
          </a:p>
        </p:txBody>
      </p:sp>
      <p:pic>
        <p:nvPicPr>
          <p:cNvPr id="155" name="Google Shape;155;p24"/>
          <p:cNvPicPr preferRelativeResize="0"/>
          <p:nvPr/>
        </p:nvPicPr>
        <p:blipFill>
          <a:blip r:embed="rId3">
            <a:alphaModFix/>
          </a:blip>
          <a:stretch>
            <a:fillRect/>
          </a:stretch>
        </p:blipFill>
        <p:spPr>
          <a:xfrm>
            <a:off x="710051" y="1161450"/>
            <a:ext cx="3966925" cy="3480775"/>
          </a:xfrm>
          <a:prstGeom prst="rect">
            <a:avLst/>
          </a:prstGeom>
          <a:noFill/>
          <a:ln>
            <a:noFill/>
          </a:ln>
        </p:spPr>
      </p:pic>
      <p:pic>
        <p:nvPicPr>
          <p:cNvPr id="156" name="Google Shape;156;p24"/>
          <p:cNvPicPr preferRelativeResize="0"/>
          <p:nvPr/>
        </p:nvPicPr>
        <p:blipFill>
          <a:blip r:embed="rId4">
            <a:alphaModFix/>
          </a:blip>
          <a:stretch>
            <a:fillRect/>
          </a:stretch>
        </p:blipFill>
        <p:spPr>
          <a:xfrm>
            <a:off x="5133525" y="1161450"/>
            <a:ext cx="3235092" cy="3820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Leader-Follower, Dark</a:t>
            </a:r>
            <a:endParaRPr/>
          </a:p>
        </p:txBody>
      </p:sp>
      <p:pic>
        <p:nvPicPr>
          <p:cNvPr id="162" name="Google Shape;162;p25"/>
          <p:cNvPicPr preferRelativeResize="0"/>
          <p:nvPr/>
        </p:nvPicPr>
        <p:blipFill>
          <a:blip r:embed="rId3">
            <a:alphaModFix/>
          </a:blip>
          <a:stretch>
            <a:fillRect/>
          </a:stretch>
        </p:blipFill>
        <p:spPr>
          <a:xfrm>
            <a:off x="4601950" y="1198875"/>
            <a:ext cx="4265784" cy="3150600"/>
          </a:xfrm>
          <a:prstGeom prst="rect">
            <a:avLst/>
          </a:prstGeom>
          <a:noFill/>
          <a:ln>
            <a:noFill/>
          </a:ln>
        </p:spPr>
      </p:pic>
      <p:pic>
        <p:nvPicPr>
          <p:cNvPr id="163" name="Google Shape;163;p25"/>
          <p:cNvPicPr preferRelativeResize="0"/>
          <p:nvPr/>
        </p:nvPicPr>
        <p:blipFill>
          <a:blip r:embed="rId4">
            <a:alphaModFix/>
          </a:blip>
          <a:stretch>
            <a:fillRect/>
          </a:stretch>
        </p:blipFill>
        <p:spPr>
          <a:xfrm>
            <a:off x="311700" y="1184500"/>
            <a:ext cx="3812275" cy="3179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26"/>
          <p:cNvPicPr preferRelativeResize="0"/>
          <p:nvPr/>
        </p:nvPicPr>
        <p:blipFill>
          <a:blip r:embed="rId3">
            <a:alphaModFix/>
          </a:blip>
          <a:stretch>
            <a:fillRect/>
          </a:stretch>
        </p:blipFill>
        <p:spPr>
          <a:xfrm>
            <a:off x="1137100" y="1202400"/>
            <a:ext cx="2858225" cy="3519426"/>
          </a:xfrm>
          <a:prstGeom prst="rect">
            <a:avLst/>
          </a:prstGeom>
          <a:noFill/>
          <a:ln>
            <a:noFill/>
          </a:ln>
        </p:spPr>
      </p:pic>
      <p:sp>
        <p:nvSpPr>
          <p:cNvPr id="169" name="Google Shape;169;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Leader-Follower, Dark</a:t>
            </a:r>
            <a:endParaRPr/>
          </a:p>
        </p:txBody>
      </p:sp>
      <p:pic>
        <p:nvPicPr>
          <p:cNvPr id="170" name="Google Shape;170;p26"/>
          <p:cNvPicPr preferRelativeResize="0"/>
          <p:nvPr/>
        </p:nvPicPr>
        <p:blipFill>
          <a:blip r:embed="rId4">
            <a:alphaModFix/>
          </a:blip>
          <a:stretch>
            <a:fillRect/>
          </a:stretch>
        </p:blipFill>
        <p:spPr>
          <a:xfrm>
            <a:off x="5148675" y="1241075"/>
            <a:ext cx="2858226" cy="344208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Leader-Follower, Demo</a:t>
            </a:r>
            <a:endParaRPr/>
          </a:p>
        </p:txBody>
      </p:sp>
      <p:pic>
        <p:nvPicPr>
          <p:cNvPr id="176" name="Google Shape;176;p27"/>
          <p:cNvPicPr preferRelativeResize="0"/>
          <p:nvPr/>
        </p:nvPicPr>
        <p:blipFill>
          <a:blip r:embed="rId3">
            <a:alphaModFix/>
          </a:blip>
          <a:stretch>
            <a:fillRect/>
          </a:stretch>
        </p:blipFill>
        <p:spPr>
          <a:xfrm>
            <a:off x="2647988" y="1114800"/>
            <a:ext cx="3848024" cy="34956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3D Occupancy Mapping</a:t>
            </a:r>
            <a:endParaRPr/>
          </a:p>
        </p:txBody>
      </p:sp>
      <p:pic>
        <p:nvPicPr>
          <p:cNvPr id="182" name="Google Shape;182;p28"/>
          <p:cNvPicPr preferRelativeResize="0"/>
          <p:nvPr/>
        </p:nvPicPr>
        <p:blipFill>
          <a:blip r:embed="rId3">
            <a:alphaModFix/>
          </a:blip>
          <a:stretch>
            <a:fillRect/>
          </a:stretch>
        </p:blipFill>
        <p:spPr>
          <a:xfrm>
            <a:off x="4692925" y="690800"/>
            <a:ext cx="3925626" cy="3983750"/>
          </a:xfrm>
          <a:prstGeom prst="rect">
            <a:avLst/>
          </a:prstGeom>
          <a:noFill/>
          <a:ln>
            <a:noFill/>
          </a:ln>
        </p:spPr>
      </p:pic>
      <p:pic>
        <p:nvPicPr>
          <p:cNvPr id="183" name="Google Shape;183;p28"/>
          <p:cNvPicPr preferRelativeResize="0"/>
          <p:nvPr/>
        </p:nvPicPr>
        <p:blipFill>
          <a:blip r:embed="rId4">
            <a:alphaModFix/>
          </a:blip>
          <a:stretch>
            <a:fillRect/>
          </a:stretch>
        </p:blipFill>
        <p:spPr>
          <a:xfrm>
            <a:off x="974175" y="1130888"/>
            <a:ext cx="3597825" cy="35436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Autonomous Flight Test</a:t>
            </a:r>
            <a:endParaRPr/>
          </a:p>
        </p:txBody>
      </p:sp>
      <p:pic>
        <p:nvPicPr>
          <p:cNvPr id="189" name="Google Shape;189;p29"/>
          <p:cNvPicPr preferRelativeResize="0"/>
          <p:nvPr/>
        </p:nvPicPr>
        <p:blipFill>
          <a:blip r:embed="rId3">
            <a:alphaModFix/>
          </a:blip>
          <a:stretch>
            <a:fillRect/>
          </a:stretch>
        </p:blipFill>
        <p:spPr>
          <a:xfrm>
            <a:off x="311700" y="1111825"/>
            <a:ext cx="4794049" cy="3551425"/>
          </a:xfrm>
          <a:prstGeom prst="rect">
            <a:avLst/>
          </a:prstGeom>
          <a:noFill/>
          <a:ln>
            <a:noFill/>
          </a:ln>
        </p:spPr>
      </p:pic>
      <p:pic>
        <p:nvPicPr>
          <p:cNvPr id="190" name="Google Shape;190;p29"/>
          <p:cNvPicPr preferRelativeResize="0"/>
          <p:nvPr/>
        </p:nvPicPr>
        <p:blipFill>
          <a:blip r:embed="rId4">
            <a:alphaModFix/>
          </a:blip>
          <a:stretch>
            <a:fillRect/>
          </a:stretch>
        </p:blipFill>
        <p:spPr>
          <a:xfrm>
            <a:off x="5626551" y="113125"/>
            <a:ext cx="2845499" cy="2498875"/>
          </a:xfrm>
          <a:prstGeom prst="rect">
            <a:avLst/>
          </a:prstGeom>
          <a:noFill/>
          <a:ln>
            <a:noFill/>
          </a:ln>
        </p:spPr>
      </p:pic>
      <p:pic>
        <p:nvPicPr>
          <p:cNvPr id="191" name="Google Shape;191;p29"/>
          <p:cNvPicPr preferRelativeResize="0"/>
          <p:nvPr/>
        </p:nvPicPr>
        <p:blipFill>
          <a:blip r:embed="rId5">
            <a:alphaModFix/>
          </a:blip>
          <a:stretch>
            <a:fillRect/>
          </a:stretch>
        </p:blipFill>
        <p:spPr>
          <a:xfrm>
            <a:off x="5610325" y="2710400"/>
            <a:ext cx="2877949" cy="23289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197" name="Google Shape;197;p30"/>
          <p:cNvSpPr txBox="1"/>
          <p:nvPr>
            <p:ph idx="1" type="body"/>
          </p:nvPr>
        </p:nvSpPr>
        <p:spPr>
          <a:xfrm>
            <a:off x="311700" y="1062825"/>
            <a:ext cx="8520600" cy="16635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viSLAM GPS-denied navigation is successfully implemented in lit and dark conditions.</a:t>
            </a:r>
            <a:endParaRPr/>
          </a:p>
          <a:p>
            <a:pPr indent="-342900" lvl="0" marL="457200" rtl="0" algn="l">
              <a:spcBef>
                <a:spcPts val="0"/>
              </a:spcBef>
              <a:spcAft>
                <a:spcPts val="0"/>
              </a:spcAft>
              <a:buSzPts val="1800"/>
              <a:buChar char="●"/>
            </a:pPr>
            <a:r>
              <a:rPr lang="en"/>
              <a:t>A high resolution 3D </a:t>
            </a:r>
            <a:r>
              <a:rPr lang="en"/>
              <a:t>occupancy</a:t>
            </a:r>
            <a:r>
              <a:rPr lang="en"/>
              <a:t> map is created in real time on the ground station side.</a:t>
            </a:r>
            <a:endParaRPr/>
          </a:p>
          <a:p>
            <a:pPr indent="-342900" lvl="0" marL="457200" rtl="0" algn="l">
              <a:spcBef>
                <a:spcPts val="0"/>
              </a:spcBef>
              <a:spcAft>
                <a:spcPts val="0"/>
              </a:spcAft>
              <a:buSzPts val="1800"/>
              <a:buChar char="●"/>
            </a:pPr>
            <a:r>
              <a:rPr lang="en"/>
              <a:t>A ROS ecosystem lays the foundation for future custom code.</a:t>
            </a:r>
            <a:endParaRPr/>
          </a:p>
          <a:p>
            <a:pPr indent="-342900" lvl="0" marL="457200" rtl="0" algn="l">
              <a:spcBef>
                <a:spcPts val="0"/>
              </a:spcBef>
              <a:spcAft>
                <a:spcPts val="0"/>
              </a:spcAft>
              <a:buSzPts val="1800"/>
              <a:buChar char="●"/>
            </a:pPr>
            <a:r>
              <a:rPr lang="en"/>
              <a:t>A leader-follower algorithms controls the swarm in a train-like configuration</a:t>
            </a:r>
            <a:endParaRPr/>
          </a:p>
          <a:p>
            <a:pPr indent="-342900" lvl="0" marL="457200" rtl="0" algn="l">
              <a:spcBef>
                <a:spcPts val="0"/>
              </a:spcBef>
              <a:spcAft>
                <a:spcPts val="0"/>
              </a:spcAft>
              <a:buSzPts val="1800"/>
              <a:buChar char="●"/>
            </a:pPr>
            <a:r>
              <a:rPr lang="en"/>
              <a:t>Object Detection algorithms empower autonomous leader navigation</a:t>
            </a:r>
            <a:endParaRPr/>
          </a:p>
        </p:txBody>
      </p:sp>
      <p:sp>
        <p:nvSpPr>
          <p:cNvPr id="198" name="Google Shape;198;p30"/>
          <p:cNvSpPr txBox="1"/>
          <p:nvPr>
            <p:ph type="title"/>
          </p:nvPr>
        </p:nvSpPr>
        <p:spPr>
          <a:xfrm>
            <a:off x="311700" y="26612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Future Work</a:t>
            </a:r>
            <a:endParaRPr/>
          </a:p>
        </p:txBody>
      </p:sp>
      <p:cxnSp>
        <p:nvCxnSpPr>
          <p:cNvPr id="199" name="Google Shape;199;p30"/>
          <p:cNvCxnSpPr/>
          <p:nvPr/>
        </p:nvCxnSpPr>
        <p:spPr>
          <a:xfrm>
            <a:off x="311700" y="3276100"/>
            <a:ext cx="4542000" cy="0"/>
          </a:xfrm>
          <a:prstGeom prst="straightConnector1">
            <a:avLst/>
          </a:prstGeom>
          <a:noFill/>
          <a:ln cap="flat" cmpd="sng" w="19050">
            <a:solidFill>
              <a:srgbClr val="FF0000"/>
            </a:solidFill>
            <a:prstDash val="solid"/>
            <a:round/>
            <a:headEnd len="med" w="med" type="none"/>
            <a:tailEnd len="med" w="med" type="none"/>
          </a:ln>
        </p:spPr>
      </p:cxnSp>
      <p:sp>
        <p:nvSpPr>
          <p:cNvPr id="200" name="Google Shape;200;p30"/>
          <p:cNvSpPr txBox="1"/>
          <p:nvPr>
            <p:ph idx="1" type="body"/>
          </p:nvPr>
        </p:nvSpPr>
        <p:spPr>
          <a:xfrm>
            <a:off x="79125" y="3318250"/>
            <a:ext cx="8520600" cy="12930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Consideration of aerodynamics and slipstreams</a:t>
            </a:r>
            <a:endParaRPr/>
          </a:p>
          <a:p>
            <a:pPr indent="-342900" lvl="0" marL="457200" rtl="0" algn="l">
              <a:spcBef>
                <a:spcPts val="0"/>
              </a:spcBef>
              <a:spcAft>
                <a:spcPts val="0"/>
              </a:spcAft>
              <a:buSzPts val="1800"/>
              <a:buChar char="●"/>
            </a:pPr>
            <a:r>
              <a:rPr lang="en"/>
              <a:t>Path planning</a:t>
            </a:r>
            <a:endParaRPr/>
          </a:p>
          <a:p>
            <a:pPr indent="-342900" lvl="0" marL="457200" rtl="0" algn="l">
              <a:spcBef>
                <a:spcPts val="0"/>
              </a:spcBef>
              <a:spcAft>
                <a:spcPts val="0"/>
              </a:spcAft>
              <a:buSzPts val="1800"/>
              <a:buChar char="●"/>
            </a:pPr>
            <a:r>
              <a:rPr lang="en"/>
              <a:t>Improving VIO quality</a:t>
            </a:r>
            <a:endParaRPr/>
          </a:p>
          <a:p>
            <a:pPr indent="-342900" lvl="0" marL="457200" rtl="0" algn="l">
              <a:spcBef>
                <a:spcPts val="0"/>
              </a:spcBef>
              <a:spcAft>
                <a:spcPts val="0"/>
              </a:spcAft>
              <a:buSzPts val="1800"/>
              <a:buChar char="●"/>
            </a:pPr>
            <a:r>
              <a:rPr lang="en"/>
              <a:t>Incorporating the faster object detection model into autonomous flight mode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Appendix A: </a:t>
            </a:r>
            <a:r>
              <a:rPr lang="en"/>
              <a:t>Object Detection</a:t>
            </a:r>
            <a:endParaRPr/>
          </a:p>
        </p:txBody>
      </p:sp>
      <p:sp>
        <p:nvSpPr>
          <p:cNvPr id="206" name="Google Shape;206;p31"/>
          <p:cNvSpPr txBox="1"/>
          <p:nvPr>
            <p:ph idx="1" type="body"/>
          </p:nvPr>
        </p:nvSpPr>
        <p:spPr>
          <a:xfrm>
            <a:off x="311700" y="1392950"/>
            <a:ext cx="4146300" cy="327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arenR"/>
            </a:pPr>
            <a:r>
              <a:rPr lang="en"/>
              <a:t>Image acquired by stereo camera.</a:t>
            </a:r>
            <a:endParaRPr/>
          </a:p>
          <a:p>
            <a:pPr indent="-342900" lvl="0" marL="457200" rtl="0" algn="l">
              <a:spcBef>
                <a:spcPts val="0"/>
              </a:spcBef>
              <a:spcAft>
                <a:spcPts val="0"/>
              </a:spcAft>
              <a:buSzPts val="1800"/>
              <a:buAutoNum type="arabicParenR"/>
            </a:pPr>
            <a:r>
              <a:rPr lang="en"/>
              <a:t>Image published as ROS topic.</a:t>
            </a:r>
            <a:endParaRPr/>
          </a:p>
          <a:p>
            <a:pPr indent="-342900" lvl="0" marL="457200" rtl="0" algn="l">
              <a:spcBef>
                <a:spcPts val="0"/>
              </a:spcBef>
              <a:spcAft>
                <a:spcPts val="0"/>
              </a:spcAft>
              <a:buSzPts val="1800"/>
              <a:buAutoNum type="arabicParenR"/>
            </a:pPr>
            <a:r>
              <a:rPr lang="en"/>
              <a:t>Pre-processing is applied.</a:t>
            </a:r>
            <a:endParaRPr/>
          </a:p>
          <a:p>
            <a:pPr indent="-342900" lvl="0" marL="457200" rtl="0" algn="l">
              <a:spcBef>
                <a:spcPts val="0"/>
              </a:spcBef>
              <a:spcAft>
                <a:spcPts val="0"/>
              </a:spcAft>
              <a:buSzPts val="1800"/>
              <a:buAutoNum type="arabicParenR"/>
            </a:pPr>
            <a:r>
              <a:rPr lang="en"/>
              <a:t>Object detection inference is run.</a:t>
            </a:r>
            <a:endParaRPr/>
          </a:p>
          <a:p>
            <a:pPr indent="-342900" lvl="0" marL="457200" rtl="0" algn="l">
              <a:spcBef>
                <a:spcPts val="0"/>
              </a:spcBef>
              <a:spcAft>
                <a:spcPts val="0"/>
              </a:spcAft>
              <a:buSzPts val="1800"/>
              <a:buAutoNum type="arabicParenR"/>
            </a:pPr>
            <a:r>
              <a:rPr lang="en"/>
              <a:t>Detections and bounding boxes are published as ROS topics in real time. Our custom GCS application receives the detections and directs the UAV accordingly.</a:t>
            </a:r>
            <a:endParaRPr/>
          </a:p>
        </p:txBody>
      </p:sp>
      <p:pic>
        <p:nvPicPr>
          <p:cNvPr id="207" name="Google Shape;207;p31"/>
          <p:cNvPicPr preferRelativeResize="0"/>
          <p:nvPr/>
        </p:nvPicPr>
        <p:blipFill>
          <a:blip r:embed="rId3">
            <a:alphaModFix/>
          </a:blip>
          <a:stretch>
            <a:fillRect/>
          </a:stretch>
        </p:blipFill>
        <p:spPr>
          <a:xfrm>
            <a:off x="4457950" y="290850"/>
            <a:ext cx="4374350" cy="4450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Appendix B: viSLAM Architecture</a:t>
            </a:r>
            <a:endParaRPr/>
          </a:p>
        </p:txBody>
      </p:sp>
      <p:pic>
        <p:nvPicPr>
          <p:cNvPr id="213" name="Google Shape;213;p32"/>
          <p:cNvPicPr preferRelativeResize="0"/>
          <p:nvPr/>
        </p:nvPicPr>
        <p:blipFill>
          <a:blip r:embed="rId3">
            <a:alphaModFix/>
          </a:blip>
          <a:stretch>
            <a:fillRect/>
          </a:stretch>
        </p:blipFill>
        <p:spPr>
          <a:xfrm>
            <a:off x="1720162" y="1132525"/>
            <a:ext cx="5703675" cy="3515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