
<file path=[Content_Types].xml><?xml version="1.0" encoding="utf-8"?>
<Types xmlns="http://schemas.openxmlformats.org/package/2006/content-types">
  <Default Extension="(null)"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7" r:id="rId2"/>
    <p:sldId id="276" r:id="rId3"/>
    <p:sldId id="266" r:id="rId4"/>
    <p:sldId id="264" r:id="rId5"/>
    <p:sldId id="262" r:id="rId6"/>
    <p:sldId id="258" r:id="rId7"/>
    <p:sldId id="278" r:id="rId8"/>
    <p:sldId id="279" r:id="rId9"/>
    <p:sldId id="267" r:id="rId10"/>
    <p:sldId id="268" r:id="rId11"/>
    <p:sldId id="256" r:id="rId12"/>
    <p:sldId id="260" r:id="rId13"/>
    <p:sldId id="275" r:id="rId14"/>
    <p:sldId id="2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7"/>
    <p:restoredTop sz="96070"/>
  </p:normalViewPr>
  <p:slideViewPr>
    <p:cSldViewPr snapToGrid="0" snapToObjects="1">
      <p:cViewPr varScale="1">
        <p:scale>
          <a:sx n="128" d="100"/>
          <a:sy n="128" d="100"/>
        </p:scale>
        <p:origin x="3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7834D1-FA19-C54D-ADE4-3A0940C3111B}" type="datetimeFigureOut">
              <a:rPr lang="en-US" smtClean="0"/>
              <a:t>4/25/24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E8AE35-31CA-FB43-8CB5-E48DAEE51664}" type="slidenum">
              <a:rPr lang="en-US" smtClean="0"/>
              <a:t>‹#›</a:t>
            </a:fld>
            <a:endParaRPr lang="en-US"/>
          </a:p>
        </p:txBody>
      </p:sp>
    </p:spTree>
    <p:extLst>
      <p:ext uri="{BB962C8B-B14F-4D97-AF65-F5344CB8AC3E}">
        <p14:creationId xmlns:p14="http://schemas.microsoft.com/office/powerpoint/2010/main" val="2746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E7E3A-5C22-0846-97F7-3902436450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40803D-97DA-3747-8472-497A27370C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1C1EFE-CAD2-B94D-8C3F-53B0985657FC}"/>
              </a:ext>
            </a:extLst>
          </p:cNvPr>
          <p:cNvSpPr>
            <a:spLocks noGrp="1"/>
          </p:cNvSpPr>
          <p:nvPr>
            <p:ph type="dt" sz="half" idx="10"/>
          </p:nvPr>
        </p:nvSpPr>
        <p:spPr/>
        <p:txBody>
          <a:bodyPr/>
          <a:lstStyle/>
          <a:p>
            <a:r>
              <a:rPr lang="en-US"/>
              <a:t>5/2/24</a:t>
            </a:r>
          </a:p>
        </p:txBody>
      </p:sp>
      <p:sp>
        <p:nvSpPr>
          <p:cNvPr id="5" name="Footer Placeholder 4">
            <a:extLst>
              <a:ext uri="{FF2B5EF4-FFF2-40B4-BE49-F238E27FC236}">
                <a16:creationId xmlns:a16="http://schemas.microsoft.com/office/drawing/2014/main" id="{6C99BC86-FA79-FC44-AF89-9CE39369F533}"/>
              </a:ext>
            </a:extLst>
          </p:cNvPr>
          <p:cNvSpPr>
            <a:spLocks noGrp="1"/>
          </p:cNvSpPr>
          <p:nvPr>
            <p:ph type="ftr" sz="quarter" idx="11"/>
          </p:nvPr>
        </p:nvSpPr>
        <p:spPr/>
        <p:txBody>
          <a:bodyPr/>
          <a:lstStyle/>
          <a:p>
            <a:r>
              <a:rPr lang="en-US"/>
              <a:t>Clark et al, ISSC, CLEW</a:t>
            </a:r>
          </a:p>
        </p:txBody>
      </p:sp>
      <p:sp>
        <p:nvSpPr>
          <p:cNvPr id="6" name="Slide Number Placeholder 5">
            <a:extLst>
              <a:ext uri="{FF2B5EF4-FFF2-40B4-BE49-F238E27FC236}">
                <a16:creationId xmlns:a16="http://schemas.microsoft.com/office/drawing/2014/main" id="{473D035F-0ED1-494D-AA90-AB2556E559C4}"/>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452967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4A129-DB39-1442-90A1-24BC185E0F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E3C12D-6E61-EE40-B9AF-7D2407912C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419BBD-87EB-3C43-AA51-0DF5D7123C78}"/>
              </a:ext>
            </a:extLst>
          </p:cNvPr>
          <p:cNvSpPr>
            <a:spLocks noGrp="1"/>
          </p:cNvSpPr>
          <p:nvPr>
            <p:ph type="dt" sz="half" idx="10"/>
          </p:nvPr>
        </p:nvSpPr>
        <p:spPr/>
        <p:txBody>
          <a:bodyPr/>
          <a:lstStyle/>
          <a:p>
            <a:r>
              <a:rPr lang="en-US"/>
              <a:t>5/2/24</a:t>
            </a:r>
          </a:p>
        </p:txBody>
      </p:sp>
      <p:sp>
        <p:nvSpPr>
          <p:cNvPr id="5" name="Footer Placeholder 4">
            <a:extLst>
              <a:ext uri="{FF2B5EF4-FFF2-40B4-BE49-F238E27FC236}">
                <a16:creationId xmlns:a16="http://schemas.microsoft.com/office/drawing/2014/main" id="{72ED3195-5A20-B14F-9E5F-7E58B2005498}"/>
              </a:ext>
            </a:extLst>
          </p:cNvPr>
          <p:cNvSpPr>
            <a:spLocks noGrp="1"/>
          </p:cNvSpPr>
          <p:nvPr>
            <p:ph type="ftr" sz="quarter" idx="11"/>
          </p:nvPr>
        </p:nvSpPr>
        <p:spPr/>
        <p:txBody>
          <a:bodyPr/>
          <a:lstStyle/>
          <a:p>
            <a:r>
              <a:rPr lang="en-US"/>
              <a:t>Clark et al, ISSC, CLEW</a:t>
            </a:r>
          </a:p>
        </p:txBody>
      </p:sp>
      <p:sp>
        <p:nvSpPr>
          <p:cNvPr id="6" name="Slide Number Placeholder 5">
            <a:extLst>
              <a:ext uri="{FF2B5EF4-FFF2-40B4-BE49-F238E27FC236}">
                <a16:creationId xmlns:a16="http://schemas.microsoft.com/office/drawing/2014/main" id="{FA2C8101-31DB-3C47-B466-409D0AD21EA2}"/>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240820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27EE-9F24-9347-8320-6D548DF765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8393BE-D554-2641-AACD-9E00BB39A7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FE0F8C-B1DB-9549-95D3-F889207EF968}"/>
              </a:ext>
            </a:extLst>
          </p:cNvPr>
          <p:cNvSpPr>
            <a:spLocks noGrp="1"/>
          </p:cNvSpPr>
          <p:nvPr>
            <p:ph type="dt" sz="half" idx="10"/>
          </p:nvPr>
        </p:nvSpPr>
        <p:spPr/>
        <p:txBody>
          <a:bodyPr/>
          <a:lstStyle/>
          <a:p>
            <a:r>
              <a:rPr lang="en-US"/>
              <a:t>5/2/24</a:t>
            </a:r>
          </a:p>
        </p:txBody>
      </p:sp>
      <p:sp>
        <p:nvSpPr>
          <p:cNvPr id="5" name="Footer Placeholder 4">
            <a:extLst>
              <a:ext uri="{FF2B5EF4-FFF2-40B4-BE49-F238E27FC236}">
                <a16:creationId xmlns:a16="http://schemas.microsoft.com/office/drawing/2014/main" id="{9F18127E-ACE8-2042-B0F3-8E495580B112}"/>
              </a:ext>
            </a:extLst>
          </p:cNvPr>
          <p:cNvSpPr>
            <a:spLocks noGrp="1"/>
          </p:cNvSpPr>
          <p:nvPr>
            <p:ph type="ftr" sz="quarter" idx="11"/>
          </p:nvPr>
        </p:nvSpPr>
        <p:spPr/>
        <p:txBody>
          <a:bodyPr/>
          <a:lstStyle/>
          <a:p>
            <a:r>
              <a:rPr lang="en-US"/>
              <a:t>Clark et al, ISSC, CLEW</a:t>
            </a:r>
          </a:p>
        </p:txBody>
      </p:sp>
      <p:sp>
        <p:nvSpPr>
          <p:cNvPr id="6" name="Slide Number Placeholder 5">
            <a:extLst>
              <a:ext uri="{FF2B5EF4-FFF2-40B4-BE49-F238E27FC236}">
                <a16:creationId xmlns:a16="http://schemas.microsoft.com/office/drawing/2014/main" id="{7B41FF1F-58FE-CB4B-AD25-435EDF4475D6}"/>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203781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0DBF4-0685-6945-B4D9-52FBA7F40C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BEEED8-D826-4141-BCDC-88961B740D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50725-0456-9D41-9DCD-4464EDF414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30F9A5-4B7F-4148-94EC-96C27BB331A4}"/>
              </a:ext>
            </a:extLst>
          </p:cNvPr>
          <p:cNvSpPr>
            <a:spLocks noGrp="1"/>
          </p:cNvSpPr>
          <p:nvPr>
            <p:ph type="dt" sz="half" idx="10"/>
          </p:nvPr>
        </p:nvSpPr>
        <p:spPr/>
        <p:txBody>
          <a:bodyPr/>
          <a:lstStyle/>
          <a:p>
            <a:r>
              <a:rPr lang="en-US"/>
              <a:t>5/2/24</a:t>
            </a:r>
          </a:p>
        </p:txBody>
      </p:sp>
      <p:sp>
        <p:nvSpPr>
          <p:cNvPr id="6" name="Footer Placeholder 5">
            <a:extLst>
              <a:ext uri="{FF2B5EF4-FFF2-40B4-BE49-F238E27FC236}">
                <a16:creationId xmlns:a16="http://schemas.microsoft.com/office/drawing/2014/main" id="{CABE2817-14E8-1D4C-8F62-8311D7CC313E}"/>
              </a:ext>
            </a:extLst>
          </p:cNvPr>
          <p:cNvSpPr>
            <a:spLocks noGrp="1"/>
          </p:cNvSpPr>
          <p:nvPr>
            <p:ph type="ftr" sz="quarter" idx="11"/>
          </p:nvPr>
        </p:nvSpPr>
        <p:spPr/>
        <p:txBody>
          <a:bodyPr/>
          <a:lstStyle/>
          <a:p>
            <a:r>
              <a:rPr lang="en-US"/>
              <a:t>Clark et al, ISSC, CLEW</a:t>
            </a:r>
          </a:p>
        </p:txBody>
      </p:sp>
      <p:sp>
        <p:nvSpPr>
          <p:cNvPr id="7" name="Slide Number Placeholder 6">
            <a:extLst>
              <a:ext uri="{FF2B5EF4-FFF2-40B4-BE49-F238E27FC236}">
                <a16:creationId xmlns:a16="http://schemas.microsoft.com/office/drawing/2014/main" id="{A1D81B14-E3FE-094E-BDC2-2D28520E882F}"/>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383044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F640E-7EBD-FB4B-9D7D-2514C4F2C2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C661C4-748E-5846-9AFA-A600680C18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22565A-BB66-D146-8E7F-8AC35B1124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633942-2CD8-4E44-AC81-6AE4048714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2D205-947B-2749-B85E-98DBA1D3FF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AF28A0-666D-CB42-AA86-57DD09BBC517}"/>
              </a:ext>
            </a:extLst>
          </p:cNvPr>
          <p:cNvSpPr>
            <a:spLocks noGrp="1"/>
          </p:cNvSpPr>
          <p:nvPr>
            <p:ph type="dt" sz="half" idx="10"/>
          </p:nvPr>
        </p:nvSpPr>
        <p:spPr/>
        <p:txBody>
          <a:bodyPr/>
          <a:lstStyle/>
          <a:p>
            <a:r>
              <a:rPr lang="en-US"/>
              <a:t>5/2/24</a:t>
            </a:r>
          </a:p>
        </p:txBody>
      </p:sp>
      <p:sp>
        <p:nvSpPr>
          <p:cNvPr id="8" name="Footer Placeholder 7">
            <a:extLst>
              <a:ext uri="{FF2B5EF4-FFF2-40B4-BE49-F238E27FC236}">
                <a16:creationId xmlns:a16="http://schemas.microsoft.com/office/drawing/2014/main" id="{E54FDCDC-62EC-5D45-93B8-D7F8F09DA087}"/>
              </a:ext>
            </a:extLst>
          </p:cNvPr>
          <p:cNvSpPr>
            <a:spLocks noGrp="1"/>
          </p:cNvSpPr>
          <p:nvPr>
            <p:ph type="ftr" sz="quarter" idx="11"/>
          </p:nvPr>
        </p:nvSpPr>
        <p:spPr/>
        <p:txBody>
          <a:bodyPr/>
          <a:lstStyle/>
          <a:p>
            <a:r>
              <a:rPr lang="en-US"/>
              <a:t>Clark et al, ISSC, CLEW</a:t>
            </a:r>
          </a:p>
        </p:txBody>
      </p:sp>
      <p:sp>
        <p:nvSpPr>
          <p:cNvPr id="9" name="Slide Number Placeholder 8">
            <a:extLst>
              <a:ext uri="{FF2B5EF4-FFF2-40B4-BE49-F238E27FC236}">
                <a16:creationId xmlns:a16="http://schemas.microsoft.com/office/drawing/2014/main" id="{A15DEAFA-D920-1D4F-A656-C41E27E76AFD}"/>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301043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8620-0B35-F644-AF80-9DC63C8E07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F602D4-9252-6F46-9A5B-15D57BF50A35}"/>
              </a:ext>
            </a:extLst>
          </p:cNvPr>
          <p:cNvSpPr>
            <a:spLocks noGrp="1"/>
          </p:cNvSpPr>
          <p:nvPr>
            <p:ph type="dt" sz="half" idx="10"/>
          </p:nvPr>
        </p:nvSpPr>
        <p:spPr/>
        <p:txBody>
          <a:bodyPr/>
          <a:lstStyle/>
          <a:p>
            <a:r>
              <a:rPr lang="en-US"/>
              <a:t>5/2/24</a:t>
            </a:r>
          </a:p>
        </p:txBody>
      </p:sp>
      <p:sp>
        <p:nvSpPr>
          <p:cNvPr id="4" name="Footer Placeholder 3">
            <a:extLst>
              <a:ext uri="{FF2B5EF4-FFF2-40B4-BE49-F238E27FC236}">
                <a16:creationId xmlns:a16="http://schemas.microsoft.com/office/drawing/2014/main" id="{DCF70F64-F145-0141-9A6B-5D5485AC6230}"/>
              </a:ext>
            </a:extLst>
          </p:cNvPr>
          <p:cNvSpPr>
            <a:spLocks noGrp="1"/>
          </p:cNvSpPr>
          <p:nvPr>
            <p:ph type="ftr" sz="quarter" idx="11"/>
          </p:nvPr>
        </p:nvSpPr>
        <p:spPr/>
        <p:txBody>
          <a:bodyPr/>
          <a:lstStyle/>
          <a:p>
            <a:r>
              <a:rPr lang="en-US"/>
              <a:t>Clark et al, ISSC, CLEW</a:t>
            </a:r>
          </a:p>
        </p:txBody>
      </p:sp>
      <p:sp>
        <p:nvSpPr>
          <p:cNvPr id="5" name="Slide Number Placeholder 4">
            <a:extLst>
              <a:ext uri="{FF2B5EF4-FFF2-40B4-BE49-F238E27FC236}">
                <a16:creationId xmlns:a16="http://schemas.microsoft.com/office/drawing/2014/main" id="{0DA1CDED-04B8-4B46-B31A-61D9F6EC246A}"/>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1182958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D8316E-7557-6F4D-87F1-CAEC5D49A5F2}"/>
              </a:ext>
            </a:extLst>
          </p:cNvPr>
          <p:cNvSpPr>
            <a:spLocks noGrp="1"/>
          </p:cNvSpPr>
          <p:nvPr>
            <p:ph type="dt" sz="half" idx="10"/>
          </p:nvPr>
        </p:nvSpPr>
        <p:spPr/>
        <p:txBody>
          <a:bodyPr/>
          <a:lstStyle/>
          <a:p>
            <a:r>
              <a:rPr lang="en-US"/>
              <a:t>5/2/24</a:t>
            </a:r>
          </a:p>
        </p:txBody>
      </p:sp>
      <p:sp>
        <p:nvSpPr>
          <p:cNvPr id="3" name="Footer Placeholder 2">
            <a:extLst>
              <a:ext uri="{FF2B5EF4-FFF2-40B4-BE49-F238E27FC236}">
                <a16:creationId xmlns:a16="http://schemas.microsoft.com/office/drawing/2014/main" id="{7776579E-340A-214C-B28E-7E95E0A10209}"/>
              </a:ext>
            </a:extLst>
          </p:cNvPr>
          <p:cNvSpPr>
            <a:spLocks noGrp="1"/>
          </p:cNvSpPr>
          <p:nvPr>
            <p:ph type="ftr" sz="quarter" idx="11"/>
          </p:nvPr>
        </p:nvSpPr>
        <p:spPr/>
        <p:txBody>
          <a:bodyPr/>
          <a:lstStyle/>
          <a:p>
            <a:r>
              <a:rPr lang="en-US"/>
              <a:t>Clark et al, ISSC, CLEW</a:t>
            </a:r>
          </a:p>
        </p:txBody>
      </p:sp>
      <p:sp>
        <p:nvSpPr>
          <p:cNvPr id="4" name="Slide Number Placeholder 3">
            <a:extLst>
              <a:ext uri="{FF2B5EF4-FFF2-40B4-BE49-F238E27FC236}">
                <a16:creationId xmlns:a16="http://schemas.microsoft.com/office/drawing/2014/main" id="{B5D3C1B2-03BF-D24E-8B3E-D2414876F024}"/>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194240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716FF-4BB8-AF49-B426-99EDC66621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793751-9AAF-2C49-BA09-241BFF22C6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0D1BE5-923D-1241-AF3B-491CFA83CA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5F726C-0B8E-A340-A578-A84EFB49E61D}"/>
              </a:ext>
            </a:extLst>
          </p:cNvPr>
          <p:cNvSpPr>
            <a:spLocks noGrp="1"/>
          </p:cNvSpPr>
          <p:nvPr>
            <p:ph type="dt" sz="half" idx="10"/>
          </p:nvPr>
        </p:nvSpPr>
        <p:spPr/>
        <p:txBody>
          <a:bodyPr/>
          <a:lstStyle/>
          <a:p>
            <a:r>
              <a:rPr lang="en-US"/>
              <a:t>5/2/24</a:t>
            </a:r>
          </a:p>
        </p:txBody>
      </p:sp>
      <p:sp>
        <p:nvSpPr>
          <p:cNvPr id="6" name="Footer Placeholder 5">
            <a:extLst>
              <a:ext uri="{FF2B5EF4-FFF2-40B4-BE49-F238E27FC236}">
                <a16:creationId xmlns:a16="http://schemas.microsoft.com/office/drawing/2014/main" id="{A9BE566A-5E9E-9244-857C-717432F62BBA}"/>
              </a:ext>
            </a:extLst>
          </p:cNvPr>
          <p:cNvSpPr>
            <a:spLocks noGrp="1"/>
          </p:cNvSpPr>
          <p:nvPr>
            <p:ph type="ftr" sz="quarter" idx="11"/>
          </p:nvPr>
        </p:nvSpPr>
        <p:spPr/>
        <p:txBody>
          <a:bodyPr/>
          <a:lstStyle/>
          <a:p>
            <a:r>
              <a:rPr lang="en-US"/>
              <a:t>Clark et al, ISSC, CLEW</a:t>
            </a:r>
          </a:p>
        </p:txBody>
      </p:sp>
      <p:sp>
        <p:nvSpPr>
          <p:cNvPr id="7" name="Slide Number Placeholder 6">
            <a:extLst>
              <a:ext uri="{FF2B5EF4-FFF2-40B4-BE49-F238E27FC236}">
                <a16:creationId xmlns:a16="http://schemas.microsoft.com/office/drawing/2014/main" id="{1D72F7F0-8271-8C4A-8014-88D05878913C}"/>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998088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8B611-0CE7-9F4B-8F1B-FA6A7577B6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ACD898-9DDB-1C48-9581-BC8D4689DB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74CD71-0829-1A4A-9878-A9371BA25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DAC2D3-6950-7942-97E9-5FA4B583A9D3}"/>
              </a:ext>
            </a:extLst>
          </p:cNvPr>
          <p:cNvSpPr>
            <a:spLocks noGrp="1"/>
          </p:cNvSpPr>
          <p:nvPr>
            <p:ph type="dt" sz="half" idx="10"/>
          </p:nvPr>
        </p:nvSpPr>
        <p:spPr/>
        <p:txBody>
          <a:bodyPr/>
          <a:lstStyle/>
          <a:p>
            <a:r>
              <a:rPr lang="en-US"/>
              <a:t>5/2/24</a:t>
            </a:r>
          </a:p>
        </p:txBody>
      </p:sp>
      <p:sp>
        <p:nvSpPr>
          <p:cNvPr id="6" name="Footer Placeholder 5">
            <a:extLst>
              <a:ext uri="{FF2B5EF4-FFF2-40B4-BE49-F238E27FC236}">
                <a16:creationId xmlns:a16="http://schemas.microsoft.com/office/drawing/2014/main" id="{851BA53A-22F6-284C-B4C1-DEDDA58D5DEF}"/>
              </a:ext>
            </a:extLst>
          </p:cNvPr>
          <p:cNvSpPr>
            <a:spLocks noGrp="1"/>
          </p:cNvSpPr>
          <p:nvPr>
            <p:ph type="ftr" sz="quarter" idx="11"/>
          </p:nvPr>
        </p:nvSpPr>
        <p:spPr/>
        <p:txBody>
          <a:bodyPr/>
          <a:lstStyle/>
          <a:p>
            <a:r>
              <a:rPr lang="en-US"/>
              <a:t>Clark et al, ISSC, CLEW</a:t>
            </a:r>
          </a:p>
        </p:txBody>
      </p:sp>
      <p:sp>
        <p:nvSpPr>
          <p:cNvPr id="7" name="Slide Number Placeholder 6">
            <a:extLst>
              <a:ext uri="{FF2B5EF4-FFF2-40B4-BE49-F238E27FC236}">
                <a16:creationId xmlns:a16="http://schemas.microsoft.com/office/drawing/2014/main" id="{C9B0CBB7-4C6D-D94B-A919-7E80E39DF3FD}"/>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1642425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850D2-1F86-524B-92EF-165F853783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145D45-14B1-854F-84F2-D8E842497B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331697-3DF4-B24E-9C2B-DCE89A7E4BA9}"/>
              </a:ext>
            </a:extLst>
          </p:cNvPr>
          <p:cNvSpPr>
            <a:spLocks noGrp="1"/>
          </p:cNvSpPr>
          <p:nvPr>
            <p:ph type="dt" sz="half" idx="10"/>
          </p:nvPr>
        </p:nvSpPr>
        <p:spPr/>
        <p:txBody>
          <a:bodyPr/>
          <a:lstStyle/>
          <a:p>
            <a:r>
              <a:rPr lang="en-US"/>
              <a:t>5/2/24</a:t>
            </a:r>
          </a:p>
        </p:txBody>
      </p:sp>
      <p:sp>
        <p:nvSpPr>
          <p:cNvPr id="5" name="Footer Placeholder 4">
            <a:extLst>
              <a:ext uri="{FF2B5EF4-FFF2-40B4-BE49-F238E27FC236}">
                <a16:creationId xmlns:a16="http://schemas.microsoft.com/office/drawing/2014/main" id="{92AC32EE-680E-2D45-9D39-3AABC1D75D9B}"/>
              </a:ext>
            </a:extLst>
          </p:cNvPr>
          <p:cNvSpPr>
            <a:spLocks noGrp="1"/>
          </p:cNvSpPr>
          <p:nvPr>
            <p:ph type="ftr" sz="quarter" idx="11"/>
          </p:nvPr>
        </p:nvSpPr>
        <p:spPr/>
        <p:txBody>
          <a:bodyPr/>
          <a:lstStyle/>
          <a:p>
            <a:r>
              <a:rPr lang="en-US"/>
              <a:t>Clark et al, ISSC, CLEW</a:t>
            </a:r>
          </a:p>
        </p:txBody>
      </p:sp>
      <p:sp>
        <p:nvSpPr>
          <p:cNvPr id="6" name="Slide Number Placeholder 5">
            <a:extLst>
              <a:ext uri="{FF2B5EF4-FFF2-40B4-BE49-F238E27FC236}">
                <a16:creationId xmlns:a16="http://schemas.microsoft.com/office/drawing/2014/main" id="{5CBE3D80-B2F8-EA46-9A77-BD307151ED80}"/>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65268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D48037-2221-4B4C-AAA0-E45BD8A0A7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C7795B-D0CF-7943-92E3-2E2B1F0E7E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70BE8A-5A0E-5048-95DB-E67C596B67EB}"/>
              </a:ext>
            </a:extLst>
          </p:cNvPr>
          <p:cNvSpPr>
            <a:spLocks noGrp="1"/>
          </p:cNvSpPr>
          <p:nvPr>
            <p:ph type="dt" sz="half" idx="10"/>
          </p:nvPr>
        </p:nvSpPr>
        <p:spPr/>
        <p:txBody>
          <a:bodyPr/>
          <a:lstStyle/>
          <a:p>
            <a:r>
              <a:rPr lang="en-US"/>
              <a:t>5/2/24</a:t>
            </a:r>
          </a:p>
        </p:txBody>
      </p:sp>
      <p:sp>
        <p:nvSpPr>
          <p:cNvPr id="5" name="Footer Placeholder 4">
            <a:extLst>
              <a:ext uri="{FF2B5EF4-FFF2-40B4-BE49-F238E27FC236}">
                <a16:creationId xmlns:a16="http://schemas.microsoft.com/office/drawing/2014/main" id="{5DCBE61F-7EA1-2C43-B0F4-892744C0103E}"/>
              </a:ext>
            </a:extLst>
          </p:cNvPr>
          <p:cNvSpPr>
            <a:spLocks noGrp="1"/>
          </p:cNvSpPr>
          <p:nvPr>
            <p:ph type="ftr" sz="quarter" idx="11"/>
          </p:nvPr>
        </p:nvSpPr>
        <p:spPr/>
        <p:txBody>
          <a:bodyPr/>
          <a:lstStyle/>
          <a:p>
            <a:r>
              <a:rPr lang="en-US"/>
              <a:t>Clark et al, ISSC, CLEW</a:t>
            </a:r>
          </a:p>
        </p:txBody>
      </p:sp>
      <p:sp>
        <p:nvSpPr>
          <p:cNvPr id="6" name="Slide Number Placeholder 5">
            <a:extLst>
              <a:ext uri="{FF2B5EF4-FFF2-40B4-BE49-F238E27FC236}">
                <a16:creationId xmlns:a16="http://schemas.microsoft.com/office/drawing/2014/main" id="{4008771E-8288-8649-AF6B-8CB7131B1642}"/>
              </a:ext>
            </a:extLst>
          </p:cNvPr>
          <p:cNvSpPr>
            <a:spLocks noGrp="1"/>
          </p:cNvSpPr>
          <p:nvPr>
            <p:ph type="sldNum" sz="quarter" idx="12"/>
          </p:nvPr>
        </p:nvSpPr>
        <p:spPr/>
        <p:txBody>
          <a:bodyPr/>
          <a:lstStyle/>
          <a:p>
            <a:fld id="{7722D901-AEAC-8244-8FB8-40C7387DBD2F}" type="slidenum">
              <a:rPr lang="en-US" smtClean="0"/>
              <a:t>‹#›</a:t>
            </a:fld>
            <a:endParaRPr lang="en-US"/>
          </a:p>
        </p:txBody>
      </p:sp>
    </p:spTree>
    <p:extLst>
      <p:ext uri="{BB962C8B-B14F-4D97-AF65-F5344CB8AC3E}">
        <p14:creationId xmlns:p14="http://schemas.microsoft.com/office/powerpoint/2010/main" val="2563102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511435-7CFD-E640-B8F8-18FFE73C6C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AF34C1-7A4A-5D42-A61E-15182B323A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053291-4014-794A-B04D-AF7D7BD867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5/2/24</a:t>
            </a:r>
          </a:p>
        </p:txBody>
      </p:sp>
      <p:sp>
        <p:nvSpPr>
          <p:cNvPr id="5" name="Footer Placeholder 4">
            <a:extLst>
              <a:ext uri="{FF2B5EF4-FFF2-40B4-BE49-F238E27FC236}">
                <a16:creationId xmlns:a16="http://schemas.microsoft.com/office/drawing/2014/main" id="{E887DF9D-3EFF-4045-A197-9B622290B6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 et al, ISSC, CLEW</a:t>
            </a:r>
          </a:p>
        </p:txBody>
      </p:sp>
      <p:sp>
        <p:nvSpPr>
          <p:cNvPr id="6" name="Slide Number Placeholder 5">
            <a:extLst>
              <a:ext uri="{FF2B5EF4-FFF2-40B4-BE49-F238E27FC236}">
                <a16:creationId xmlns:a16="http://schemas.microsoft.com/office/drawing/2014/main" id="{B1DC19FD-FDEA-6842-96BB-0E037A4147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2D901-AEAC-8244-8FB8-40C7387DBD2F}" type="slidenum">
              <a:rPr lang="en-US" smtClean="0"/>
              <a:t>‹#›</a:t>
            </a:fld>
            <a:endParaRPr lang="en-US"/>
          </a:p>
        </p:txBody>
      </p:sp>
    </p:spTree>
    <p:extLst>
      <p:ext uri="{BB962C8B-B14F-4D97-AF65-F5344CB8AC3E}">
        <p14:creationId xmlns:p14="http://schemas.microsoft.com/office/powerpoint/2010/main" val="3046964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3.(nul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tiff"/><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DE432E-7C70-314B-AE27-A8C595B5C5D3}"/>
              </a:ext>
            </a:extLst>
          </p:cNvPr>
          <p:cNvSpPr txBox="1"/>
          <p:nvPr/>
        </p:nvSpPr>
        <p:spPr>
          <a:xfrm>
            <a:off x="1785942" y="42864"/>
            <a:ext cx="10370188" cy="2523768"/>
          </a:xfrm>
          <a:prstGeom prst="rect">
            <a:avLst/>
          </a:prstGeom>
          <a:solidFill>
            <a:schemeClr val="bg1">
              <a:alpha val="50000"/>
            </a:schemeClr>
          </a:solidFill>
        </p:spPr>
        <p:txBody>
          <a:bodyPr wrap="square" lIns="91440" tIns="45720" rIns="91440" bIns="45720" rtlCol="0">
            <a:spAutoFit/>
          </a:bodyPr>
          <a:lstStyle/>
          <a:p>
            <a:pPr marL="0" marR="0" algn="ctr" eaLnBrk="0" hangingPunct="0">
              <a:spcBef>
                <a:spcPts val="0"/>
              </a:spcBef>
              <a:spcAft>
                <a:spcPts val="0"/>
              </a:spcAft>
            </a:pPr>
            <a:r>
              <a:rPr lang="en-US" sz="2000" b="1" dirty="0">
                <a:effectLst/>
                <a:latin typeface="Times New Roman" panose="02020603050405020304" pitchFamily="18" charset="0"/>
                <a:ea typeface="Times New Roman" panose="02020603050405020304" pitchFamily="18" charset="0"/>
              </a:rPr>
              <a:t>CLEW (Compact Lunar Explorer for Water): </a:t>
            </a:r>
          </a:p>
          <a:p>
            <a:pPr marL="0" marR="0" algn="ctr" eaLnBrk="0" hangingPunct="0">
              <a:spcBef>
                <a:spcPts val="0"/>
              </a:spcBef>
              <a:spcAft>
                <a:spcPts val="0"/>
              </a:spcAft>
            </a:pPr>
            <a:r>
              <a:rPr lang="en-US" sz="2000" b="1" dirty="0">
                <a:effectLst/>
                <a:latin typeface="Times New Roman" panose="02020603050405020304" pitchFamily="18" charset="0"/>
                <a:ea typeface="Times New Roman" panose="02020603050405020304" pitchFamily="18" charset="0"/>
              </a:rPr>
              <a:t>State of the Art IR Spectrometer for a Lunar </a:t>
            </a:r>
            <a:r>
              <a:rPr lang="en-US" sz="2000" b="1" dirty="0" err="1">
                <a:effectLst/>
                <a:latin typeface="Times New Roman" panose="02020603050405020304" pitchFamily="18" charset="0"/>
                <a:ea typeface="Times New Roman" panose="02020603050405020304" pitchFamily="18" charset="0"/>
              </a:rPr>
              <a:t>Cubesat</a:t>
            </a:r>
            <a:r>
              <a:rPr lang="en-US" sz="2000" b="1" dirty="0">
                <a:effectLst/>
                <a:latin typeface="Times New Roman" panose="02020603050405020304" pitchFamily="18" charset="0"/>
                <a:ea typeface="Times New Roman" panose="02020603050405020304" pitchFamily="18" charset="0"/>
              </a:rPr>
              <a:t> Orbiter</a:t>
            </a:r>
          </a:p>
          <a:p>
            <a:pPr algn="ctr"/>
            <a:endParaRPr lang="en-US" sz="2000" dirty="0"/>
          </a:p>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P.E. Clark*</a:t>
            </a:r>
            <a:r>
              <a:rPr lang="en-US" sz="2000" baseline="30000" dirty="0">
                <a:effectLst/>
                <a:latin typeface="Times New Roman" panose="02020603050405020304" pitchFamily="18" charset="0"/>
                <a:ea typeface="Times New Roman" panose="02020603050405020304" pitchFamily="18" charset="0"/>
              </a:rPr>
              <a:t>a</a:t>
            </a:r>
            <a:r>
              <a:rPr lang="en-US" sz="2000" dirty="0">
                <a:effectLst/>
                <a:latin typeface="Times New Roman" panose="02020603050405020304" pitchFamily="18" charset="0"/>
                <a:ea typeface="Times New Roman" panose="02020603050405020304" pitchFamily="18" charset="0"/>
              </a:rPr>
              <a:t>, T. </a:t>
            </a:r>
            <a:r>
              <a:rPr lang="en-US" sz="2000" dirty="0" err="1">
                <a:effectLst/>
                <a:latin typeface="Times New Roman" panose="02020603050405020304" pitchFamily="18" charset="0"/>
                <a:ea typeface="Times New Roman" panose="02020603050405020304" pitchFamily="18" charset="0"/>
              </a:rPr>
              <a:t>Hewagama</a:t>
            </a:r>
            <a:r>
              <a:rPr lang="en-US" sz="2000" baseline="30000" dirty="0" err="1">
                <a:effectLst/>
                <a:latin typeface="Times New Roman" panose="02020603050405020304" pitchFamily="18" charset="0"/>
                <a:ea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rPr>
              <a:t>, C. </a:t>
            </a:r>
            <a:r>
              <a:rPr lang="en-US" sz="2000" dirty="0" err="1">
                <a:effectLst/>
                <a:latin typeface="Times New Roman" panose="02020603050405020304" pitchFamily="18" charset="0"/>
                <a:ea typeface="Times New Roman" panose="02020603050405020304" pitchFamily="18" charset="0"/>
              </a:rPr>
              <a:t>Brambora</a:t>
            </a:r>
            <a:r>
              <a:rPr lang="en-US" sz="2000" baseline="30000" dirty="0" err="1">
                <a:effectLst/>
                <a:latin typeface="Times New Roman" panose="02020603050405020304" pitchFamily="18" charset="0"/>
                <a:ea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rPr>
              <a:t>, E. </a:t>
            </a:r>
            <a:r>
              <a:rPr lang="en-US" sz="2000" dirty="0" err="1">
                <a:effectLst/>
                <a:latin typeface="Times New Roman" panose="02020603050405020304" pitchFamily="18" charset="0"/>
                <a:ea typeface="Times New Roman" panose="02020603050405020304" pitchFamily="18" charset="0"/>
              </a:rPr>
              <a:t>Kan</a:t>
            </a:r>
            <a:r>
              <a:rPr lang="en-US" sz="2000" baseline="30000" dirty="0" err="1">
                <a:effectLst/>
                <a:latin typeface="Times New Roman" panose="02020603050405020304" pitchFamily="18" charset="0"/>
                <a:ea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rPr>
              <a:t>, T. </a:t>
            </a:r>
            <a:r>
              <a:rPr lang="en-US" sz="2000" dirty="0" err="1">
                <a:effectLst/>
                <a:latin typeface="Times New Roman" panose="02020603050405020304" pitchFamily="18" charset="0"/>
                <a:ea typeface="Times New Roman" panose="02020603050405020304" pitchFamily="18" charset="0"/>
              </a:rPr>
              <a:t>Livengood</a:t>
            </a:r>
            <a:r>
              <a:rPr lang="en-US" sz="2000" baseline="30000" dirty="0" err="1">
                <a:effectLst/>
                <a:latin typeface="Times New Roman" panose="02020603050405020304" pitchFamily="18" charset="0"/>
                <a:ea typeface="Times New Roman" panose="02020603050405020304" pitchFamily="18" charset="0"/>
              </a:rPr>
              <a:t>b</a:t>
            </a:r>
            <a:r>
              <a:rPr lang="en-US" sz="2000" dirty="0">
                <a:latin typeface="Times New Roman" panose="02020603050405020304" pitchFamily="18" charset="0"/>
                <a:ea typeface="Times New Roman" panose="02020603050405020304" pitchFamily="18" charset="0"/>
              </a:rPr>
              <a:t>, N. </a:t>
            </a:r>
            <a:r>
              <a:rPr lang="en-US" sz="2000" dirty="0" err="1">
                <a:latin typeface="Times New Roman" panose="02020603050405020304" pitchFamily="18" charset="0"/>
                <a:ea typeface="Times New Roman" panose="02020603050405020304" pitchFamily="18" charset="0"/>
              </a:rPr>
              <a:t>Fite</a:t>
            </a:r>
            <a:r>
              <a:rPr lang="en-US" sz="2000" baseline="30000" dirty="0" err="1">
                <a:latin typeface="Times New Roman" panose="02020603050405020304" pitchFamily="18" charset="0"/>
                <a:ea typeface="Times New Roman" panose="02020603050405020304" pitchFamily="18" charset="0"/>
              </a:rPr>
              <a:t>a</a:t>
            </a:r>
            <a:br>
              <a:rPr lang="en-US" sz="2000" baseline="30000" dirty="0">
                <a:effectLst/>
                <a:latin typeface="Times New Roman" panose="02020603050405020304" pitchFamily="18" charset="0"/>
                <a:ea typeface="Times New Roman" panose="02020603050405020304" pitchFamily="18" charset="0"/>
              </a:rPr>
            </a:br>
            <a:r>
              <a:rPr lang="en-US" sz="2000" baseline="30000" dirty="0" err="1">
                <a:effectLst/>
                <a:latin typeface="Times New Roman" panose="02020603050405020304" pitchFamily="18" charset="0"/>
                <a:ea typeface="Times New Roman" panose="02020603050405020304" pitchFamily="18" charset="0"/>
              </a:rPr>
              <a:t>a</a:t>
            </a:r>
            <a:r>
              <a:rPr lang="en-US" sz="2000" dirty="0" err="1">
                <a:effectLst/>
                <a:latin typeface="Times New Roman" panose="02020603050405020304" pitchFamily="18" charset="0"/>
                <a:ea typeface="Times New Roman" panose="02020603050405020304" pitchFamily="18" charset="0"/>
              </a:rPr>
              <a:t>Morehead</a:t>
            </a:r>
            <a:r>
              <a:rPr lang="en-US" sz="2000" dirty="0">
                <a:effectLst/>
                <a:latin typeface="Times New Roman" panose="02020603050405020304" pitchFamily="18" charset="0"/>
                <a:ea typeface="Times New Roman" panose="02020603050405020304" pitchFamily="18" charset="0"/>
              </a:rPr>
              <a:t> State University Space Science Center, 235 Martindale Rd., Morehead, Ky USA 403351</a:t>
            </a:r>
          </a:p>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r>
              <a:rPr lang="en-US" sz="2000" baseline="30000" dirty="0" err="1">
                <a:effectLst/>
                <a:latin typeface="Times New Roman" panose="02020603050405020304" pitchFamily="18" charset="0"/>
                <a:ea typeface="Times New Roman" panose="02020603050405020304" pitchFamily="18" charset="0"/>
              </a:rPr>
              <a:t>b</a:t>
            </a:r>
            <a:r>
              <a:rPr lang="en-US" sz="2000" dirty="0" err="1">
                <a:effectLst/>
                <a:latin typeface="Times New Roman" panose="02020603050405020304" pitchFamily="18" charset="0"/>
                <a:ea typeface="Times New Roman" panose="02020603050405020304" pitchFamily="18" charset="0"/>
              </a:rPr>
              <a:t>NASA</a:t>
            </a:r>
            <a:r>
              <a:rPr lang="en-US" sz="2000" dirty="0">
                <a:effectLst/>
                <a:latin typeface="Times New Roman" panose="02020603050405020304" pitchFamily="18" charset="0"/>
                <a:ea typeface="Times New Roman" panose="02020603050405020304" pitchFamily="18" charset="0"/>
              </a:rPr>
              <a:t> Goddard Space Flight Center, 8800 Greenbelt Rd., Greenbelt, MD USA 20771</a:t>
            </a:r>
          </a:p>
          <a:p>
            <a:pPr algn="ctr"/>
            <a:r>
              <a:rPr lang="en-US" sz="1800" baseline="30000" dirty="0" err="1">
                <a:effectLst/>
                <a:latin typeface="Times New Roman" panose="02020603050405020304" pitchFamily="18" charset="0"/>
                <a:ea typeface="Times New Roman" panose="02020603050405020304" pitchFamily="18" charset="0"/>
              </a:rPr>
              <a:t>c</a:t>
            </a:r>
            <a:r>
              <a:rPr lang="en-US" sz="1800" dirty="0" err="1">
                <a:effectLst/>
                <a:latin typeface="Times New Roman" panose="02020603050405020304" pitchFamily="18" charset="0"/>
                <a:ea typeface="Times New Roman" panose="02020603050405020304" pitchFamily="18" charset="0"/>
              </a:rPr>
              <a:t>University</a:t>
            </a:r>
            <a:r>
              <a:rPr lang="en-US" sz="1800" dirty="0">
                <a:effectLst/>
                <a:latin typeface="Times New Roman" panose="02020603050405020304" pitchFamily="18" charset="0"/>
                <a:ea typeface="Times New Roman" panose="02020603050405020304" pitchFamily="18" charset="0"/>
              </a:rPr>
              <a:t> of Maryland, College Park, MD 20742.</a:t>
            </a:r>
          </a:p>
          <a:p>
            <a:pPr algn="ctr"/>
            <a:endParaRPr lang="en-US" sz="2000" dirty="0"/>
          </a:p>
        </p:txBody>
      </p:sp>
      <p:pic>
        <p:nvPicPr>
          <p:cNvPr id="5130" name="Picture 10" descr="Cubesats to the Moon - Terran Orbital">
            <a:extLst>
              <a:ext uri="{FF2B5EF4-FFF2-40B4-BE49-F238E27FC236}">
                <a16:creationId xmlns:a16="http://schemas.microsoft.com/office/drawing/2014/main" id="{ADCB1046-834E-A842-A820-D71643344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4905" y="3382836"/>
            <a:ext cx="4123326" cy="23228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AAECD5-A413-C04C-8358-4647B4F4F3A7}"/>
              </a:ext>
            </a:extLst>
          </p:cNvPr>
          <p:cNvSpPr txBox="1"/>
          <p:nvPr/>
        </p:nvSpPr>
        <p:spPr>
          <a:xfrm>
            <a:off x="4069841" y="5743074"/>
            <a:ext cx="4404308" cy="369332"/>
          </a:xfrm>
          <a:prstGeom prst="rect">
            <a:avLst/>
          </a:prstGeom>
          <a:noFill/>
        </p:spPr>
        <p:txBody>
          <a:bodyPr wrap="square" rtlCol="0">
            <a:spAutoFit/>
          </a:bodyPr>
          <a:lstStyle/>
          <a:p>
            <a:r>
              <a:rPr lang="en-US" dirty="0"/>
              <a:t>12U in Lunar Orbit (Terran Orbital  Capstone)</a:t>
            </a:r>
          </a:p>
        </p:txBody>
      </p:sp>
      <p:sp>
        <p:nvSpPr>
          <p:cNvPr id="2" name="Date Placeholder 1">
            <a:extLst>
              <a:ext uri="{FF2B5EF4-FFF2-40B4-BE49-F238E27FC236}">
                <a16:creationId xmlns:a16="http://schemas.microsoft.com/office/drawing/2014/main" id="{4B9AD864-CCEF-EC42-9EAD-73776E86484D}"/>
              </a:ext>
            </a:extLst>
          </p:cNvPr>
          <p:cNvSpPr>
            <a:spLocks noGrp="1"/>
          </p:cNvSpPr>
          <p:nvPr>
            <p:ph type="dt" sz="half" idx="10"/>
          </p:nvPr>
        </p:nvSpPr>
        <p:spPr/>
        <p:txBody>
          <a:bodyPr/>
          <a:lstStyle/>
          <a:p>
            <a:r>
              <a:rPr lang="en-US"/>
              <a:t>5/2/24</a:t>
            </a:r>
          </a:p>
        </p:txBody>
      </p:sp>
      <p:sp>
        <p:nvSpPr>
          <p:cNvPr id="3" name="Footer Placeholder 2">
            <a:extLst>
              <a:ext uri="{FF2B5EF4-FFF2-40B4-BE49-F238E27FC236}">
                <a16:creationId xmlns:a16="http://schemas.microsoft.com/office/drawing/2014/main" id="{6E7E5560-ED6E-5544-97EB-0BC48002B007}"/>
              </a:ext>
            </a:extLst>
          </p:cNvPr>
          <p:cNvSpPr>
            <a:spLocks noGrp="1"/>
          </p:cNvSpPr>
          <p:nvPr>
            <p:ph type="ftr" sz="quarter" idx="11"/>
          </p:nvPr>
        </p:nvSpPr>
        <p:spPr/>
        <p:txBody>
          <a:bodyPr/>
          <a:lstStyle/>
          <a:p>
            <a:r>
              <a:rPr lang="en-US"/>
              <a:t>Clark et al, ISSC, CLEW</a:t>
            </a:r>
          </a:p>
        </p:txBody>
      </p:sp>
      <p:sp>
        <p:nvSpPr>
          <p:cNvPr id="5" name="Slide Number Placeholder 4">
            <a:extLst>
              <a:ext uri="{FF2B5EF4-FFF2-40B4-BE49-F238E27FC236}">
                <a16:creationId xmlns:a16="http://schemas.microsoft.com/office/drawing/2014/main" id="{228415BB-E293-5D46-A1E0-D28D1C8CFF3F}"/>
              </a:ext>
            </a:extLst>
          </p:cNvPr>
          <p:cNvSpPr>
            <a:spLocks noGrp="1"/>
          </p:cNvSpPr>
          <p:nvPr>
            <p:ph type="sldNum" sz="quarter" idx="12"/>
          </p:nvPr>
        </p:nvSpPr>
        <p:spPr/>
        <p:txBody>
          <a:bodyPr/>
          <a:lstStyle/>
          <a:p>
            <a:fld id="{7722D901-AEAC-8244-8FB8-40C7387DBD2F}" type="slidenum">
              <a:rPr lang="en-US" smtClean="0"/>
              <a:t>1</a:t>
            </a:fld>
            <a:endParaRPr lang="en-US"/>
          </a:p>
        </p:txBody>
      </p:sp>
      <p:pic>
        <p:nvPicPr>
          <p:cNvPr id="1026" name="Picture 2" descr="MSU Space Science (@MSUSpaceScience) / X">
            <a:extLst>
              <a:ext uri="{FF2B5EF4-FFF2-40B4-BE49-F238E27FC236}">
                <a16:creationId xmlns:a16="http://schemas.microsoft.com/office/drawing/2014/main" id="{7C3EC013-E3FF-E6AA-8905-02BE69341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099188"/>
            <a:ext cx="1539875" cy="1539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HDEA | About Us">
            <a:extLst>
              <a:ext uri="{FF2B5EF4-FFF2-40B4-BE49-F238E27FC236}">
                <a16:creationId xmlns:a16="http://schemas.microsoft.com/office/drawing/2014/main" id="{72921091-D805-BA85-483B-5B6367AAC6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3398" y="4544239"/>
            <a:ext cx="1539875" cy="649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872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unar IceCube - Wikipedia">
            <a:extLst>
              <a:ext uri="{FF2B5EF4-FFF2-40B4-BE49-F238E27FC236}">
                <a16:creationId xmlns:a16="http://schemas.microsoft.com/office/drawing/2014/main" id="{5C260CF3-E452-E244-ACAF-1AFED4E4B8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423" b="17701"/>
          <a:stretch/>
        </p:blipFill>
        <p:spPr bwMode="auto">
          <a:xfrm>
            <a:off x="368968" y="1177629"/>
            <a:ext cx="2608817" cy="25745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LTB | IPAC">
            <a:extLst>
              <a:ext uri="{FF2B5EF4-FFF2-40B4-BE49-F238E27FC236}">
                <a16:creationId xmlns:a16="http://schemas.microsoft.com/office/drawing/2014/main" id="{794C9851-88C1-5E49-8742-18B22FC65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9832" y="1448907"/>
            <a:ext cx="4013200" cy="2032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of the Lunar InfraRed Imaging spacecraft.">
            <a:extLst>
              <a:ext uri="{FF2B5EF4-FFF2-40B4-BE49-F238E27FC236}">
                <a16:creationId xmlns:a16="http://schemas.microsoft.com/office/drawing/2014/main" id="{AA236184-A42F-4141-802C-4FC7C270C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9599" y="473139"/>
            <a:ext cx="3610499" cy="35503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4152AEA-E749-D04F-8BE4-E3AD3B2B23E6}"/>
              </a:ext>
            </a:extLst>
          </p:cNvPr>
          <p:cNvSpPr txBox="1"/>
          <p:nvPr/>
        </p:nvSpPr>
        <p:spPr>
          <a:xfrm>
            <a:off x="368968" y="4004315"/>
            <a:ext cx="2608818" cy="2031325"/>
          </a:xfrm>
          <a:prstGeom prst="rect">
            <a:avLst/>
          </a:prstGeom>
          <a:noFill/>
        </p:spPr>
        <p:txBody>
          <a:bodyPr wrap="square" rtlCol="0">
            <a:spAutoFit/>
          </a:bodyPr>
          <a:lstStyle/>
          <a:p>
            <a:r>
              <a:rPr lang="en-US" dirty="0"/>
              <a:t>MSU Lunar Ice Cube (GSFC BIRCHES 1 to 3.5 microns for OH/H2O absorption features) (14 kg). Miniaturized version of OVIRS with integrated mini cryocooler</a:t>
            </a:r>
          </a:p>
        </p:txBody>
      </p:sp>
      <p:sp>
        <p:nvSpPr>
          <p:cNvPr id="6" name="TextBox 5">
            <a:extLst>
              <a:ext uri="{FF2B5EF4-FFF2-40B4-BE49-F238E27FC236}">
                <a16:creationId xmlns:a16="http://schemas.microsoft.com/office/drawing/2014/main" id="{BBD3CE45-3AA7-B346-A50A-3ECEED20D0FE}"/>
              </a:ext>
            </a:extLst>
          </p:cNvPr>
          <p:cNvSpPr txBox="1"/>
          <p:nvPr/>
        </p:nvSpPr>
        <p:spPr>
          <a:xfrm>
            <a:off x="320842" y="208546"/>
            <a:ext cx="7488990" cy="400110"/>
          </a:xfrm>
          <a:prstGeom prst="rect">
            <a:avLst/>
          </a:prstGeom>
          <a:noFill/>
        </p:spPr>
        <p:txBody>
          <a:bodyPr wrap="square" rtlCol="0">
            <a:spAutoFit/>
          </a:bodyPr>
          <a:lstStyle/>
          <a:p>
            <a:r>
              <a:rPr lang="en-US" sz="2000" b="1" dirty="0"/>
              <a:t>Built/Planned Lunar Orbiting IR Spectrometers</a:t>
            </a:r>
          </a:p>
        </p:txBody>
      </p:sp>
      <p:sp>
        <p:nvSpPr>
          <p:cNvPr id="7" name="TextBox 6">
            <a:extLst>
              <a:ext uri="{FF2B5EF4-FFF2-40B4-BE49-F238E27FC236}">
                <a16:creationId xmlns:a16="http://schemas.microsoft.com/office/drawing/2014/main" id="{33091AE6-46AA-A744-8A65-5AB65150F2A8}"/>
              </a:ext>
            </a:extLst>
          </p:cNvPr>
          <p:cNvSpPr txBox="1"/>
          <p:nvPr/>
        </p:nvSpPr>
        <p:spPr>
          <a:xfrm>
            <a:off x="4069598" y="4023463"/>
            <a:ext cx="2799377" cy="1754326"/>
          </a:xfrm>
          <a:prstGeom prst="rect">
            <a:avLst/>
          </a:prstGeom>
          <a:noFill/>
        </p:spPr>
        <p:txBody>
          <a:bodyPr wrap="square" rtlCol="0">
            <a:spAutoFit/>
          </a:bodyPr>
          <a:lstStyle/>
          <a:p>
            <a:r>
              <a:rPr lang="en-US" dirty="0"/>
              <a:t>Lockheed Martin </a:t>
            </a:r>
            <a:r>
              <a:rPr lang="en-US" dirty="0" err="1"/>
              <a:t>LunIR</a:t>
            </a:r>
            <a:r>
              <a:rPr lang="en-US" dirty="0"/>
              <a:t> (thermal imaging based terrane mapping) (14 kg). Miniaturized version of MWIR camera with integrated mini cryocooler</a:t>
            </a:r>
          </a:p>
        </p:txBody>
      </p:sp>
      <p:sp>
        <p:nvSpPr>
          <p:cNvPr id="8" name="TextBox 7">
            <a:extLst>
              <a:ext uri="{FF2B5EF4-FFF2-40B4-BE49-F238E27FC236}">
                <a16:creationId xmlns:a16="http://schemas.microsoft.com/office/drawing/2014/main" id="{D3610FD4-A2CF-2848-AA5F-F200B99DE4A2}"/>
              </a:ext>
            </a:extLst>
          </p:cNvPr>
          <p:cNvSpPr txBox="1"/>
          <p:nvPr/>
        </p:nvSpPr>
        <p:spPr>
          <a:xfrm>
            <a:off x="8022911" y="4023464"/>
            <a:ext cx="3260617" cy="2031325"/>
          </a:xfrm>
          <a:prstGeom prst="rect">
            <a:avLst/>
          </a:prstGeom>
          <a:noFill/>
        </p:spPr>
        <p:txBody>
          <a:bodyPr wrap="square" rtlCol="0">
            <a:spAutoFit/>
          </a:bodyPr>
          <a:lstStyle/>
          <a:p>
            <a:r>
              <a:rPr lang="en-US" dirty="0"/>
              <a:t>Caltech JPL Lunar Trailblazer, HVM3 0.6-3.6 micron NIR/MWIR imager with M3 heritage and LTM thermal imager 6-100 microns) (200kg) with Compact Modular Sounder on TechDemoSat-1 heritage.</a:t>
            </a:r>
          </a:p>
        </p:txBody>
      </p:sp>
      <p:sp>
        <p:nvSpPr>
          <p:cNvPr id="9" name="Date Placeholder 8">
            <a:extLst>
              <a:ext uri="{FF2B5EF4-FFF2-40B4-BE49-F238E27FC236}">
                <a16:creationId xmlns:a16="http://schemas.microsoft.com/office/drawing/2014/main" id="{B5B0232D-B9F4-464D-BBB7-AC31DCE7E8B4}"/>
              </a:ext>
            </a:extLst>
          </p:cNvPr>
          <p:cNvSpPr>
            <a:spLocks noGrp="1"/>
          </p:cNvSpPr>
          <p:nvPr>
            <p:ph type="dt" sz="half" idx="10"/>
          </p:nvPr>
        </p:nvSpPr>
        <p:spPr/>
        <p:txBody>
          <a:bodyPr/>
          <a:lstStyle/>
          <a:p>
            <a:r>
              <a:rPr lang="en-US"/>
              <a:t>5/2/24</a:t>
            </a:r>
          </a:p>
        </p:txBody>
      </p:sp>
      <p:sp>
        <p:nvSpPr>
          <p:cNvPr id="10" name="Footer Placeholder 9">
            <a:extLst>
              <a:ext uri="{FF2B5EF4-FFF2-40B4-BE49-F238E27FC236}">
                <a16:creationId xmlns:a16="http://schemas.microsoft.com/office/drawing/2014/main" id="{FC2AFC96-B0BC-C246-9934-EE9EA3D34847}"/>
              </a:ext>
            </a:extLst>
          </p:cNvPr>
          <p:cNvSpPr>
            <a:spLocks noGrp="1"/>
          </p:cNvSpPr>
          <p:nvPr>
            <p:ph type="ftr" sz="quarter" idx="11"/>
          </p:nvPr>
        </p:nvSpPr>
        <p:spPr/>
        <p:txBody>
          <a:bodyPr/>
          <a:lstStyle/>
          <a:p>
            <a:r>
              <a:rPr lang="en-US"/>
              <a:t>Clark et al, ISSC, CLEW</a:t>
            </a:r>
          </a:p>
        </p:txBody>
      </p:sp>
      <p:sp>
        <p:nvSpPr>
          <p:cNvPr id="11" name="Slide Number Placeholder 10">
            <a:extLst>
              <a:ext uri="{FF2B5EF4-FFF2-40B4-BE49-F238E27FC236}">
                <a16:creationId xmlns:a16="http://schemas.microsoft.com/office/drawing/2014/main" id="{E61419B6-1992-FC41-8813-A13DB1F9EFBD}"/>
              </a:ext>
            </a:extLst>
          </p:cNvPr>
          <p:cNvSpPr>
            <a:spLocks noGrp="1"/>
          </p:cNvSpPr>
          <p:nvPr>
            <p:ph type="sldNum" sz="quarter" idx="12"/>
          </p:nvPr>
        </p:nvSpPr>
        <p:spPr/>
        <p:txBody>
          <a:bodyPr/>
          <a:lstStyle/>
          <a:p>
            <a:fld id="{7722D901-AEAC-8244-8FB8-40C7387DBD2F}" type="slidenum">
              <a:rPr lang="en-US" smtClean="0"/>
              <a:t>2</a:t>
            </a:fld>
            <a:endParaRPr lang="en-US"/>
          </a:p>
        </p:txBody>
      </p:sp>
    </p:spTree>
    <p:extLst>
      <p:ext uri="{BB962C8B-B14F-4D97-AF65-F5344CB8AC3E}">
        <p14:creationId xmlns:p14="http://schemas.microsoft.com/office/powerpoint/2010/main" val="326328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263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8077200" y="6561305"/>
            <a:ext cx="2133600" cy="265996"/>
          </a:xfrm>
        </p:spPr>
        <p:txBody>
          <a:bodyPr/>
          <a:lstStyle/>
          <a:p>
            <a:fld id="{61DB02BC-888A-9449-ADDC-9153D0D66787}" type="slidenum">
              <a:rPr lang="en-US" smtClean="0"/>
              <a:t>3</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2898" y="3649248"/>
            <a:ext cx="939607" cy="1373028"/>
          </a:xfrm>
          <a:prstGeom prst="rect">
            <a:avLst/>
          </a:prstGeom>
          <a:ln>
            <a:solidFill>
              <a:schemeClr val="tx1"/>
            </a:solidFill>
          </a:ln>
          <a:extLst>
            <a:ext uri="{FAA26D3D-D897-4be2-8F04-BA451C77F1D7}">
              <ma14:placeholderFlag xmlns:ma14="http://schemas.microsoft.com/office/mac/drawingml/2011/main" xmlns=""/>
            </a:ext>
          </a:extLst>
        </p:spPr>
      </p:pic>
      <p:sp>
        <p:nvSpPr>
          <p:cNvPr id="5" name="Date Placeholder 4"/>
          <p:cNvSpPr>
            <a:spLocks noGrp="1"/>
          </p:cNvSpPr>
          <p:nvPr>
            <p:ph type="dt" sz="half" idx="10"/>
          </p:nvPr>
        </p:nvSpPr>
        <p:spPr>
          <a:xfrm>
            <a:off x="1981200" y="6561305"/>
            <a:ext cx="2133600" cy="250878"/>
          </a:xfrm>
        </p:spPr>
        <p:txBody>
          <a:bodyPr/>
          <a:lstStyle/>
          <a:p>
            <a:r>
              <a:rPr lang="en-US"/>
              <a:t>CDW 2018</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2097" y="220416"/>
            <a:ext cx="3955915" cy="3330751"/>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1552097" y="3551166"/>
            <a:ext cx="3955915" cy="3048000"/>
          </a:xfrm>
          <a:prstGeom prst="rect">
            <a:avLst/>
          </a:prstGeom>
        </p:spPr>
      </p:pic>
      <p:sp>
        <p:nvSpPr>
          <p:cNvPr id="9" name="TextBox 8">
            <a:extLst>
              <a:ext uri="{FF2B5EF4-FFF2-40B4-BE49-F238E27FC236}">
                <a16:creationId xmlns:a16="http://schemas.microsoft.com/office/drawing/2014/main" id="{2A99B193-5EDA-8D4D-8ABC-6AD47EF8A84A}"/>
              </a:ext>
            </a:extLst>
          </p:cNvPr>
          <p:cNvSpPr txBox="1"/>
          <p:nvPr/>
        </p:nvSpPr>
        <p:spPr>
          <a:xfrm>
            <a:off x="5927036" y="139148"/>
            <a:ext cx="3508513" cy="369332"/>
          </a:xfrm>
          <a:prstGeom prst="rect">
            <a:avLst/>
          </a:prstGeom>
          <a:noFill/>
        </p:spPr>
        <p:txBody>
          <a:bodyPr wrap="square" rtlCol="0">
            <a:spAutoFit/>
          </a:bodyPr>
          <a:lstStyle/>
          <a:p>
            <a:r>
              <a:rPr lang="en-US" b="1"/>
              <a:t>Lunar Ice Cube MIssion Concept</a:t>
            </a:r>
          </a:p>
        </p:txBody>
      </p:sp>
      <p:pic>
        <p:nvPicPr>
          <p:cNvPr id="10" name="Content Placeholder 4">
            <a:extLst>
              <a:ext uri="{FF2B5EF4-FFF2-40B4-BE49-F238E27FC236}">
                <a16:creationId xmlns:a16="http://schemas.microsoft.com/office/drawing/2014/main" id="{5C7CBBDE-7099-C94F-B142-A7EF57CCC1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8583" y="489591"/>
            <a:ext cx="4334073" cy="2989141"/>
          </a:xfrm>
          <a:prstGeom prst="rect">
            <a:avLst/>
          </a:prstGeom>
        </p:spPr>
      </p:pic>
      <p:pic>
        <p:nvPicPr>
          <p:cNvPr id="12" name="Picture 11">
            <a:extLst>
              <a:ext uri="{FF2B5EF4-FFF2-40B4-BE49-F238E27FC236}">
                <a16:creationId xmlns:a16="http://schemas.microsoft.com/office/drawing/2014/main" id="{1CF23632-F006-B449-38BC-2B76842969EB}"/>
              </a:ext>
            </a:extLst>
          </p:cNvPr>
          <p:cNvPicPr>
            <a:picLocks noChangeAspect="1"/>
          </p:cNvPicPr>
          <p:nvPr/>
        </p:nvPicPr>
        <p:blipFill>
          <a:blip r:embed="rId6"/>
          <a:stretch>
            <a:fillRect/>
          </a:stretch>
        </p:blipFill>
        <p:spPr>
          <a:xfrm>
            <a:off x="6899313" y="3551166"/>
            <a:ext cx="4489373" cy="2989141"/>
          </a:xfrm>
          <a:prstGeom prst="rect">
            <a:avLst/>
          </a:prstGeom>
        </p:spPr>
      </p:pic>
    </p:spTree>
    <p:extLst>
      <p:ext uri="{BB962C8B-B14F-4D97-AF65-F5344CB8AC3E}">
        <p14:creationId xmlns:p14="http://schemas.microsoft.com/office/powerpoint/2010/main" val="288306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9881267-6207-654F-806B-2A1C43C1BF79}"/>
              </a:ext>
            </a:extLst>
          </p:cNvPr>
          <p:cNvGraphicFramePr>
            <a:graphicFrameLocks noGrp="1"/>
          </p:cNvGraphicFramePr>
          <p:nvPr>
            <p:extLst>
              <p:ext uri="{D42A27DB-BD31-4B8C-83A1-F6EECF244321}">
                <p14:modId xmlns:p14="http://schemas.microsoft.com/office/powerpoint/2010/main" val="3595808495"/>
              </p:ext>
            </p:extLst>
          </p:nvPr>
        </p:nvGraphicFramePr>
        <p:xfrm>
          <a:off x="253649" y="375181"/>
          <a:ext cx="6695791" cy="6045200"/>
        </p:xfrm>
        <a:graphic>
          <a:graphicData uri="http://schemas.openxmlformats.org/drawingml/2006/table">
            <a:tbl>
              <a:tblPr>
                <a:tableStyleId>{5C22544A-7EE6-4342-B048-85BDC9FD1C3A}</a:tableStyleId>
              </a:tblPr>
              <a:tblGrid>
                <a:gridCol w="1919800">
                  <a:extLst>
                    <a:ext uri="{9D8B030D-6E8A-4147-A177-3AD203B41FA5}">
                      <a16:colId xmlns:a16="http://schemas.microsoft.com/office/drawing/2014/main" val="996096924"/>
                    </a:ext>
                  </a:extLst>
                </a:gridCol>
                <a:gridCol w="1618786">
                  <a:extLst>
                    <a:ext uri="{9D8B030D-6E8A-4147-A177-3AD203B41FA5}">
                      <a16:colId xmlns:a16="http://schemas.microsoft.com/office/drawing/2014/main" val="2678757612"/>
                    </a:ext>
                  </a:extLst>
                </a:gridCol>
                <a:gridCol w="3157205">
                  <a:extLst>
                    <a:ext uri="{9D8B030D-6E8A-4147-A177-3AD203B41FA5}">
                      <a16:colId xmlns:a16="http://schemas.microsoft.com/office/drawing/2014/main" val="2849477246"/>
                    </a:ext>
                  </a:extLst>
                </a:gridCol>
              </a:tblGrid>
              <a:tr h="195233">
                <a:tc>
                  <a:txBody>
                    <a:bodyPr/>
                    <a:lstStyle/>
                    <a:p>
                      <a:pPr marL="0" marR="0">
                        <a:spcBef>
                          <a:spcPts val="0"/>
                        </a:spcBef>
                        <a:spcAft>
                          <a:spcPts val="0"/>
                        </a:spcAft>
                      </a:pPr>
                      <a:r>
                        <a:rPr lang="en-US" sz="1600">
                          <a:effectLst/>
                        </a:rPr>
                        <a:t>Species</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l-GR" sz="1600">
                          <a:effectLst/>
                        </a:rPr>
                        <a:t>Wavelength μm</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Description</a:t>
                      </a:r>
                      <a:endParaRPr lang="en-US" sz="1600" dirty="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4142886818"/>
                  </a:ext>
                </a:extLst>
              </a:tr>
              <a:tr h="195233">
                <a:tc>
                  <a:txBody>
                    <a:bodyPr/>
                    <a:lstStyle/>
                    <a:p>
                      <a:pPr marL="0" marR="0">
                        <a:spcBef>
                          <a:spcPts val="0"/>
                        </a:spcBef>
                        <a:spcAft>
                          <a:spcPts val="0"/>
                        </a:spcAft>
                      </a:pPr>
                      <a:r>
                        <a:rPr lang="en-US" sz="1600">
                          <a:effectLst/>
                        </a:rPr>
                        <a:t>water vapor</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2.738</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OH stretch</a:t>
                      </a:r>
                      <a:endParaRPr lang="en-US" sz="1600" dirty="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2623820492"/>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2.663</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OH stretch</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78348070"/>
                  </a:ext>
                </a:extLst>
              </a:tr>
              <a:tr h="195233">
                <a:tc>
                  <a:txBody>
                    <a:bodyPr/>
                    <a:lstStyle/>
                    <a:p>
                      <a:pPr marL="0" marR="0">
                        <a:spcBef>
                          <a:spcPts val="0"/>
                        </a:spcBef>
                        <a:spcAft>
                          <a:spcPts val="0"/>
                        </a:spcAft>
                      </a:pPr>
                      <a:r>
                        <a:rPr lang="en-US" sz="1600">
                          <a:effectLst/>
                        </a:rPr>
                        <a:t>liquid water</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3.106</a:t>
                      </a:r>
                      <a:endParaRPr lang="en-US" sz="1600" dirty="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H-OH fundamental</a:t>
                      </a:r>
                      <a:endParaRPr lang="en-US" sz="1600" dirty="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2042542556"/>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2.903</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H-OH fundamental</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548953761"/>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1.4</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OH stretch overtone</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469690086"/>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1.9</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HOH bend overtone</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4217296245"/>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2.85</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M3 Feature</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592162125"/>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2.9</a:t>
                      </a:r>
                      <a:endParaRPr lang="en-US" sz="1600" dirty="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total H2O </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1932757812"/>
                  </a:ext>
                </a:extLst>
              </a:tr>
              <a:tr h="195233">
                <a:tc>
                  <a:txBody>
                    <a:bodyPr/>
                    <a:lstStyle/>
                    <a:p>
                      <a:pPr marL="0" marR="0">
                        <a:spcBef>
                          <a:spcPts val="0"/>
                        </a:spcBef>
                        <a:spcAft>
                          <a:spcPts val="0"/>
                        </a:spcAft>
                      </a:pPr>
                      <a:endParaRPr lang="en-US" sz="1600" dirty="0">
                        <a:effectLst/>
                        <a:highlight>
                          <a:srgbClr val="FFFF00"/>
                        </a:highlight>
                        <a:latin typeface="+mn-lt"/>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highlight>
                            <a:srgbClr val="FFFF00"/>
                          </a:highlight>
                          <a:latin typeface="+mn-lt"/>
                          <a:ea typeface="Times New Roman" panose="02020603050405020304" pitchFamily="18" charset="0"/>
                        </a:rPr>
                        <a:t>6.1</a:t>
                      </a:r>
                    </a:p>
                  </a:txBody>
                  <a:tcPr marL="6985" marR="6985" marT="6985" marB="0"/>
                </a:tc>
                <a:tc>
                  <a:txBody>
                    <a:bodyPr/>
                    <a:lstStyle/>
                    <a:p>
                      <a:pPr marL="0" marR="0">
                        <a:spcBef>
                          <a:spcPts val="0"/>
                        </a:spcBef>
                        <a:spcAft>
                          <a:spcPts val="0"/>
                        </a:spcAft>
                      </a:pPr>
                      <a:r>
                        <a:rPr lang="en-US" sz="1600" dirty="0">
                          <a:effectLst/>
                          <a:highlight>
                            <a:srgbClr val="FFFF00"/>
                          </a:highlight>
                          <a:latin typeface="+mn-lt"/>
                          <a:ea typeface="Times New Roman" panose="02020603050405020304" pitchFamily="18" charset="0"/>
                        </a:rPr>
                        <a:t>H-O-H bend, Salisbury et al. 1997</a:t>
                      </a:r>
                    </a:p>
                  </a:txBody>
                  <a:tcPr marL="6985" marR="6985" marT="6985" marB="0"/>
                </a:tc>
                <a:extLst>
                  <a:ext uri="{0D108BD9-81ED-4DB2-BD59-A6C34878D82A}">
                    <a16:rowId xmlns:a16="http://schemas.microsoft.com/office/drawing/2014/main" val="211782264"/>
                  </a:ext>
                </a:extLst>
              </a:tr>
              <a:tr h="195233">
                <a:tc>
                  <a:txBody>
                    <a:bodyPr/>
                    <a:lstStyle/>
                    <a:p>
                      <a:pPr marL="0" marR="0">
                        <a:spcBef>
                          <a:spcPts val="0"/>
                        </a:spcBef>
                        <a:spcAft>
                          <a:spcPts val="0"/>
                        </a:spcAft>
                      </a:pPr>
                      <a:r>
                        <a:rPr lang="en-US" sz="1600" dirty="0">
                          <a:effectLst/>
                        </a:rPr>
                        <a:t>hydroxyl ion </a:t>
                      </a:r>
                      <a:endParaRPr lang="en-US" sz="1600" dirty="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2.7-2.8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OH stretch  (mineral)</a:t>
                      </a:r>
                      <a:endParaRPr lang="en-US" sz="1600" dirty="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653625353"/>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2.81</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OH (surface or structural) stretches </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1652269329"/>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2.2-2.3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cation-OH bend</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731493772"/>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3.6</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structural OH</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803798724"/>
                  </a:ext>
                </a:extLst>
              </a:tr>
              <a:tr h="195233">
                <a:tc>
                  <a:txBody>
                    <a:bodyPr/>
                    <a:lstStyle/>
                    <a:p>
                      <a:pPr marL="0" marR="0">
                        <a:spcBef>
                          <a:spcPts val="0"/>
                        </a:spcBef>
                        <a:spcAft>
                          <a:spcPts val="0"/>
                        </a:spcAft>
                      </a:pPr>
                      <a:r>
                        <a:rPr lang="en-US" sz="1600">
                          <a:effectLst/>
                        </a:rPr>
                        <a:t>bound H2O</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2.85</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[33] [35]</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4108760281"/>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H2O of hydration</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399679651"/>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2.95</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H2O stretch (Mars)</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440978259"/>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3.14</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feature w/2.95</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2687189664"/>
                  </a:ext>
                </a:extLst>
              </a:tr>
              <a:tr h="195233">
                <a:tc>
                  <a:txBody>
                    <a:bodyPr/>
                    <a:lstStyle/>
                    <a:p>
                      <a:pPr marL="0" marR="0">
                        <a:spcBef>
                          <a:spcPts val="0"/>
                        </a:spcBef>
                        <a:spcAft>
                          <a:spcPts val="0"/>
                        </a:spcAft>
                      </a:pPr>
                      <a:r>
                        <a:rPr lang="en-US" sz="1600">
                          <a:effectLst/>
                        </a:rPr>
                        <a:t>adsorbed H2O</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2.9-3.0</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R. Clark [34] [36]</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1526478248"/>
                  </a:ext>
                </a:extLst>
              </a:tr>
              <a:tr h="195233">
                <a:tc>
                  <a:txBody>
                    <a:bodyPr/>
                    <a:lstStyle/>
                    <a:p>
                      <a:pPr marL="0" marR="0">
                        <a:spcBef>
                          <a:spcPts val="0"/>
                        </a:spcBef>
                        <a:spcAft>
                          <a:spcPts val="0"/>
                        </a:spcAft>
                      </a:pPr>
                      <a:r>
                        <a:rPr lang="en-US" sz="1600">
                          <a:effectLst/>
                        </a:rPr>
                        <a:t>ice</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1.5</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band depth-layer correlated</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4056765095"/>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strong feature</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1580946963"/>
                  </a:ext>
                </a:extLst>
              </a:tr>
              <a:tr h="195233">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3.06</a:t>
                      </a:r>
                      <a:endParaRPr lang="en-US" sz="160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a:effectLst/>
                        </a:rPr>
                        <a:t>[13] [19]</a:t>
                      </a:r>
                      <a:endParaRPr lang="en-US" sz="160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317529854"/>
                  </a:ext>
                </a:extLst>
              </a:tr>
              <a:tr h="195233">
                <a:tc>
                  <a:txBody>
                    <a:bodyPr/>
                    <a:lstStyle/>
                    <a:p>
                      <a:pPr marL="0" marR="0">
                        <a:spcBef>
                          <a:spcPts val="0"/>
                        </a:spcBef>
                        <a:spcAft>
                          <a:spcPts val="0"/>
                        </a:spcAft>
                      </a:pPr>
                      <a:endParaRPr lang="en-US" sz="1600" dirty="0">
                        <a:effectLst/>
                        <a:latin typeface="+mn-lt"/>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latin typeface="+mn-lt"/>
                          <a:ea typeface="Times New Roman" panose="02020603050405020304" pitchFamily="18" charset="0"/>
                        </a:rPr>
                        <a:t>11-12</a:t>
                      </a:r>
                    </a:p>
                  </a:txBody>
                  <a:tcPr marL="6985" marR="6985" marT="6985" marB="0"/>
                </a:tc>
                <a:tc>
                  <a:txBody>
                    <a:bodyPr/>
                    <a:lstStyle/>
                    <a:p>
                      <a:pPr marL="0" marR="0">
                        <a:spcBef>
                          <a:spcPts val="0"/>
                        </a:spcBef>
                        <a:spcAft>
                          <a:spcPts val="0"/>
                        </a:spcAft>
                      </a:pPr>
                      <a:r>
                        <a:rPr lang="en-US" sz="1600" dirty="0">
                          <a:effectLst/>
                          <a:latin typeface="+mn-lt"/>
                          <a:ea typeface="Times New Roman" panose="02020603050405020304" pitchFamily="18" charset="0"/>
                        </a:rPr>
                        <a:t>controversial</a:t>
                      </a:r>
                    </a:p>
                  </a:txBody>
                  <a:tcPr marL="6985" marR="6985" marT="6985" marB="0"/>
                </a:tc>
                <a:extLst>
                  <a:ext uri="{0D108BD9-81ED-4DB2-BD59-A6C34878D82A}">
                    <a16:rowId xmlns:a16="http://schemas.microsoft.com/office/drawing/2014/main" val="3540914509"/>
                  </a:ext>
                </a:extLst>
              </a:tr>
              <a:tr h="276225">
                <a:tc>
                  <a:txBody>
                    <a:bodyPr/>
                    <a:lstStyle/>
                    <a:p>
                      <a:pPr marL="0" marR="0">
                        <a:spcBef>
                          <a:spcPts val="0"/>
                        </a:spcBef>
                        <a:spcAft>
                          <a:spcPts val="0"/>
                        </a:spcAft>
                      </a:pPr>
                      <a:r>
                        <a:rPr lang="en-US" sz="1600" dirty="0">
                          <a:effectLst/>
                        </a:rPr>
                        <a:t>hydrated silicates</a:t>
                      </a:r>
                      <a:endParaRPr lang="en-US" sz="1600" dirty="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3-3.5</a:t>
                      </a:r>
                      <a:endParaRPr lang="en-US" sz="1600" dirty="0">
                        <a:effectLst/>
                        <a:latin typeface="Times New Roman" panose="02020603050405020304" pitchFamily="18" charset="0"/>
                        <a:ea typeface="Times New Roman" panose="02020603050405020304" pitchFamily="18" charset="0"/>
                      </a:endParaRPr>
                    </a:p>
                  </a:txBody>
                  <a:tcPr marL="6985" marR="6985" marT="6985" marB="0"/>
                </a:tc>
                <a:tc>
                  <a:txBody>
                    <a:bodyPr/>
                    <a:lstStyle/>
                    <a:p>
                      <a:pPr marL="0" marR="0">
                        <a:spcBef>
                          <a:spcPts val="0"/>
                        </a:spcBef>
                        <a:spcAft>
                          <a:spcPts val="0"/>
                        </a:spcAft>
                      </a:pPr>
                      <a:r>
                        <a:rPr lang="en-US" sz="1600" dirty="0">
                          <a:effectLst/>
                        </a:rPr>
                        <a:t>vibrational processes</a:t>
                      </a:r>
                      <a:endParaRPr lang="en-US" sz="1600" dirty="0">
                        <a:effectLst/>
                        <a:latin typeface="Times New Roman" panose="02020603050405020304" pitchFamily="18" charset="0"/>
                        <a:ea typeface="Times New Roman" panose="02020603050405020304" pitchFamily="18" charset="0"/>
                      </a:endParaRPr>
                    </a:p>
                  </a:txBody>
                  <a:tcPr marL="6985" marR="6985" marT="6985" marB="0"/>
                </a:tc>
                <a:extLst>
                  <a:ext uri="{0D108BD9-81ED-4DB2-BD59-A6C34878D82A}">
                    <a16:rowId xmlns:a16="http://schemas.microsoft.com/office/drawing/2014/main" val="3111780996"/>
                  </a:ext>
                </a:extLst>
              </a:tr>
            </a:tbl>
          </a:graphicData>
        </a:graphic>
      </p:graphicFrame>
      <p:sp>
        <p:nvSpPr>
          <p:cNvPr id="3" name="TextBox 2">
            <a:extLst>
              <a:ext uri="{FF2B5EF4-FFF2-40B4-BE49-F238E27FC236}">
                <a16:creationId xmlns:a16="http://schemas.microsoft.com/office/drawing/2014/main" id="{D718734C-913F-5944-86D7-07DB08C2B2F1}"/>
              </a:ext>
            </a:extLst>
          </p:cNvPr>
          <p:cNvSpPr txBox="1"/>
          <p:nvPr/>
        </p:nvSpPr>
        <p:spPr>
          <a:xfrm>
            <a:off x="158749" y="47020"/>
            <a:ext cx="6045200" cy="369332"/>
          </a:xfrm>
          <a:prstGeom prst="rect">
            <a:avLst/>
          </a:prstGeom>
          <a:noFill/>
        </p:spPr>
        <p:txBody>
          <a:bodyPr wrap="square" rtlCol="0">
            <a:spAutoFit/>
          </a:bodyPr>
          <a:lstStyle/>
          <a:p>
            <a:r>
              <a:rPr lang="en-US" dirty="0"/>
              <a:t>IR Spectrometers and Water: Major Absorption bands </a:t>
            </a:r>
          </a:p>
        </p:txBody>
      </p:sp>
      <p:pic>
        <p:nvPicPr>
          <p:cNvPr id="4" name="Picture 3">
            <a:extLst>
              <a:ext uri="{FF2B5EF4-FFF2-40B4-BE49-F238E27FC236}">
                <a16:creationId xmlns:a16="http://schemas.microsoft.com/office/drawing/2014/main" id="{CCA82E1B-370D-A549-90F5-925081D5C709}"/>
              </a:ext>
            </a:extLst>
          </p:cNvPr>
          <p:cNvPicPr>
            <a:picLocks noChangeAspect="1"/>
          </p:cNvPicPr>
          <p:nvPr/>
        </p:nvPicPr>
        <p:blipFill rotWithShape="1">
          <a:blip r:embed="rId2"/>
          <a:srcRect l="17139" b="18739"/>
          <a:stretch/>
        </p:blipFill>
        <p:spPr>
          <a:xfrm>
            <a:off x="8050642" y="275620"/>
            <a:ext cx="3557158" cy="1786354"/>
          </a:xfrm>
          <a:prstGeom prst="rect">
            <a:avLst/>
          </a:prstGeom>
        </p:spPr>
      </p:pic>
      <p:sp>
        <p:nvSpPr>
          <p:cNvPr id="5" name="TextBox 4">
            <a:extLst>
              <a:ext uri="{FF2B5EF4-FFF2-40B4-BE49-F238E27FC236}">
                <a16:creationId xmlns:a16="http://schemas.microsoft.com/office/drawing/2014/main" id="{179957A3-5120-5C4F-8E59-DE08BC54A358}"/>
              </a:ext>
            </a:extLst>
          </p:cNvPr>
          <p:cNvSpPr txBox="1"/>
          <p:nvPr/>
        </p:nvSpPr>
        <p:spPr>
          <a:xfrm>
            <a:off x="7962331" y="2052340"/>
            <a:ext cx="4114800" cy="738664"/>
          </a:xfrm>
          <a:prstGeom prst="rect">
            <a:avLst/>
          </a:prstGeom>
          <a:solidFill>
            <a:schemeClr val="bg1"/>
          </a:solidFill>
        </p:spPr>
        <p:txBody>
          <a:bodyPr wrap="square" rtlCol="0">
            <a:spAutoFit/>
          </a:bodyPr>
          <a:lstStyle/>
          <a:p>
            <a:r>
              <a:rPr lang="en-US" sz="1400" dirty="0"/>
              <a:t>Reflectance spectra showing water and hydroxyl absorption features depth (~3 microns) as a function of latitude. </a:t>
            </a:r>
            <a:r>
              <a:rPr lang="en-US" sz="1400" dirty="0" err="1"/>
              <a:t>Chandrayaan</a:t>
            </a:r>
            <a:r>
              <a:rPr lang="en-US" sz="1400" dirty="0"/>
              <a:t> M3, Pieters et al 2009</a:t>
            </a:r>
          </a:p>
        </p:txBody>
      </p:sp>
      <p:pic>
        <p:nvPicPr>
          <p:cNvPr id="6" name="Picture 5">
            <a:extLst>
              <a:ext uri="{FF2B5EF4-FFF2-40B4-BE49-F238E27FC236}">
                <a16:creationId xmlns:a16="http://schemas.microsoft.com/office/drawing/2014/main" id="{9AF244D8-96A7-1D43-B58A-8F6EB6F26E38}"/>
              </a:ext>
            </a:extLst>
          </p:cNvPr>
          <p:cNvPicPr>
            <a:picLocks noChangeAspect="1"/>
          </p:cNvPicPr>
          <p:nvPr/>
        </p:nvPicPr>
        <p:blipFill rotWithShape="1">
          <a:blip r:embed="rId3"/>
          <a:srcRect l="35244" t="41235" r="5380" b="18185"/>
          <a:stretch/>
        </p:blipFill>
        <p:spPr>
          <a:xfrm>
            <a:off x="7996762" y="2757374"/>
            <a:ext cx="3670867" cy="3193002"/>
          </a:xfrm>
          <a:prstGeom prst="rect">
            <a:avLst/>
          </a:prstGeom>
        </p:spPr>
      </p:pic>
      <p:sp>
        <p:nvSpPr>
          <p:cNvPr id="7" name="TextBox 6">
            <a:extLst>
              <a:ext uri="{FF2B5EF4-FFF2-40B4-BE49-F238E27FC236}">
                <a16:creationId xmlns:a16="http://schemas.microsoft.com/office/drawing/2014/main" id="{1C770BCD-E454-6C46-A870-E91394285166}"/>
              </a:ext>
            </a:extLst>
          </p:cNvPr>
          <p:cNvSpPr txBox="1"/>
          <p:nvPr/>
        </p:nvSpPr>
        <p:spPr>
          <a:xfrm>
            <a:off x="8050643" y="5896845"/>
            <a:ext cx="3557158" cy="738664"/>
          </a:xfrm>
          <a:prstGeom prst="rect">
            <a:avLst/>
          </a:prstGeom>
          <a:solidFill>
            <a:schemeClr val="bg1"/>
          </a:solidFill>
        </p:spPr>
        <p:txBody>
          <a:bodyPr wrap="square" rtlCol="0">
            <a:spAutoFit/>
          </a:bodyPr>
          <a:lstStyle/>
          <a:p>
            <a:r>
              <a:rPr lang="en-US" sz="1400" dirty="0"/>
              <a:t>Reflectance spectra with absorption feature strength correlated with time of day. Deep Impact Epoxi. Sunshine et al 2009</a:t>
            </a:r>
          </a:p>
        </p:txBody>
      </p:sp>
      <p:sp>
        <p:nvSpPr>
          <p:cNvPr id="8" name="Date Placeholder 7">
            <a:extLst>
              <a:ext uri="{FF2B5EF4-FFF2-40B4-BE49-F238E27FC236}">
                <a16:creationId xmlns:a16="http://schemas.microsoft.com/office/drawing/2014/main" id="{1240E1D0-2A12-2D41-BDF7-E98BA17A453B}"/>
              </a:ext>
            </a:extLst>
          </p:cNvPr>
          <p:cNvSpPr>
            <a:spLocks noGrp="1"/>
          </p:cNvSpPr>
          <p:nvPr>
            <p:ph type="dt" sz="half" idx="10"/>
          </p:nvPr>
        </p:nvSpPr>
        <p:spPr/>
        <p:txBody>
          <a:bodyPr/>
          <a:lstStyle/>
          <a:p>
            <a:r>
              <a:rPr lang="en-US"/>
              <a:t>5/2/24</a:t>
            </a:r>
          </a:p>
        </p:txBody>
      </p:sp>
      <p:sp>
        <p:nvSpPr>
          <p:cNvPr id="9" name="Footer Placeholder 8">
            <a:extLst>
              <a:ext uri="{FF2B5EF4-FFF2-40B4-BE49-F238E27FC236}">
                <a16:creationId xmlns:a16="http://schemas.microsoft.com/office/drawing/2014/main" id="{A6825727-7E1D-524A-AC8B-6AD0E45E8C73}"/>
              </a:ext>
            </a:extLst>
          </p:cNvPr>
          <p:cNvSpPr>
            <a:spLocks noGrp="1"/>
          </p:cNvSpPr>
          <p:nvPr>
            <p:ph type="ftr" sz="quarter" idx="11"/>
          </p:nvPr>
        </p:nvSpPr>
        <p:spPr/>
        <p:txBody>
          <a:bodyPr/>
          <a:lstStyle/>
          <a:p>
            <a:r>
              <a:rPr lang="en-US"/>
              <a:t>Clark et al, ISSC, CLEW</a:t>
            </a:r>
          </a:p>
        </p:txBody>
      </p:sp>
      <p:sp>
        <p:nvSpPr>
          <p:cNvPr id="10" name="Slide Number Placeholder 9">
            <a:extLst>
              <a:ext uri="{FF2B5EF4-FFF2-40B4-BE49-F238E27FC236}">
                <a16:creationId xmlns:a16="http://schemas.microsoft.com/office/drawing/2014/main" id="{36F8636E-5AD0-6D47-AA6B-E75DCF79CAB9}"/>
              </a:ext>
            </a:extLst>
          </p:cNvPr>
          <p:cNvSpPr>
            <a:spLocks noGrp="1"/>
          </p:cNvSpPr>
          <p:nvPr>
            <p:ph type="sldNum" sz="quarter" idx="12"/>
          </p:nvPr>
        </p:nvSpPr>
        <p:spPr/>
        <p:txBody>
          <a:bodyPr/>
          <a:lstStyle/>
          <a:p>
            <a:fld id="{7722D901-AEAC-8244-8FB8-40C7387DBD2F}" type="slidenum">
              <a:rPr lang="en-US" smtClean="0"/>
              <a:t>4</a:t>
            </a:fld>
            <a:endParaRPr lang="en-US"/>
          </a:p>
        </p:txBody>
      </p:sp>
    </p:spTree>
    <p:extLst>
      <p:ext uri="{BB962C8B-B14F-4D97-AF65-F5344CB8AC3E}">
        <p14:creationId xmlns:p14="http://schemas.microsoft.com/office/powerpoint/2010/main" val="3934105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C861C406-3C35-6D4B-BA59-CA19F68D5340}"/>
              </a:ext>
            </a:extLst>
          </p:cNvPr>
          <p:cNvSpPr>
            <a:spLocks noChangeArrowheads="1"/>
          </p:cNvSpPr>
          <p:nvPr/>
        </p:nvSpPr>
        <p:spPr bwMode="auto">
          <a:xfrm rot="10800000" flipV="1">
            <a:off x="-2" y="293810"/>
            <a:ext cx="8870052"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Water content </a:t>
            </a:r>
            <a:r>
              <a:rPr lang="en-US" altLang="en-US" dirty="0">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in the polar regions as</a:t>
            </a:r>
            <a:r>
              <a:rPr kumimoji="0" lang="en-US" altLang="en-US"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 high as ~1000 ppm (on the scale of tens to hundreds of kilometers) though the variation from that average on the scale of potential resource extraction (meters to tens of meters, thus requiring in situ observations) is unknown. </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dirty="0">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endParaRPr>
          </a:p>
          <a:p>
            <a:pPr marL="0" marR="0" lvl="0" indent="0" defTabSz="914400" rtl="0" eaLnBrk="0" fontAlgn="base" latinLnBrk="0" hangingPunct="0">
              <a:lnSpc>
                <a:spcPct val="100000"/>
              </a:lnSpc>
              <a:spcBef>
                <a:spcPct val="0"/>
              </a:spcBef>
              <a:spcAft>
                <a:spcPct val="0"/>
              </a:spcAft>
              <a:buClrTx/>
              <a:buSzTx/>
              <a:buFontTx/>
              <a:buNone/>
              <a:tabLst/>
            </a:pPr>
            <a:r>
              <a:rPr lang="en-US" dirty="0">
                <a:effectLst/>
                <a:latin typeface="Times New Roman" panose="02020603050405020304" pitchFamily="18" charset="0"/>
                <a:ea typeface="Times New Roman" panose="02020603050405020304" pitchFamily="18" charset="0"/>
              </a:rPr>
              <a:t>Some estimates water (OH or H</a:t>
            </a:r>
            <a:r>
              <a:rPr lang="en-US" baseline="-25000" dirty="0">
                <a:effectLst/>
                <a:latin typeface="Times New Roman" panose="02020603050405020304" pitchFamily="18" charset="0"/>
                <a:ea typeface="Times New Roman" panose="02020603050405020304" pitchFamily="18" charset="0"/>
              </a:rPr>
              <a:t>2</a:t>
            </a:r>
            <a:r>
              <a:rPr lang="en-US" dirty="0">
                <a:effectLst/>
                <a:latin typeface="Times New Roman" panose="02020603050405020304" pitchFamily="18" charset="0"/>
                <a:ea typeface="Times New Roman" panose="02020603050405020304" pitchFamily="18" charset="0"/>
              </a:rPr>
              <a:t>O or both) enrichment in large pyroclastic deposits up to 0.5 </a:t>
            </a:r>
            <a:r>
              <a:rPr lang="en-US" dirty="0" err="1">
                <a:effectLst/>
                <a:latin typeface="Times New Roman" panose="02020603050405020304" pitchFamily="18" charset="0"/>
                <a:ea typeface="Times New Roman" panose="02020603050405020304" pitchFamily="18" charset="0"/>
              </a:rPr>
              <a:t>wt</a:t>
            </a:r>
            <a:r>
              <a:rPr lang="en-US" dirty="0">
                <a:effectLst/>
                <a:latin typeface="Times New Roman" panose="02020603050405020304" pitchFamily="18" charset="0"/>
                <a:ea typeface="Times New Roman" panose="02020603050405020304" pitchFamily="18" charset="0"/>
              </a:rPr>
              <a:t>% and in Permanently Shadowed Regions (PSRs) up to 30 wt.% surface exposed water ice.</a:t>
            </a:r>
          </a:p>
          <a:p>
            <a:pPr marL="0" marR="0" lvl="0" indent="0" defTabSz="914400" rtl="0" eaLnBrk="0" fontAlgn="base" latinLnBrk="0" hangingPunct="0">
              <a:lnSpc>
                <a:spcPct val="100000"/>
              </a:lnSpc>
              <a:spcBef>
                <a:spcPct val="0"/>
              </a:spcBef>
              <a:spcAft>
                <a:spcPct val="0"/>
              </a:spcAft>
              <a:buClrTx/>
              <a:buSzTx/>
              <a:buFontTx/>
              <a:buNone/>
              <a:tabLst/>
            </a:pPr>
            <a:endParaRPr lang="en-US" dirty="0">
              <a:effectLst/>
            </a:endParaRPr>
          </a:p>
          <a:p>
            <a:pPr marL="0" marR="0" lvl="0" indent="0" defTabSz="914400" rtl="0" eaLnBrk="0" fontAlgn="base" latinLnBrk="0" hangingPunct="0">
              <a:lnSpc>
                <a:spcPct val="100000"/>
              </a:lnSpc>
              <a:spcBef>
                <a:spcPct val="0"/>
              </a:spcBef>
              <a:spcAft>
                <a:spcPct val="0"/>
              </a:spcAft>
              <a:buClrTx/>
              <a:buSzTx/>
              <a:buFontTx/>
              <a:buNone/>
              <a:tabLst/>
            </a:pPr>
            <a:r>
              <a:rPr lang="en-US" dirty="0">
                <a:effectLst/>
                <a:latin typeface="Times New Roman" panose="02020603050405020304" pitchFamily="18" charset="0"/>
                <a:ea typeface="Times New Roman" panose="02020603050405020304" pitchFamily="18" charset="0"/>
              </a:rPr>
              <a:t>The speciation (OH or H</a:t>
            </a:r>
            <a:r>
              <a:rPr lang="en-US" baseline="-25000" dirty="0">
                <a:effectLst/>
                <a:latin typeface="Times New Roman" panose="02020603050405020304" pitchFamily="18" charset="0"/>
                <a:ea typeface="Times New Roman" panose="02020603050405020304" pitchFamily="18" charset="0"/>
              </a:rPr>
              <a:t>2</a:t>
            </a:r>
            <a:r>
              <a:rPr lang="en-US" dirty="0">
                <a:effectLst/>
                <a:latin typeface="Times New Roman" panose="02020603050405020304" pitchFamily="18" charset="0"/>
                <a:ea typeface="Times New Roman" panose="02020603050405020304" pitchFamily="18" charset="0"/>
              </a:rPr>
              <a:t>O or both) of adsorbed lunar surface water unclear. </a:t>
            </a:r>
            <a:endParaRPr lang="en-US" dirty="0">
              <a:latin typeface="Times New Roman" panose="02020603050405020304" pitchFamily="18" charset="0"/>
              <a:ea typeface="Times New Roman" panose="02020603050405020304" pitchFamily="18" charset="0"/>
            </a:endParaRP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dirty="0">
                <a:effectLst/>
                <a:latin typeface="Times New Roman" panose="02020603050405020304" pitchFamily="18" charset="0"/>
                <a:ea typeface="Times New Roman" panose="02020603050405020304" pitchFamily="18" charset="0"/>
              </a:rPr>
              <a:t>Absorptions due to OH vibrations </a:t>
            </a:r>
            <a:r>
              <a:rPr lang="en-US" dirty="0">
                <a:latin typeface="Times New Roman" panose="02020603050405020304" pitchFamily="18" charset="0"/>
                <a:ea typeface="Times New Roman" panose="02020603050405020304" pitchFamily="18" charset="0"/>
              </a:rPr>
              <a:t>can occur</a:t>
            </a:r>
            <a:r>
              <a:rPr lang="en-US" dirty="0">
                <a:effectLst/>
                <a:latin typeface="Times New Roman" panose="02020603050405020304" pitchFamily="18" charset="0"/>
                <a:ea typeface="Times New Roman" panose="02020603050405020304" pitchFamily="18" charset="0"/>
              </a:rPr>
              <a:t> ~2.65 to 2.9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a:t>
            </a:r>
            <a:r>
              <a:rPr lang="en-US" dirty="0">
                <a:effectLst/>
                <a:latin typeface="Times New Roman" panose="02020603050405020304" pitchFamily="18" charset="0"/>
                <a:ea typeface="Times New Roman" panose="02020603050405020304" pitchFamily="18" charset="0"/>
              </a:rPr>
              <a:t>m</a:t>
            </a:r>
            <a:r>
              <a:rPr lang="en-US" dirty="0">
                <a:latin typeface="Times New Roman" panose="02020603050405020304" pitchFamily="18" charset="0"/>
                <a:ea typeface="Times New Roman" panose="02020603050405020304" pitchFamily="18" charset="0"/>
              </a:rPr>
              <a:t>;</a:t>
            </a:r>
            <a:r>
              <a:rPr lang="en-US" dirty="0">
                <a:effectLst/>
                <a:latin typeface="Times New Roman" panose="02020603050405020304" pitchFamily="18" charset="0"/>
                <a:ea typeface="Times New Roman" panose="02020603050405020304" pitchFamily="18" charset="0"/>
              </a:rPr>
              <a:t> fundamental stretching vibrations of OH occur near ~2.8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a:t>
            </a:r>
            <a:r>
              <a:rPr lang="en-US" dirty="0">
                <a:effectLst/>
                <a:latin typeface="Times New Roman" panose="02020603050405020304" pitchFamily="18" charset="0"/>
                <a:ea typeface="Times New Roman" panose="02020603050405020304" pitchFamily="18" charset="0"/>
              </a:rPr>
              <a:t>m</a:t>
            </a:r>
            <a:r>
              <a:rPr lang="en-US" dirty="0">
                <a:latin typeface="Times New Roman" panose="02020603050405020304" pitchFamily="18" charset="0"/>
                <a:ea typeface="Times New Roman" panose="02020603050405020304" pitchFamily="18" charset="0"/>
              </a:rPr>
              <a:t>;</a:t>
            </a:r>
            <a:r>
              <a:rPr lang="en-US" dirty="0">
                <a:effectLst/>
                <a:latin typeface="Times New Roman" panose="02020603050405020304" pitchFamily="18" charset="0"/>
                <a:ea typeface="Times New Roman" panose="02020603050405020304" pitchFamily="18" charset="0"/>
              </a:rPr>
              <a:t> first overtone of the H</a:t>
            </a:r>
            <a:r>
              <a:rPr lang="en-US" baseline="-25000" dirty="0">
                <a:effectLst/>
                <a:latin typeface="Times New Roman" panose="02020603050405020304" pitchFamily="18" charset="0"/>
                <a:ea typeface="Times New Roman" panose="02020603050405020304" pitchFamily="18" charset="0"/>
              </a:rPr>
              <a:t>2</a:t>
            </a:r>
            <a:r>
              <a:rPr lang="en-US" dirty="0">
                <a:effectLst/>
                <a:latin typeface="Times New Roman" panose="02020603050405020304" pitchFamily="18" charset="0"/>
                <a:ea typeface="Times New Roman" panose="02020603050405020304" pitchFamily="18" charset="0"/>
              </a:rPr>
              <a:t>O bending vibration occurs near ~3.0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a:t>
            </a:r>
            <a:r>
              <a:rPr lang="en-US" dirty="0">
                <a:effectLst/>
                <a:latin typeface="Times New Roman" panose="02020603050405020304" pitchFamily="18" charset="0"/>
                <a:ea typeface="Times New Roman" panose="02020603050405020304" pitchFamily="18" charset="0"/>
              </a:rPr>
              <a:t>m </a:t>
            </a: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dirty="0">
                <a:effectLst/>
                <a:latin typeface="Times New Roman" panose="02020603050405020304" pitchFamily="18" charset="0"/>
                <a:ea typeface="Times New Roman" panose="02020603050405020304" pitchFamily="18" charset="0"/>
              </a:rPr>
              <a:t>presence of H</a:t>
            </a:r>
            <a:r>
              <a:rPr lang="en-US" baseline="-25000" dirty="0">
                <a:effectLst/>
                <a:latin typeface="Times New Roman" panose="02020603050405020304" pitchFamily="18" charset="0"/>
                <a:ea typeface="Times New Roman" panose="02020603050405020304" pitchFamily="18" charset="0"/>
              </a:rPr>
              <a:t>2</a:t>
            </a:r>
            <a:r>
              <a:rPr lang="en-US" dirty="0">
                <a:effectLst/>
                <a:latin typeface="Times New Roman" panose="02020603050405020304" pitchFamily="18" charset="0"/>
                <a:ea typeface="Times New Roman" panose="02020603050405020304" pitchFamily="18" charset="0"/>
              </a:rPr>
              <a:t>O produces a more rounded and broader 3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a:t>
            </a:r>
            <a:r>
              <a:rPr lang="en-US" dirty="0">
                <a:effectLst/>
                <a:latin typeface="Times New Roman" panose="02020603050405020304" pitchFamily="18" charset="0"/>
                <a:ea typeface="Times New Roman" panose="02020603050405020304" pitchFamily="18" charset="0"/>
              </a:rPr>
              <a:t>m band, while the absorption of purely OH creates a more asymmetric band with long tail towards longer wavelength highly variable in position and strength depending on the bonding energy to the cation to which OH is attached</a:t>
            </a:r>
            <a:endParaRPr lang="en-US" dirty="0">
              <a:latin typeface="Times New Roman" panose="02020603050405020304" pitchFamily="18" charset="0"/>
              <a:ea typeface="Times New Roman" panose="02020603050405020304" pitchFamily="18" charset="0"/>
            </a:endParaRP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dirty="0">
                <a:latin typeface="Times New Roman" panose="02020603050405020304" pitchFamily="18" charset="0"/>
                <a:ea typeface="Times New Roman" panose="02020603050405020304" pitchFamily="18" charset="0"/>
              </a:rPr>
              <a:t>M3 wavelength cut off 3 microns;</a:t>
            </a:r>
            <a:r>
              <a:rPr lang="en-US" dirty="0">
                <a:effectLst/>
                <a:latin typeface="Times New Roman" panose="02020603050405020304" pitchFamily="18" charset="0"/>
                <a:ea typeface="Times New Roman" panose="02020603050405020304" pitchFamily="18" charset="0"/>
              </a:rPr>
              <a:t> EPOXI and VIMS data wider spectral range </a:t>
            </a:r>
            <a:r>
              <a:rPr lang="en-US" dirty="0">
                <a:latin typeface="Times New Roman" panose="02020603050405020304" pitchFamily="18" charset="0"/>
                <a:ea typeface="Times New Roman" panose="02020603050405020304" pitchFamily="18" charset="0"/>
              </a:rPr>
              <a:t>out to</a:t>
            </a:r>
            <a:r>
              <a:rPr lang="en-US" dirty="0">
                <a:effectLst/>
                <a:latin typeface="Times New Roman" panose="02020603050405020304" pitchFamily="18" charset="0"/>
                <a:ea typeface="Times New Roman" panose="02020603050405020304" pitchFamily="18" charset="0"/>
              </a:rPr>
              <a:t> 4.5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a:t>
            </a:r>
            <a:r>
              <a:rPr lang="en-US" dirty="0">
                <a:effectLst/>
                <a:latin typeface="Times New Roman" panose="02020603050405020304" pitchFamily="18" charset="0"/>
                <a:ea typeface="Times New Roman" panose="02020603050405020304" pitchFamily="18" charset="0"/>
              </a:rPr>
              <a:t>m and 3.2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sym typeface="Symbol" pitchFamily="2" charset="2"/>
              </a:rPr>
              <a:t></a:t>
            </a:r>
            <a:r>
              <a:rPr lang="en-US" dirty="0">
                <a:effectLst/>
                <a:latin typeface="Times New Roman" panose="02020603050405020304" pitchFamily="18" charset="0"/>
                <a:ea typeface="Times New Roman" panose="02020603050405020304" pitchFamily="18" charset="0"/>
              </a:rPr>
              <a:t>m, respectively, </a:t>
            </a:r>
            <a:r>
              <a:rPr lang="en-US" dirty="0">
                <a:latin typeface="Times New Roman" panose="02020603050405020304" pitchFamily="18" charset="0"/>
                <a:ea typeface="Times New Roman" panose="02020603050405020304" pitchFamily="18" charset="0"/>
              </a:rPr>
              <a:t>but residual </a:t>
            </a:r>
            <a:r>
              <a:rPr lang="en-US" dirty="0">
                <a:effectLst/>
                <a:latin typeface="Times New Roman" panose="02020603050405020304" pitchFamily="18" charset="0"/>
                <a:ea typeface="Times New Roman" panose="02020603050405020304" pitchFamily="18" charset="0"/>
              </a:rPr>
              <a:t>thermal emission, low spatial resolution complicates analysis. </a:t>
            </a:r>
          </a:p>
          <a:p>
            <a:pPr marR="0" lvl="0" defTabSz="914400" rtl="0" eaLnBrk="0" fontAlgn="base" latinLnBrk="0" hangingPunct="0">
              <a:lnSpc>
                <a:spcPct val="100000"/>
              </a:lnSpc>
              <a:spcBef>
                <a:spcPct val="0"/>
              </a:spcBef>
              <a:spcAft>
                <a:spcPct val="0"/>
              </a:spcAft>
              <a:buClrTx/>
              <a:buSzTx/>
              <a:tabLst/>
            </a:pPr>
            <a:endParaRPr lang="en-US" dirty="0">
              <a:effectLst/>
              <a:latin typeface="Times New Roman" panose="02020603050405020304" pitchFamily="18" charset="0"/>
              <a:ea typeface="Times New Roman" panose="02020603050405020304" pitchFamily="18" charset="0"/>
            </a:endParaRPr>
          </a:p>
          <a:p>
            <a:pPr marR="0" lvl="0" defTabSz="914400" rtl="0" eaLnBrk="0" fontAlgn="base" latinLnBrk="0" hangingPunct="0">
              <a:lnSpc>
                <a:spcPct val="100000"/>
              </a:lnSpc>
              <a:spcBef>
                <a:spcPct val="0"/>
              </a:spcBef>
              <a:spcAft>
                <a:spcPct val="0"/>
              </a:spcAft>
              <a:buClrTx/>
              <a:buSzTx/>
              <a:tabLst/>
            </a:pPr>
            <a:r>
              <a:rPr lang="en-US" dirty="0">
                <a:latin typeface="Times New Roman" panose="02020603050405020304" pitchFamily="18" charset="0"/>
                <a:ea typeface="Times New Roman" panose="02020603050405020304" pitchFamily="18" charset="0"/>
              </a:rPr>
              <a:t>SOFIA detected absorption band at 6 microns NOT SHARED WITH OH ‘found within glasses or sheltered voids between grains’ around Clavius Crater in 100 to 400 ppm range (e.g., </a:t>
            </a:r>
            <a:r>
              <a:rPr lang="en-US" dirty="0" err="1">
                <a:latin typeface="Times New Roman" panose="02020603050405020304" pitchFamily="18" charset="0"/>
                <a:ea typeface="Times New Roman" panose="02020603050405020304" pitchFamily="18" charset="0"/>
              </a:rPr>
              <a:t>Honnibal</a:t>
            </a:r>
            <a:r>
              <a:rPr lang="en-US" dirty="0">
                <a:latin typeface="Times New Roman" panose="02020603050405020304" pitchFamily="18" charset="0"/>
                <a:ea typeface="Times New Roman" panose="02020603050405020304" pitchFamily="18" charset="0"/>
              </a:rPr>
              <a:t> et al, 2020)</a:t>
            </a:r>
            <a:endParaRPr lang="en-US" dirty="0">
              <a:effectLst/>
              <a:latin typeface="Times New Roman" panose="02020603050405020304" pitchFamily="18" charset="0"/>
              <a:ea typeface="Times New Roman" panose="02020603050405020304" pitchFamily="18" charset="0"/>
            </a:endParaRPr>
          </a:p>
        </p:txBody>
      </p:sp>
      <p:sp>
        <p:nvSpPr>
          <p:cNvPr id="4" name="Rectangle 4">
            <a:extLst>
              <a:ext uri="{FF2B5EF4-FFF2-40B4-BE49-F238E27FC236}">
                <a16:creationId xmlns:a16="http://schemas.microsoft.com/office/drawing/2014/main" id="{004976A6-0DC3-6E44-BB39-2F93ADFD2D8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313276" tIns="0" rIns="0" bIns="76176" numCol="1" anchor="ctr" anchorCtr="0" compatLnSpc="1">
            <a:prstTxWarp prst="textNoShape">
              <a:avLst/>
            </a:prstTxWarp>
            <a:spAutoFit/>
          </a:bodyPr>
          <a:lstStyle/>
          <a:p>
            <a:endParaRPr lang="en-US"/>
          </a:p>
        </p:txBody>
      </p:sp>
      <p:sp>
        <p:nvSpPr>
          <p:cNvPr id="5" name="Text Box 17">
            <a:extLst>
              <a:ext uri="{FF2B5EF4-FFF2-40B4-BE49-F238E27FC236}">
                <a16:creationId xmlns:a16="http://schemas.microsoft.com/office/drawing/2014/main" id="{2EEB380B-176E-6F42-9E89-8FDCB3E95C84}"/>
              </a:ext>
            </a:extLst>
          </p:cNvPr>
          <p:cNvSpPr txBox="1">
            <a:spLocks noChangeArrowheads="1"/>
          </p:cNvSpPr>
          <p:nvPr/>
        </p:nvSpPr>
        <p:spPr bwMode="auto">
          <a:xfrm>
            <a:off x="-6275388" y="54708425"/>
            <a:ext cx="87061676" cy="1126807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t>Figure 2.</a:t>
            </a:r>
            <a:r>
              <a:rPr kumimoji="0" lang="en-US" altLang="en-US" sz="9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 Mapped water content from M3 data exhibits strong latitudinal diurnal variations ([16], Figure 6A); b) The y axis indicates the absorption strength of water bands near 3 micron in M3 data c) suggesting latitudinal and diurnal variations in lunar surface water ([</a:t>
            </a:r>
            <a:r>
              <a:rPr kumimoji="0" lang="en-US" altLang="en-US" sz="900" b="0" i="1" u="none" strike="noStrike" cap="none" normalizeH="0" baseline="0">
                <a:ln>
                  <a:noFill/>
                </a:ln>
                <a:solidFill>
                  <a:schemeClr val="tx1"/>
                </a:solidFill>
                <a:effectLst/>
                <a:latin typeface="Arial" panose="020B0604020202020204" pitchFamily="34" charset="0"/>
                <a:ea typeface="Times New Roman" panose="02020603050405020304" pitchFamily="18" charset="0"/>
              </a:rPr>
              <a:t>20</a:t>
            </a:r>
            <a:r>
              <a:rPr kumimoji="0" lang="en-US" altLang="en-US" sz="9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Figure 4B).                                  </a:t>
            </a: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8CB2D64E-2531-5D42-8002-DF5523C567FF}"/>
              </a:ext>
            </a:extLst>
          </p:cNvPr>
          <p:cNvPicPr>
            <a:picLocks noChangeAspect="1"/>
          </p:cNvPicPr>
          <p:nvPr/>
        </p:nvPicPr>
        <p:blipFill rotWithShape="1">
          <a:blip r:embed="rId2"/>
          <a:srcRect l="17866" r="15348" b="15518"/>
          <a:stretch/>
        </p:blipFill>
        <p:spPr>
          <a:xfrm>
            <a:off x="9096567" y="2044975"/>
            <a:ext cx="2638689" cy="2046037"/>
          </a:xfrm>
          <a:prstGeom prst="rect">
            <a:avLst/>
          </a:prstGeom>
        </p:spPr>
      </p:pic>
      <p:pic>
        <p:nvPicPr>
          <p:cNvPr id="11" name="Picture 10">
            <a:extLst>
              <a:ext uri="{FF2B5EF4-FFF2-40B4-BE49-F238E27FC236}">
                <a16:creationId xmlns:a16="http://schemas.microsoft.com/office/drawing/2014/main" id="{186E0941-EF01-EB48-B7EE-1E6A2EF86CFF}"/>
              </a:ext>
            </a:extLst>
          </p:cNvPr>
          <p:cNvPicPr>
            <a:picLocks noChangeAspect="1"/>
          </p:cNvPicPr>
          <p:nvPr/>
        </p:nvPicPr>
        <p:blipFill rotWithShape="1">
          <a:blip r:embed="rId3"/>
          <a:srcRect l="-148" t="-540" r="148" b="74046"/>
          <a:stretch/>
        </p:blipFill>
        <p:spPr>
          <a:xfrm>
            <a:off x="8610600" y="21074"/>
            <a:ext cx="3610625" cy="2046037"/>
          </a:xfrm>
          <a:prstGeom prst="rect">
            <a:avLst/>
          </a:prstGeom>
        </p:spPr>
      </p:pic>
      <p:sp>
        <p:nvSpPr>
          <p:cNvPr id="2" name="TextBox 1">
            <a:extLst>
              <a:ext uri="{FF2B5EF4-FFF2-40B4-BE49-F238E27FC236}">
                <a16:creationId xmlns:a16="http://schemas.microsoft.com/office/drawing/2014/main" id="{A06E3C14-6DA3-9640-BBB0-AC066DFFDCF0}"/>
              </a:ext>
            </a:extLst>
          </p:cNvPr>
          <p:cNvSpPr txBox="1"/>
          <p:nvPr/>
        </p:nvSpPr>
        <p:spPr>
          <a:xfrm>
            <a:off x="9424" y="21074"/>
            <a:ext cx="4507831" cy="369332"/>
          </a:xfrm>
          <a:prstGeom prst="rect">
            <a:avLst/>
          </a:prstGeom>
          <a:noFill/>
        </p:spPr>
        <p:txBody>
          <a:bodyPr wrap="square" rtlCol="0">
            <a:spAutoFit/>
          </a:bodyPr>
          <a:lstStyle/>
          <a:p>
            <a:r>
              <a:rPr lang="en-US" b="1" dirty="0"/>
              <a:t>Water Estimates and Limitations</a:t>
            </a:r>
          </a:p>
        </p:txBody>
      </p:sp>
      <p:sp>
        <p:nvSpPr>
          <p:cNvPr id="12" name="Date Placeholder 11">
            <a:extLst>
              <a:ext uri="{FF2B5EF4-FFF2-40B4-BE49-F238E27FC236}">
                <a16:creationId xmlns:a16="http://schemas.microsoft.com/office/drawing/2014/main" id="{33787A46-FA00-6E47-AD81-5C37ACBEBA44}"/>
              </a:ext>
            </a:extLst>
          </p:cNvPr>
          <p:cNvSpPr>
            <a:spLocks noGrp="1"/>
          </p:cNvSpPr>
          <p:nvPr>
            <p:ph type="dt" sz="half" idx="10"/>
          </p:nvPr>
        </p:nvSpPr>
        <p:spPr/>
        <p:txBody>
          <a:bodyPr/>
          <a:lstStyle/>
          <a:p>
            <a:r>
              <a:rPr lang="en-US"/>
              <a:t>5/2/24</a:t>
            </a:r>
          </a:p>
        </p:txBody>
      </p:sp>
      <p:sp>
        <p:nvSpPr>
          <p:cNvPr id="13" name="Footer Placeholder 12">
            <a:extLst>
              <a:ext uri="{FF2B5EF4-FFF2-40B4-BE49-F238E27FC236}">
                <a16:creationId xmlns:a16="http://schemas.microsoft.com/office/drawing/2014/main" id="{B996F13D-DC8D-9C49-8554-DB11DFB206B9}"/>
              </a:ext>
            </a:extLst>
          </p:cNvPr>
          <p:cNvSpPr>
            <a:spLocks noGrp="1"/>
          </p:cNvSpPr>
          <p:nvPr>
            <p:ph type="ftr" sz="quarter" idx="11"/>
          </p:nvPr>
        </p:nvSpPr>
        <p:spPr/>
        <p:txBody>
          <a:bodyPr/>
          <a:lstStyle/>
          <a:p>
            <a:r>
              <a:rPr lang="en-US"/>
              <a:t>Clark et al, ISSC, CLEW</a:t>
            </a:r>
          </a:p>
        </p:txBody>
      </p:sp>
      <p:sp>
        <p:nvSpPr>
          <p:cNvPr id="14" name="Slide Number Placeholder 13">
            <a:extLst>
              <a:ext uri="{FF2B5EF4-FFF2-40B4-BE49-F238E27FC236}">
                <a16:creationId xmlns:a16="http://schemas.microsoft.com/office/drawing/2014/main" id="{86EEF2C9-27B9-614C-B671-6BED4326C1AD}"/>
              </a:ext>
            </a:extLst>
          </p:cNvPr>
          <p:cNvSpPr>
            <a:spLocks noGrp="1"/>
          </p:cNvSpPr>
          <p:nvPr>
            <p:ph type="sldNum" sz="quarter" idx="12"/>
          </p:nvPr>
        </p:nvSpPr>
        <p:spPr/>
        <p:txBody>
          <a:bodyPr/>
          <a:lstStyle/>
          <a:p>
            <a:fld id="{7722D901-AEAC-8244-8FB8-40C7387DBD2F}" type="slidenum">
              <a:rPr lang="en-US" smtClean="0"/>
              <a:t>5</a:t>
            </a:fld>
            <a:endParaRPr lang="en-US"/>
          </a:p>
        </p:txBody>
      </p:sp>
      <p:pic>
        <p:nvPicPr>
          <p:cNvPr id="1028" name="Picture 4" descr="Zoomed Clavius map Left: Image of Clavius crater from quickmap that... |  Download Scientific Diagram">
            <a:extLst>
              <a:ext uri="{FF2B5EF4-FFF2-40B4-BE49-F238E27FC236}">
                <a16:creationId xmlns:a16="http://schemas.microsoft.com/office/drawing/2014/main" id="{6CFA161F-4015-6A14-9B34-81E0F0F708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4461" y="4125456"/>
            <a:ext cx="2882900" cy="148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972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E8B9C4-B51F-354C-8E51-28E8763FD23C}"/>
              </a:ext>
            </a:extLst>
          </p:cNvPr>
          <p:cNvSpPr txBox="1"/>
          <p:nvPr/>
        </p:nvSpPr>
        <p:spPr>
          <a:xfrm>
            <a:off x="22468" y="296985"/>
            <a:ext cx="7521332" cy="5355312"/>
          </a:xfrm>
          <a:prstGeom prst="rect">
            <a:avLst/>
          </a:prstGeom>
          <a:noFill/>
        </p:spPr>
        <p:txBody>
          <a:bodyPr wrap="square" rtlCol="0">
            <a:spAutoFit/>
          </a:bodyPr>
          <a:lstStyle/>
          <a:p>
            <a:pPr marL="0" marR="0" indent="155575" algn="just" eaLnBrk="0" hangingPunct="0">
              <a:spcBef>
                <a:spcPts val="0"/>
              </a:spcBef>
              <a:spcAft>
                <a:spcPts val="0"/>
              </a:spcAft>
            </a:pPr>
            <a:r>
              <a:rPr lang="en-US" sz="1800" dirty="0">
                <a:effectLst/>
                <a:latin typeface="Times New Roman" panose="02020603050405020304" pitchFamily="18" charset="0"/>
                <a:ea typeface="Times New Roman" panose="02020603050405020304" pitchFamily="18" charset="0"/>
              </a:rPr>
              <a:t>Some unanswered questions about lunar water:</a:t>
            </a:r>
          </a:p>
          <a:p>
            <a:pPr marL="342900" marR="0" lvl="0" indent="-342900" algn="just" eaLnBrk="0" hangingPunct="0">
              <a:spcBef>
                <a:spcPts val="0"/>
              </a:spcBef>
              <a:spcAft>
                <a:spcPts val="0"/>
              </a:spcAft>
              <a:buFont typeface="Symbol" pitchFamily="2" charset="2"/>
              <a:buChar char=""/>
            </a:pPr>
            <a:r>
              <a:rPr lang="en-US" sz="1800" dirty="0">
                <a:effectLst/>
                <a:latin typeface="Times New Roman" panose="02020603050405020304" pitchFamily="18" charset="0"/>
                <a:ea typeface="Times New Roman" panose="02020603050405020304" pitchFamily="18" charset="0"/>
              </a:rPr>
              <a:t>Are primary sources exogenic, endogenic, or chemogenic origin, or some combination thereof?</a:t>
            </a:r>
          </a:p>
          <a:p>
            <a:pPr marL="342900" marR="0" lvl="0" indent="-342900" algn="just" eaLnBrk="0" hangingPunct="0">
              <a:spcBef>
                <a:spcPts val="0"/>
              </a:spcBef>
              <a:spcAft>
                <a:spcPts val="0"/>
              </a:spcAft>
              <a:buFont typeface="Symbol" pitchFamily="2" charset="2"/>
              <a:buChar char=""/>
            </a:pPr>
            <a:r>
              <a:rPr lang="en-US" sz="1800" dirty="0">
                <a:effectLst/>
                <a:latin typeface="Times New Roman" panose="02020603050405020304" pitchFamily="18" charset="0"/>
                <a:ea typeface="Times New Roman" panose="02020603050405020304" pitchFamily="18" charset="0"/>
              </a:rPr>
              <a:t>How are the forms of water (hydroxyl, molecular adsorbed or bound water, ice, exospheric water) distributed and how does distribution vary within a cycle? from cycle to cycle?</a:t>
            </a:r>
          </a:p>
          <a:p>
            <a:pPr marL="342900" marR="0" lvl="0" indent="-342900" algn="just" eaLnBrk="0" hangingPunct="0">
              <a:spcBef>
                <a:spcPts val="0"/>
              </a:spcBef>
              <a:spcAft>
                <a:spcPts val="0"/>
              </a:spcAft>
              <a:buFont typeface="Symbol" pitchFamily="2" charset="2"/>
              <a:buChar char=""/>
            </a:pPr>
            <a:r>
              <a:rPr lang="en-US" sz="1800" dirty="0">
                <a:effectLst/>
                <a:latin typeface="Times New Roman" panose="02020603050405020304" pitchFamily="18" charset="0"/>
                <a:ea typeface="Times New Roman" panose="02020603050405020304" pitchFamily="18" charset="0"/>
              </a:rPr>
              <a:t>What is the quantitative relationship between lunar temperature, illumination (solar zenith angle, time of day, shadow), and form of water (hydroxyl, molecular bound or adsorbed, ice, exospheric)?</a:t>
            </a:r>
          </a:p>
          <a:p>
            <a:pPr marL="342900" marR="0" lvl="0" indent="-342900" algn="just" eaLnBrk="0" hangingPunct="0">
              <a:spcBef>
                <a:spcPts val="0"/>
              </a:spcBef>
              <a:spcAft>
                <a:spcPts val="0"/>
              </a:spcAft>
              <a:buFont typeface="Symbol" pitchFamily="2" charset="2"/>
              <a:buChar char=""/>
            </a:pPr>
            <a:r>
              <a:rPr lang="en-US" sz="1800" dirty="0">
                <a:effectLst/>
                <a:latin typeface="Times New Roman" panose="02020603050405020304" pitchFamily="18" charset="0"/>
                <a:ea typeface="Times New Roman" panose="02020603050405020304" pitchFamily="18" charset="0"/>
              </a:rPr>
              <a:t>How does this distribution vary as a function of terrain type, geochemistry, and maturity?</a:t>
            </a:r>
          </a:p>
          <a:p>
            <a:pPr marL="342900" marR="0" lvl="0" indent="-342900" algn="just" eaLnBrk="0" hangingPunct="0">
              <a:spcBef>
                <a:spcPts val="0"/>
              </a:spcBef>
              <a:spcAft>
                <a:spcPts val="0"/>
              </a:spcAft>
              <a:buFont typeface="Symbol" pitchFamily="2" charset="2"/>
              <a:buChar char=""/>
            </a:pPr>
            <a:endParaRPr lang="en-US" sz="1800" dirty="0">
              <a:effectLst/>
              <a:latin typeface="Times New Roman" panose="02020603050405020304" pitchFamily="18" charset="0"/>
              <a:ea typeface="Times New Roman" panose="02020603050405020304" pitchFamily="18" charset="0"/>
            </a:endParaRPr>
          </a:p>
          <a:p>
            <a:pPr marL="384175" marR="0" algn="just" eaLnBrk="0" hangingPunct="0">
              <a:spcBef>
                <a:spcPts val="0"/>
              </a:spcBef>
              <a:spcAft>
                <a:spcPts val="0"/>
              </a:spcAft>
            </a:pPr>
            <a:r>
              <a:rPr lang="en-US" sz="1800" dirty="0">
                <a:effectLst/>
                <a:latin typeface="Times New Roman" panose="02020603050405020304" pitchFamily="18" charset="0"/>
                <a:ea typeface="Times New Roman" panose="02020603050405020304" pitchFamily="18" charset="0"/>
              </a:rPr>
              <a:t>Recent reviews </a:t>
            </a:r>
            <a:r>
              <a:rPr lang="en-US" sz="1800" dirty="0">
                <a:solidFill>
                  <a:srgbClr val="000000"/>
                </a:solidFill>
                <a:effectLst/>
                <a:latin typeface="Times New Roman" panose="02020603050405020304" pitchFamily="18" charset="0"/>
                <a:ea typeface="Times New Roman" panose="02020603050405020304" pitchFamily="18" charset="0"/>
              </a:rPr>
              <a:t>suggest multiple</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forms of</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water</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at the</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Moon. Water</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could be</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derived from the</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interior</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via</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outgassing</a:t>
            </a:r>
            <a:r>
              <a:rPr lang="en-US" sz="1800" spc="-1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or as bound water</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in volcanic</a:t>
            </a:r>
            <a:r>
              <a:rPr lang="en-US" sz="1800" spc="-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deposits</a:t>
            </a:r>
            <a:r>
              <a:rPr lang="en-US" sz="1800" dirty="0">
                <a:effectLst/>
                <a:latin typeface="Times New Roman" panose="02020603050405020304" pitchFamily="18" charset="0"/>
                <a:ea typeface="Times New Roman" panose="02020603050405020304" pitchFamily="18" charset="0"/>
              </a:rPr>
              <a:t>, or from exterior volatile-rich sources such as infalling comets, or result from in situ interaction with solar wind and/or micrometeorites [</a:t>
            </a:r>
            <a:r>
              <a:rPr lang="en-US" sz="1800" i="1" dirty="0">
                <a:effectLst/>
                <a:latin typeface="Times New Roman" panose="02020603050405020304" pitchFamily="18" charset="0"/>
                <a:ea typeface="Times New Roman" panose="02020603050405020304" pitchFamily="18" charset="0"/>
              </a:rPr>
              <a:t>11</a:t>
            </a:r>
            <a:r>
              <a:rPr lang="en-US" sz="1800" dirty="0">
                <a:effectLst/>
                <a:latin typeface="Times New Roman" panose="02020603050405020304" pitchFamily="18" charset="0"/>
                <a:ea typeface="Times New Roman" panose="02020603050405020304" pitchFamily="18" charset="0"/>
              </a:rPr>
              <a:t>]. </a:t>
            </a:r>
          </a:p>
          <a:p>
            <a:pPr marL="384175" marR="0" algn="just" eaLnBrk="0" hangingPunct="0">
              <a:spcBef>
                <a:spcPts val="0"/>
              </a:spcBef>
              <a:spcAft>
                <a:spcPts val="0"/>
              </a:spcAft>
            </a:pPr>
            <a:endParaRPr lang="en-US" dirty="0">
              <a:latin typeface="Times New Roman" panose="02020603050405020304" pitchFamily="18" charset="0"/>
              <a:ea typeface="Times New Roman" panose="02020603050405020304" pitchFamily="18" charset="0"/>
            </a:endParaRPr>
          </a:p>
          <a:p>
            <a:pPr marL="384175" marR="0" algn="just" eaLnBrk="0" hangingPunct="0">
              <a:spcBef>
                <a:spcPts val="0"/>
              </a:spcBef>
              <a:spcAft>
                <a:spcPts val="0"/>
              </a:spcAft>
            </a:pPr>
            <a:r>
              <a:rPr lang="en-US" sz="1800" dirty="0">
                <a:effectLst/>
                <a:latin typeface="Times New Roman" panose="02020603050405020304" pitchFamily="18" charset="0"/>
                <a:ea typeface="Times New Roman" panose="02020603050405020304" pitchFamily="18" charset="0"/>
              </a:rPr>
              <a:t>To what extent, where, and how water can be extracted as a resource depends on the mechanism and timing of its production to a large extent</a:t>
            </a:r>
            <a:r>
              <a:rPr lang="en-US" dirty="0">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88FF511B-10C9-F142-8DDB-4057EE292BE0}"/>
              </a:ext>
            </a:extLst>
          </p:cNvPr>
          <p:cNvPicPr>
            <a:picLocks noChangeAspect="1" noEditPoints="1" noChangeArrowheads="1" noChangeShapeType="1" noCrop="1"/>
          </p:cNvPicPr>
          <p:nvPr/>
        </p:nvPicPr>
        <p:blipFill rotWithShape="1">
          <a:blip r:embed="rId2"/>
          <a:srcRect r="42189"/>
          <a:stretch/>
        </p:blipFill>
        <p:spPr>
          <a:xfrm>
            <a:off x="8081379" y="3297426"/>
            <a:ext cx="3801642" cy="2998544"/>
          </a:xfrm>
          <a:prstGeom prst="rect">
            <a:avLst/>
          </a:prstGeom>
        </p:spPr>
      </p:pic>
      <p:sp>
        <p:nvSpPr>
          <p:cNvPr id="2" name="Date Placeholder 1">
            <a:extLst>
              <a:ext uri="{FF2B5EF4-FFF2-40B4-BE49-F238E27FC236}">
                <a16:creationId xmlns:a16="http://schemas.microsoft.com/office/drawing/2014/main" id="{193267ED-089D-DA48-B5A6-CD6EC94D2B47}"/>
              </a:ext>
            </a:extLst>
          </p:cNvPr>
          <p:cNvSpPr>
            <a:spLocks noGrp="1"/>
          </p:cNvSpPr>
          <p:nvPr>
            <p:ph type="dt" sz="half" idx="10"/>
          </p:nvPr>
        </p:nvSpPr>
        <p:spPr/>
        <p:txBody>
          <a:bodyPr/>
          <a:lstStyle/>
          <a:p>
            <a:r>
              <a:rPr lang="en-US"/>
              <a:t>5/2/24</a:t>
            </a:r>
          </a:p>
        </p:txBody>
      </p:sp>
      <p:sp>
        <p:nvSpPr>
          <p:cNvPr id="5" name="Footer Placeholder 4">
            <a:extLst>
              <a:ext uri="{FF2B5EF4-FFF2-40B4-BE49-F238E27FC236}">
                <a16:creationId xmlns:a16="http://schemas.microsoft.com/office/drawing/2014/main" id="{EB837F30-ABA1-9C4B-B636-393FA599D5FE}"/>
              </a:ext>
            </a:extLst>
          </p:cNvPr>
          <p:cNvSpPr>
            <a:spLocks noGrp="1"/>
          </p:cNvSpPr>
          <p:nvPr>
            <p:ph type="ftr" sz="quarter" idx="11"/>
          </p:nvPr>
        </p:nvSpPr>
        <p:spPr/>
        <p:txBody>
          <a:bodyPr/>
          <a:lstStyle/>
          <a:p>
            <a:r>
              <a:rPr lang="en-US"/>
              <a:t>Clark et al, ISSC, CLEW</a:t>
            </a:r>
          </a:p>
        </p:txBody>
      </p:sp>
      <p:sp>
        <p:nvSpPr>
          <p:cNvPr id="6" name="Slide Number Placeholder 5">
            <a:extLst>
              <a:ext uri="{FF2B5EF4-FFF2-40B4-BE49-F238E27FC236}">
                <a16:creationId xmlns:a16="http://schemas.microsoft.com/office/drawing/2014/main" id="{66776BA9-8376-D44B-B8EB-FAABBDAC89B1}"/>
              </a:ext>
            </a:extLst>
          </p:cNvPr>
          <p:cNvSpPr>
            <a:spLocks noGrp="1"/>
          </p:cNvSpPr>
          <p:nvPr>
            <p:ph type="sldNum" sz="quarter" idx="12"/>
          </p:nvPr>
        </p:nvSpPr>
        <p:spPr/>
        <p:txBody>
          <a:bodyPr/>
          <a:lstStyle/>
          <a:p>
            <a:fld id="{7722D901-AEAC-8244-8FB8-40C7387DBD2F}" type="slidenum">
              <a:rPr lang="en-US" smtClean="0"/>
              <a:t>6</a:t>
            </a:fld>
            <a:endParaRPr lang="en-US"/>
          </a:p>
        </p:txBody>
      </p:sp>
      <p:pic>
        <p:nvPicPr>
          <p:cNvPr id="7" name="Picture 6">
            <a:extLst>
              <a:ext uri="{FF2B5EF4-FFF2-40B4-BE49-F238E27FC236}">
                <a16:creationId xmlns:a16="http://schemas.microsoft.com/office/drawing/2014/main" id="{7996D376-7EF5-CF8D-55AC-45AED20358DE}"/>
              </a:ext>
            </a:extLst>
          </p:cNvPr>
          <p:cNvPicPr>
            <a:picLocks noChangeAspect="1"/>
          </p:cNvPicPr>
          <p:nvPr/>
        </p:nvPicPr>
        <p:blipFill>
          <a:blip r:embed="rId3"/>
          <a:stretch>
            <a:fillRect/>
          </a:stretch>
        </p:blipFill>
        <p:spPr>
          <a:xfrm>
            <a:off x="8081379" y="507618"/>
            <a:ext cx="3801642" cy="2467023"/>
          </a:xfrm>
          <a:prstGeom prst="rect">
            <a:avLst/>
          </a:prstGeom>
        </p:spPr>
      </p:pic>
    </p:spTree>
    <p:extLst>
      <p:ext uri="{BB962C8B-B14F-4D97-AF65-F5344CB8AC3E}">
        <p14:creationId xmlns:p14="http://schemas.microsoft.com/office/powerpoint/2010/main" val="85071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1D546-C6D3-AED0-3960-2E241F5B0C87}"/>
              </a:ext>
            </a:extLst>
          </p:cNvPr>
          <p:cNvSpPr>
            <a:spLocks noGrp="1"/>
          </p:cNvSpPr>
          <p:nvPr>
            <p:ph type="dt" sz="half" idx="10"/>
          </p:nvPr>
        </p:nvSpPr>
        <p:spPr/>
        <p:txBody>
          <a:bodyPr/>
          <a:lstStyle/>
          <a:p>
            <a:r>
              <a:rPr lang="en-US"/>
              <a:t>5/2/24</a:t>
            </a:r>
          </a:p>
        </p:txBody>
      </p:sp>
      <p:sp>
        <p:nvSpPr>
          <p:cNvPr id="3" name="Footer Placeholder 2">
            <a:extLst>
              <a:ext uri="{FF2B5EF4-FFF2-40B4-BE49-F238E27FC236}">
                <a16:creationId xmlns:a16="http://schemas.microsoft.com/office/drawing/2014/main" id="{CF975F56-7D34-D728-6ED2-A5EB0AFC5623}"/>
              </a:ext>
            </a:extLst>
          </p:cNvPr>
          <p:cNvSpPr>
            <a:spLocks noGrp="1"/>
          </p:cNvSpPr>
          <p:nvPr>
            <p:ph type="ftr" sz="quarter" idx="11"/>
          </p:nvPr>
        </p:nvSpPr>
        <p:spPr/>
        <p:txBody>
          <a:bodyPr/>
          <a:lstStyle/>
          <a:p>
            <a:r>
              <a:rPr lang="en-US"/>
              <a:t>Clark et al, ISSC, CLEW</a:t>
            </a:r>
          </a:p>
        </p:txBody>
      </p:sp>
      <p:sp>
        <p:nvSpPr>
          <p:cNvPr id="4" name="Slide Number Placeholder 3">
            <a:extLst>
              <a:ext uri="{FF2B5EF4-FFF2-40B4-BE49-F238E27FC236}">
                <a16:creationId xmlns:a16="http://schemas.microsoft.com/office/drawing/2014/main" id="{938A8BE7-7C0C-FC05-0027-9E6E5E0AEAA7}"/>
              </a:ext>
            </a:extLst>
          </p:cNvPr>
          <p:cNvSpPr>
            <a:spLocks noGrp="1"/>
          </p:cNvSpPr>
          <p:nvPr>
            <p:ph type="sldNum" sz="quarter" idx="12"/>
          </p:nvPr>
        </p:nvSpPr>
        <p:spPr/>
        <p:txBody>
          <a:bodyPr/>
          <a:lstStyle/>
          <a:p>
            <a:fld id="{7722D901-AEAC-8244-8FB8-40C7387DBD2F}" type="slidenum">
              <a:rPr lang="en-US" smtClean="0"/>
              <a:t>7</a:t>
            </a:fld>
            <a:endParaRPr lang="en-US"/>
          </a:p>
        </p:txBody>
      </p:sp>
      <p:sp>
        <p:nvSpPr>
          <p:cNvPr id="5" name="TextBox 4">
            <a:extLst>
              <a:ext uri="{FF2B5EF4-FFF2-40B4-BE49-F238E27FC236}">
                <a16:creationId xmlns:a16="http://schemas.microsoft.com/office/drawing/2014/main" id="{F4C31E83-7347-43B1-DF62-E073A7D7B7EE}"/>
              </a:ext>
            </a:extLst>
          </p:cNvPr>
          <p:cNvSpPr txBox="1"/>
          <p:nvPr/>
        </p:nvSpPr>
        <p:spPr>
          <a:xfrm>
            <a:off x="0" y="0"/>
            <a:ext cx="12192000" cy="5909310"/>
          </a:xfrm>
          <a:prstGeom prst="rect">
            <a:avLst/>
          </a:prstGeom>
          <a:noFill/>
        </p:spPr>
        <p:txBody>
          <a:bodyPr wrap="square" rtlCol="0">
            <a:spAutoFit/>
          </a:bodyPr>
          <a:lstStyle/>
          <a:p>
            <a:pPr marL="0" marR="0" indent="155575"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CLEW: Compact Lunar Explorer or Water</a:t>
            </a:r>
          </a:p>
          <a:p>
            <a:pPr marL="0" marR="0" indent="155575"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indent="155575"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During the last year we have developed a concept for a follow-on to BIRCHES, CLEW that fits within 12U payload constraints:</a:t>
            </a:r>
            <a:endParaRPr lang="en-US" dirty="0">
              <a:latin typeface="Times New Roman" panose="02020603050405020304" pitchFamily="18" charset="0"/>
              <a:ea typeface="Times New Roman" panose="02020603050405020304" pitchFamily="18" charset="0"/>
            </a:endParaRPr>
          </a:p>
          <a:p>
            <a:pPr marL="0" marR="0" indent="155575"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low cost, compact 2.5 to 12.5 micron range IR spectrometer, with modest increases in SWAP relative to BIRCHES</a:t>
            </a:r>
          </a:p>
          <a:p>
            <a:pPr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yet consists of high heritage components with greatly advanced capabilities in sensitivity, spectral coverage, and less active cooling demand at comparable wavelengths [e.g., </a:t>
            </a:r>
            <a:r>
              <a:rPr lang="en-US" sz="1800" i="1" dirty="0" err="1">
                <a:effectLst/>
                <a:latin typeface="Times New Roman" panose="02020603050405020304" pitchFamily="18" charset="0"/>
                <a:ea typeface="Times New Roman" panose="02020603050405020304" pitchFamily="18" charset="0"/>
              </a:rPr>
              <a:t>Althobaiti</a:t>
            </a:r>
            <a:r>
              <a:rPr lang="en-US" sz="1800" i="1" dirty="0">
                <a:effectLst/>
                <a:latin typeface="Times New Roman" panose="02020603050405020304" pitchFamily="18" charset="0"/>
                <a:ea typeface="Times New Roman" panose="02020603050405020304" pitchFamily="18" charset="0"/>
              </a:rPr>
              <a:t> and al-naib, 2020]</a:t>
            </a:r>
            <a:r>
              <a:rPr lang="en-US" sz="1800" dirty="0">
                <a:effectLst/>
                <a:latin typeface="Times New Roman" panose="02020603050405020304" pitchFamily="18" charset="0"/>
                <a:ea typeface="Times New Roman" panose="02020603050405020304" pitchFamily="18" charset="0"/>
              </a:rPr>
              <a:t>] </a:t>
            </a:r>
          </a:p>
          <a:p>
            <a:pPr marR="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as exemplified by the Compact Thermal Imager (CTI) [</a:t>
            </a:r>
            <a:r>
              <a:rPr lang="en-US" sz="1800" i="1" dirty="0">
                <a:effectLst/>
                <a:latin typeface="Times New Roman" panose="02020603050405020304" pitchFamily="18" charset="0"/>
                <a:ea typeface="Times New Roman" panose="02020603050405020304" pitchFamily="18" charset="0"/>
              </a:rPr>
              <a:t>Jhabvala et al, 2010, 2019</a:t>
            </a:r>
            <a:r>
              <a:rPr lang="en-US" sz="1800" dirty="0">
                <a:effectLst/>
                <a:latin typeface="Times New Roman" panose="02020603050405020304" pitchFamily="18" charset="0"/>
                <a:ea typeface="Times New Roman" panose="02020603050405020304" pitchFamily="18" charset="0"/>
              </a:rPr>
              <a:t>], combined with the EUCLID SIDECAR ASIC [</a:t>
            </a:r>
            <a:r>
              <a:rPr lang="en-US" sz="1800" i="1" dirty="0">
                <a:effectLst/>
                <a:latin typeface="Times New Roman" panose="02020603050405020304" pitchFamily="18" charset="0"/>
                <a:ea typeface="Times New Roman" panose="02020603050405020304" pitchFamily="18" charset="0"/>
              </a:rPr>
              <a:t>Loose et al, 2018; Jennings et al, 2022</a:t>
            </a:r>
            <a:r>
              <a:rPr lang="en-US" sz="1800" dirty="0">
                <a:effectLst/>
                <a:latin typeface="Times New Roman" panose="02020603050405020304" pitchFamily="18" charset="0"/>
                <a:ea typeface="Times New Roman" panose="02020603050405020304" pitchFamily="18" charset="0"/>
              </a:rPr>
              <a:t>]</a:t>
            </a:r>
          </a:p>
          <a:p>
            <a:pPr marR="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Although initially developed for astronomical applications, the CTI has already been modified for lunar surface applications as the Compact Lunar Hydration and Mineralogical Explorer (</a:t>
            </a:r>
            <a:r>
              <a:rPr lang="en-US" sz="1800" dirty="0" err="1">
                <a:effectLst/>
                <a:latin typeface="Times New Roman" panose="02020603050405020304" pitchFamily="18" charset="0"/>
                <a:ea typeface="Times New Roman" panose="02020603050405020304" pitchFamily="18" charset="0"/>
              </a:rPr>
              <a:t>CLuHME</a:t>
            </a:r>
            <a:r>
              <a:rPr lang="en-US" sz="18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Bower et al, 2022</a:t>
            </a:r>
            <a:r>
              <a:rPr lang="en-US" sz="1800" dirty="0">
                <a:effectLst/>
                <a:latin typeface="Times New Roman" panose="02020603050405020304" pitchFamily="18" charset="0"/>
                <a:ea typeface="Times New Roman" panose="02020603050405020304" pitchFamily="18" charset="0"/>
              </a:rPr>
              <a:t>] with the incorporation of a </a:t>
            </a:r>
            <a:r>
              <a:rPr lang="en-US" sz="1800" dirty="0" err="1">
                <a:effectLst/>
                <a:latin typeface="Times New Roman" panose="02020603050405020304" pitchFamily="18" charset="0"/>
                <a:ea typeface="Times New Roman" panose="02020603050405020304" pitchFamily="18" charset="0"/>
              </a:rPr>
              <a:t>Ricor</a:t>
            </a:r>
            <a:r>
              <a:rPr lang="en-US" sz="1800" dirty="0">
                <a:effectLst/>
                <a:latin typeface="Times New Roman" panose="02020603050405020304" pitchFamily="18" charset="0"/>
                <a:ea typeface="Times New Roman" panose="02020603050405020304" pitchFamily="18" charset="0"/>
              </a:rPr>
              <a:t> 508 or 548 cryocooler in an IDCA configuration</a:t>
            </a:r>
          </a:p>
          <a:p>
            <a:pPr marL="285750" marR="0" indent="-285750" algn="just">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Limited bandwidth (still &lt;256 kb) precludes configuration as an imaging spectrometer, but our readout design is configured to allow spatial resolution within our 10 x 10 km field of view</a:t>
            </a:r>
          </a:p>
          <a:p>
            <a:pPr marR="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Add </a:t>
            </a:r>
            <a:r>
              <a:rPr lang="en-US" sz="1800" dirty="0" err="1">
                <a:effectLst/>
                <a:latin typeface="Times New Roman" panose="02020603050405020304" pitchFamily="18" charset="0"/>
                <a:ea typeface="Times New Roman" panose="02020603050405020304" pitchFamily="18" charset="0"/>
              </a:rPr>
              <a:t>ons</a:t>
            </a:r>
            <a:r>
              <a:rPr lang="en-US" sz="1800" dirty="0">
                <a:effectLst/>
                <a:latin typeface="Times New Roman" panose="02020603050405020304" pitchFamily="18" charset="0"/>
                <a:ea typeface="Times New Roman" panose="02020603050405020304" pitchFamily="18" charset="0"/>
              </a:rPr>
              <a:t> dependent on cost include an internal calibration source and a </a:t>
            </a:r>
            <a:r>
              <a:rPr lang="en-US" sz="1800" dirty="0" err="1">
                <a:effectLst/>
                <a:latin typeface="Times New Roman" panose="02020603050405020304" pitchFamily="18" charset="0"/>
                <a:ea typeface="Times New Roman" panose="02020603050405020304" pitchFamily="18" charset="0"/>
              </a:rPr>
              <a:t>cubesat</a:t>
            </a:r>
            <a:r>
              <a:rPr lang="en-US" sz="1800" dirty="0">
                <a:effectLst/>
                <a:latin typeface="Times New Roman" panose="02020603050405020304" pitchFamily="18" charset="0"/>
                <a:ea typeface="Times New Roman" panose="02020603050405020304" pitchFamily="18" charset="0"/>
              </a:rPr>
              <a:t> contextual camera in 'density slice' mode could be added to assist in position determination by matching crater distribution patterns and the terminator position.</a:t>
            </a:r>
          </a:p>
        </p:txBody>
      </p:sp>
    </p:spTree>
    <p:extLst>
      <p:ext uri="{BB962C8B-B14F-4D97-AF65-F5344CB8AC3E}">
        <p14:creationId xmlns:p14="http://schemas.microsoft.com/office/powerpoint/2010/main" val="4248622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1D546-C6D3-AED0-3960-2E241F5B0C87}"/>
              </a:ext>
            </a:extLst>
          </p:cNvPr>
          <p:cNvSpPr>
            <a:spLocks noGrp="1"/>
          </p:cNvSpPr>
          <p:nvPr>
            <p:ph type="dt" sz="half" idx="10"/>
          </p:nvPr>
        </p:nvSpPr>
        <p:spPr/>
        <p:txBody>
          <a:bodyPr/>
          <a:lstStyle/>
          <a:p>
            <a:r>
              <a:rPr lang="en-US"/>
              <a:t>5/2/24</a:t>
            </a:r>
          </a:p>
        </p:txBody>
      </p:sp>
      <p:sp>
        <p:nvSpPr>
          <p:cNvPr id="3" name="Footer Placeholder 2">
            <a:extLst>
              <a:ext uri="{FF2B5EF4-FFF2-40B4-BE49-F238E27FC236}">
                <a16:creationId xmlns:a16="http://schemas.microsoft.com/office/drawing/2014/main" id="{CF975F56-7D34-D728-6ED2-A5EB0AFC5623}"/>
              </a:ext>
            </a:extLst>
          </p:cNvPr>
          <p:cNvSpPr>
            <a:spLocks noGrp="1"/>
          </p:cNvSpPr>
          <p:nvPr>
            <p:ph type="ftr" sz="quarter" idx="11"/>
          </p:nvPr>
        </p:nvSpPr>
        <p:spPr/>
        <p:txBody>
          <a:bodyPr/>
          <a:lstStyle/>
          <a:p>
            <a:r>
              <a:rPr lang="en-US"/>
              <a:t>Clark et al, ISSC, CLEW</a:t>
            </a:r>
          </a:p>
        </p:txBody>
      </p:sp>
      <p:sp>
        <p:nvSpPr>
          <p:cNvPr id="4" name="Slide Number Placeholder 3">
            <a:extLst>
              <a:ext uri="{FF2B5EF4-FFF2-40B4-BE49-F238E27FC236}">
                <a16:creationId xmlns:a16="http://schemas.microsoft.com/office/drawing/2014/main" id="{938A8BE7-7C0C-FC05-0027-9E6E5E0AEAA7}"/>
              </a:ext>
            </a:extLst>
          </p:cNvPr>
          <p:cNvSpPr>
            <a:spLocks noGrp="1"/>
          </p:cNvSpPr>
          <p:nvPr>
            <p:ph type="sldNum" sz="quarter" idx="12"/>
          </p:nvPr>
        </p:nvSpPr>
        <p:spPr/>
        <p:txBody>
          <a:bodyPr/>
          <a:lstStyle/>
          <a:p>
            <a:fld id="{7722D901-AEAC-8244-8FB8-40C7387DBD2F}" type="slidenum">
              <a:rPr lang="en-US" smtClean="0"/>
              <a:t>8</a:t>
            </a:fld>
            <a:endParaRPr lang="en-US"/>
          </a:p>
        </p:txBody>
      </p:sp>
      <p:graphicFrame>
        <p:nvGraphicFramePr>
          <p:cNvPr id="6" name="Table 6">
            <a:extLst>
              <a:ext uri="{FF2B5EF4-FFF2-40B4-BE49-F238E27FC236}">
                <a16:creationId xmlns:a16="http://schemas.microsoft.com/office/drawing/2014/main" id="{EB0A0787-C9EE-4F8A-CFEE-8CE46995DF14}"/>
              </a:ext>
            </a:extLst>
          </p:cNvPr>
          <p:cNvGraphicFramePr>
            <a:graphicFrameLocks noGrp="1"/>
          </p:cNvGraphicFramePr>
          <p:nvPr>
            <p:extLst>
              <p:ext uri="{D42A27DB-BD31-4B8C-83A1-F6EECF244321}">
                <p14:modId xmlns:p14="http://schemas.microsoft.com/office/powerpoint/2010/main" val="2624459350"/>
              </p:ext>
            </p:extLst>
          </p:nvPr>
        </p:nvGraphicFramePr>
        <p:xfrm>
          <a:off x="2849880" y="1810512"/>
          <a:ext cx="5760720" cy="3236976"/>
        </p:xfrm>
        <a:graphic>
          <a:graphicData uri="http://schemas.openxmlformats.org/drawingml/2006/table">
            <a:tbl>
              <a:tblPr firstRow="1" bandRow="1">
                <a:tableStyleId>{073A0DAA-6AF3-43AB-8588-CEC1D06C72B9}</a:tableStyleId>
              </a:tblPr>
              <a:tblGrid>
                <a:gridCol w="1737360">
                  <a:extLst>
                    <a:ext uri="{9D8B030D-6E8A-4147-A177-3AD203B41FA5}">
                      <a16:colId xmlns:a16="http://schemas.microsoft.com/office/drawing/2014/main" val="425360752"/>
                    </a:ext>
                  </a:extLst>
                </a:gridCol>
                <a:gridCol w="2000250">
                  <a:extLst>
                    <a:ext uri="{9D8B030D-6E8A-4147-A177-3AD203B41FA5}">
                      <a16:colId xmlns:a16="http://schemas.microsoft.com/office/drawing/2014/main" val="3083944961"/>
                    </a:ext>
                  </a:extLst>
                </a:gridCol>
                <a:gridCol w="2023110">
                  <a:extLst>
                    <a:ext uri="{9D8B030D-6E8A-4147-A177-3AD203B41FA5}">
                      <a16:colId xmlns:a16="http://schemas.microsoft.com/office/drawing/2014/main" val="4169879669"/>
                    </a:ext>
                  </a:extLst>
                </a:gridCol>
              </a:tblGrid>
              <a:tr h="370840">
                <a:tc>
                  <a:txBody>
                    <a:bodyPr/>
                    <a:lstStyle/>
                    <a:p>
                      <a:r>
                        <a:rPr lang="en-US" sz="1600" dirty="0"/>
                        <a:t>Property</a:t>
                      </a:r>
                    </a:p>
                  </a:txBody>
                  <a:tcPr marL="9144" marR="9144" marT="9144" marB="9144"/>
                </a:tc>
                <a:tc>
                  <a:txBody>
                    <a:bodyPr/>
                    <a:lstStyle/>
                    <a:p>
                      <a:r>
                        <a:rPr lang="en-US" sz="1600" dirty="0"/>
                        <a:t>BIRCHES</a:t>
                      </a:r>
                    </a:p>
                  </a:txBody>
                  <a:tcPr marL="9144" marR="9144" marT="9144" marB="9144"/>
                </a:tc>
                <a:tc>
                  <a:txBody>
                    <a:bodyPr/>
                    <a:lstStyle/>
                    <a:p>
                      <a:r>
                        <a:rPr lang="en-US" sz="1600" dirty="0"/>
                        <a:t>CLEW</a:t>
                      </a:r>
                    </a:p>
                  </a:txBody>
                  <a:tcPr marL="9144" marR="9144" marT="9144" marB="9144"/>
                </a:tc>
                <a:extLst>
                  <a:ext uri="{0D108BD9-81ED-4DB2-BD59-A6C34878D82A}">
                    <a16:rowId xmlns:a16="http://schemas.microsoft.com/office/drawing/2014/main" val="1347482440"/>
                  </a:ext>
                </a:extLst>
              </a:tr>
              <a:tr h="370840">
                <a:tc>
                  <a:txBody>
                    <a:bodyPr/>
                    <a:lstStyle/>
                    <a:p>
                      <a:r>
                        <a:rPr lang="en-US" sz="1600" dirty="0"/>
                        <a:t>Spectral Range</a:t>
                      </a:r>
                    </a:p>
                  </a:txBody>
                  <a:tcPr marL="9144" marR="9144" marT="9144" marB="9144"/>
                </a:tc>
                <a:tc>
                  <a:txBody>
                    <a:bodyPr/>
                    <a:lstStyle/>
                    <a:p>
                      <a:r>
                        <a:rPr lang="en-US" sz="1600" dirty="0"/>
                        <a:t>1-4 microns</a:t>
                      </a:r>
                    </a:p>
                  </a:txBody>
                  <a:tcPr marL="9144" marR="9144" marT="9144" marB="9144"/>
                </a:tc>
                <a:tc>
                  <a:txBody>
                    <a:bodyPr/>
                    <a:lstStyle/>
                    <a:p>
                      <a:r>
                        <a:rPr lang="en-US" sz="1600" dirty="0"/>
                        <a:t>2.5-12.5 microns</a:t>
                      </a:r>
                    </a:p>
                  </a:txBody>
                  <a:tcPr marL="9144" marR="9144" marT="9144" marB="9144"/>
                </a:tc>
                <a:extLst>
                  <a:ext uri="{0D108BD9-81ED-4DB2-BD59-A6C34878D82A}">
                    <a16:rowId xmlns:a16="http://schemas.microsoft.com/office/drawing/2014/main" val="2933364419"/>
                  </a:ext>
                </a:extLst>
              </a:tr>
              <a:tr h="370840">
                <a:tc>
                  <a:txBody>
                    <a:bodyPr/>
                    <a:lstStyle/>
                    <a:p>
                      <a:r>
                        <a:rPr lang="en-US" sz="1600" dirty="0"/>
                        <a:t>Spectral Resolution</a:t>
                      </a:r>
                    </a:p>
                  </a:txBody>
                  <a:tcPr marL="9144" marR="9144" marT="9144" marB="9144"/>
                </a:tc>
                <a:tc>
                  <a:txBody>
                    <a:bodyPr/>
                    <a:lstStyle/>
                    <a:p>
                      <a:r>
                        <a:rPr lang="en-US" sz="1600" dirty="0"/>
                        <a:t>20 nm @ 3 microns</a:t>
                      </a:r>
                    </a:p>
                  </a:txBody>
                  <a:tcPr marL="9144" marR="9144" marT="9144" marB="9144"/>
                </a:tc>
                <a:tc>
                  <a:txBody>
                    <a:bodyPr/>
                    <a:lstStyle/>
                    <a:p>
                      <a:r>
                        <a:rPr lang="en-US" sz="1600" dirty="0"/>
                        <a:t>30 nm @ 3 microns </a:t>
                      </a:r>
                    </a:p>
                  </a:txBody>
                  <a:tcPr marL="9144" marR="9144" marT="9144" marB="9144"/>
                </a:tc>
                <a:extLst>
                  <a:ext uri="{0D108BD9-81ED-4DB2-BD59-A6C34878D82A}">
                    <a16:rowId xmlns:a16="http://schemas.microsoft.com/office/drawing/2014/main" val="2465157960"/>
                  </a:ext>
                </a:extLst>
              </a:tr>
              <a:tr h="370840">
                <a:tc>
                  <a:txBody>
                    <a:bodyPr/>
                    <a:lstStyle/>
                    <a:p>
                      <a:r>
                        <a:rPr lang="en-US" sz="1600" dirty="0"/>
                        <a:t>Mass</a:t>
                      </a:r>
                    </a:p>
                  </a:txBody>
                  <a:tcPr marL="9144" marR="9144" marT="9144" marB="9144"/>
                </a:tc>
                <a:tc>
                  <a:txBody>
                    <a:bodyPr/>
                    <a:lstStyle/>
                    <a:p>
                      <a:r>
                        <a:rPr lang="en-US" sz="1600" dirty="0"/>
                        <a:t>3.3 kg</a:t>
                      </a:r>
                    </a:p>
                  </a:txBody>
                  <a:tcPr marL="9144" marR="9144" marT="9144" marB="9144"/>
                </a:tc>
                <a:tc>
                  <a:txBody>
                    <a:bodyPr/>
                    <a:lstStyle/>
                    <a:p>
                      <a:r>
                        <a:rPr lang="en-US" sz="1600" dirty="0"/>
                        <a:t>4.0 kg</a:t>
                      </a:r>
                    </a:p>
                  </a:txBody>
                  <a:tcPr marL="9144" marR="9144" marT="9144" marB="9144"/>
                </a:tc>
                <a:extLst>
                  <a:ext uri="{0D108BD9-81ED-4DB2-BD59-A6C34878D82A}">
                    <a16:rowId xmlns:a16="http://schemas.microsoft.com/office/drawing/2014/main" val="2523213469"/>
                  </a:ext>
                </a:extLst>
              </a:tr>
              <a:tr h="370840">
                <a:tc>
                  <a:txBody>
                    <a:bodyPr/>
                    <a:lstStyle/>
                    <a:p>
                      <a:r>
                        <a:rPr lang="en-US" sz="1600" dirty="0"/>
                        <a:t>Power</a:t>
                      </a:r>
                    </a:p>
                  </a:txBody>
                  <a:tcPr marL="9144" marR="9144" marT="9144" marB="9144"/>
                </a:tc>
                <a:tc>
                  <a:txBody>
                    <a:bodyPr/>
                    <a:lstStyle/>
                    <a:p>
                      <a:r>
                        <a:rPr lang="en-US" sz="1600" dirty="0"/>
                        <a:t>12W/25W</a:t>
                      </a:r>
                    </a:p>
                  </a:txBody>
                  <a:tcPr marL="9144" marR="9144" marT="9144" marB="9144"/>
                </a:tc>
                <a:tc>
                  <a:txBody>
                    <a:bodyPr/>
                    <a:lstStyle/>
                    <a:p>
                      <a:r>
                        <a:rPr lang="en-US" sz="1600" dirty="0"/>
                        <a:t>20W/50W peak (cryocooler inrush)</a:t>
                      </a:r>
                    </a:p>
                  </a:txBody>
                  <a:tcPr marL="9144" marR="9144" marT="9144" marB="9144"/>
                </a:tc>
                <a:extLst>
                  <a:ext uri="{0D108BD9-81ED-4DB2-BD59-A6C34878D82A}">
                    <a16:rowId xmlns:a16="http://schemas.microsoft.com/office/drawing/2014/main" val="873563312"/>
                  </a:ext>
                </a:extLst>
              </a:tr>
              <a:tr h="370840">
                <a:tc>
                  <a:txBody>
                    <a:bodyPr/>
                    <a:lstStyle/>
                    <a:p>
                      <a:r>
                        <a:rPr lang="en-US" sz="1600" dirty="0"/>
                        <a:t>Volume</a:t>
                      </a:r>
                    </a:p>
                  </a:txBody>
                  <a:tcPr marL="9144" marR="9144" marT="9144" marB="9144"/>
                </a:tc>
                <a:tc>
                  <a:txBody>
                    <a:bodyPr/>
                    <a:lstStyle/>
                    <a:p>
                      <a:r>
                        <a:rPr lang="en-US" sz="1600" dirty="0"/>
                        <a:t>2.25 U</a:t>
                      </a:r>
                    </a:p>
                  </a:txBody>
                  <a:tcPr marL="9144" marR="9144" marT="9144" marB="9144"/>
                </a:tc>
                <a:tc>
                  <a:txBody>
                    <a:bodyPr/>
                    <a:lstStyle/>
                    <a:p>
                      <a:r>
                        <a:rPr lang="en-US" sz="1600" dirty="0"/>
                        <a:t>3.5 U</a:t>
                      </a:r>
                    </a:p>
                  </a:txBody>
                  <a:tcPr marL="9144" marR="9144" marT="9144" marB="9144"/>
                </a:tc>
                <a:extLst>
                  <a:ext uri="{0D108BD9-81ED-4DB2-BD59-A6C34878D82A}">
                    <a16:rowId xmlns:a16="http://schemas.microsoft.com/office/drawing/2014/main" val="3350296359"/>
                  </a:ext>
                </a:extLst>
              </a:tr>
              <a:tr h="370840">
                <a:tc>
                  <a:txBody>
                    <a:bodyPr/>
                    <a:lstStyle/>
                    <a:p>
                      <a:r>
                        <a:rPr lang="en-US" sz="1600" dirty="0"/>
                        <a:t>Spatial Resolution</a:t>
                      </a:r>
                    </a:p>
                  </a:txBody>
                  <a:tcPr marL="9144" marR="9144" marT="9144" marB="9144"/>
                </a:tc>
                <a:tc>
                  <a:txBody>
                    <a:bodyPr/>
                    <a:lstStyle/>
                    <a:p>
                      <a:r>
                        <a:rPr lang="en-US" sz="1600" dirty="0"/>
                        <a:t>10 km@100 km</a:t>
                      </a:r>
                    </a:p>
                  </a:txBody>
                  <a:tcPr marL="9144" marR="9144" marT="9144" marB="9144"/>
                </a:tc>
                <a:tc>
                  <a:txBody>
                    <a:bodyPr/>
                    <a:lstStyle/>
                    <a:p>
                      <a:r>
                        <a:rPr lang="en-US" sz="1600" dirty="0"/>
                        <a:t>&lt;100 m x &lt;1000 m @ 100 km</a:t>
                      </a:r>
                    </a:p>
                  </a:txBody>
                  <a:tcPr marL="9144" marR="9144" marT="9144" marB="9144"/>
                </a:tc>
                <a:extLst>
                  <a:ext uri="{0D108BD9-81ED-4DB2-BD59-A6C34878D82A}">
                    <a16:rowId xmlns:a16="http://schemas.microsoft.com/office/drawing/2014/main" val="2461948648"/>
                  </a:ext>
                </a:extLst>
              </a:tr>
              <a:tr h="370840">
                <a:tc>
                  <a:txBody>
                    <a:bodyPr/>
                    <a:lstStyle/>
                    <a:p>
                      <a:r>
                        <a:rPr lang="en-US" sz="1600" dirty="0"/>
                        <a:t>Cryocooler</a:t>
                      </a:r>
                    </a:p>
                  </a:txBody>
                  <a:tcPr marL="9144" marR="9144" marT="9144" marB="9144"/>
                </a:tc>
                <a:tc>
                  <a:txBody>
                    <a:bodyPr/>
                    <a:lstStyle/>
                    <a:p>
                      <a:r>
                        <a:rPr lang="en-US" sz="1600" dirty="0"/>
                        <a:t>AIM/IRIS 0.6 W@140K</a:t>
                      </a:r>
                    </a:p>
                  </a:txBody>
                  <a:tcPr marL="9144" marR="9144" marT="9144" marB="9144"/>
                </a:tc>
                <a:tc>
                  <a:txBody>
                    <a:bodyPr/>
                    <a:lstStyle/>
                    <a:p>
                      <a:r>
                        <a:rPr lang="en-US" sz="1600" dirty="0"/>
                        <a:t>RICOR 548 0.9W@90K</a:t>
                      </a:r>
                    </a:p>
                  </a:txBody>
                  <a:tcPr marL="9144" marR="9144" marT="9144" marB="9144"/>
                </a:tc>
                <a:extLst>
                  <a:ext uri="{0D108BD9-81ED-4DB2-BD59-A6C34878D82A}">
                    <a16:rowId xmlns:a16="http://schemas.microsoft.com/office/drawing/2014/main" val="1292137170"/>
                  </a:ext>
                </a:extLst>
              </a:tr>
            </a:tbl>
          </a:graphicData>
        </a:graphic>
      </p:graphicFrame>
      <p:sp>
        <p:nvSpPr>
          <p:cNvPr id="7" name="TextBox 6">
            <a:extLst>
              <a:ext uri="{FF2B5EF4-FFF2-40B4-BE49-F238E27FC236}">
                <a16:creationId xmlns:a16="http://schemas.microsoft.com/office/drawing/2014/main" id="{7CDB0284-ADB5-868D-CE1E-2268CB1A72CD}"/>
              </a:ext>
            </a:extLst>
          </p:cNvPr>
          <p:cNvSpPr txBox="1"/>
          <p:nvPr/>
        </p:nvSpPr>
        <p:spPr>
          <a:xfrm>
            <a:off x="2834640" y="834390"/>
            <a:ext cx="5166360" cy="400110"/>
          </a:xfrm>
          <a:prstGeom prst="rect">
            <a:avLst/>
          </a:prstGeom>
          <a:noFill/>
        </p:spPr>
        <p:txBody>
          <a:bodyPr wrap="square" rtlCol="0">
            <a:spAutoFit/>
          </a:bodyPr>
          <a:lstStyle/>
          <a:p>
            <a:pPr algn="ctr"/>
            <a:r>
              <a:rPr lang="en-US" sz="2000" b="1" dirty="0"/>
              <a:t>Comparison BIRCHES and CLEW</a:t>
            </a:r>
          </a:p>
        </p:txBody>
      </p:sp>
    </p:spTree>
    <p:extLst>
      <p:ext uri="{BB962C8B-B14F-4D97-AF65-F5344CB8AC3E}">
        <p14:creationId xmlns:p14="http://schemas.microsoft.com/office/powerpoint/2010/main" val="3716970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ACD8BC-37EC-9B4D-B070-CF8723D2A18B}"/>
              </a:ext>
            </a:extLst>
          </p:cNvPr>
          <p:cNvSpPr txBox="1"/>
          <p:nvPr/>
        </p:nvSpPr>
        <p:spPr>
          <a:xfrm>
            <a:off x="137693" y="97438"/>
            <a:ext cx="6663157" cy="5909310"/>
          </a:xfrm>
          <a:prstGeom prst="rect">
            <a:avLst/>
          </a:prstGeom>
          <a:noFill/>
        </p:spPr>
        <p:txBody>
          <a:bodyPr wrap="square" rtlCol="0">
            <a:spAutoFit/>
          </a:bodyPr>
          <a:lstStyle/>
          <a:p>
            <a:pPr marL="0" marR="0" algn="just">
              <a:spcBef>
                <a:spcPts val="0"/>
              </a:spcBef>
              <a:spcAft>
                <a:spcPts val="0"/>
              </a:spcAft>
            </a:pPr>
            <a:r>
              <a:rPr lang="en-US" b="1" dirty="0">
                <a:latin typeface="Times New Roman" panose="02020603050405020304" pitchFamily="18" charset="0"/>
                <a:ea typeface="Times New Roman" panose="02020603050405020304" pitchFamily="18" charset="0"/>
              </a:rPr>
              <a:t>Next Generation Lunar IR Spectrometers</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dirty="0">
                <a:latin typeface="Times New Roman" panose="02020603050405020304" pitchFamily="18" charset="0"/>
                <a:ea typeface="Times New Roman" panose="02020603050405020304" pitchFamily="18" charset="0"/>
              </a:rPr>
              <a:t>BIRCHES </a:t>
            </a:r>
            <a:r>
              <a:rPr lang="en-US" sz="1800" dirty="0">
                <a:effectLst/>
                <a:latin typeface="Times New Roman" panose="02020603050405020304" pitchFamily="18" charset="0"/>
                <a:ea typeface="Times New Roman" panose="02020603050405020304" pitchFamily="18" charset="0"/>
              </a:rPr>
              <a:t>principal components </a:t>
            </a:r>
            <a:r>
              <a:rPr lang="en-US" dirty="0">
                <a:latin typeface="Times New Roman" panose="02020603050405020304" pitchFamily="18" charset="0"/>
                <a:ea typeface="Times New Roman" panose="02020603050405020304" pitchFamily="18" charset="0"/>
              </a:rPr>
              <a:t>OVIRS </a:t>
            </a:r>
            <a:r>
              <a:rPr lang="en-US" sz="1800" dirty="0">
                <a:effectLst/>
                <a:latin typeface="Times New Roman" panose="02020603050405020304" pitchFamily="18" charset="0"/>
                <a:ea typeface="Times New Roman" panose="02020603050405020304" pitchFamily="18" charset="0"/>
              </a:rPr>
              <a:t>(Origins, Spectral Interpretation, Resource Identification, Security Regolith Explorer Visible and </a:t>
            </a:r>
            <a:r>
              <a:rPr lang="en-US" sz="1800" dirty="0" err="1">
                <a:effectLst/>
                <a:latin typeface="Times New Roman" panose="02020603050405020304" pitchFamily="18" charset="0"/>
                <a:ea typeface="Times New Roman" panose="02020603050405020304" pitchFamily="18" charset="0"/>
              </a:rPr>
              <a:t>InfaRed</a:t>
            </a:r>
            <a:r>
              <a:rPr lang="en-US" sz="1800" dirty="0">
                <a:effectLst/>
                <a:latin typeface="Times New Roman" panose="02020603050405020304" pitchFamily="18" charset="0"/>
                <a:ea typeface="Times New Roman" panose="02020603050405020304" pitchFamily="18" charset="0"/>
              </a:rPr>
              <a:t> Spectrometer) detector and optics flight spares, no longer available, 20 years beyond IR the state of the art.  </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algn="just"/>
            <a:r>
              <a:rPr lang="en-US" dirty="0">
                <a:latin typeface="Times New Roman" panose="02020603050405020304" pitchFamily="18" charset="0"/>
                <a:ea typeface="Times New Roman" panose="02020603050405020304" pitchFamily="18" charset="0"/>
              </a:rPr>
              <a:t>CLEW D</a:t>
            </a:r>
            <a:r>
              <a:rPr lang="en-US" sz="1800" dirty="0">
                <a:effectLst/>
                <a:latin typeface="Times New Roman" panose="02020603050405020304" pitchFamily="18" charset="0"/>
                <a:ea typeface="Times New Roman" panose="02020603050405020304" pitchFamily="18" charset="0"/>
              </a:rPr>
              <a:t>etector system large format Type II </a:t>
            </a:r>
            <a:r>
              <a:rPr lang="en-US" sz="1800" dirty="0" err="1">
                <a:effectLst/>
                <a:latin typeface="Times New Roman" panose="02020603050405020304" pitchFamily="18" charset="0"/>
                <a:ea typeface="Times New Roman" panose="02020603050405020304" pitchFamily="18" charset="0"/>
              </a:rPr>
              <a:t>InAs</a:t>
            </a:r>
            <a:r>
              <a:rPr lang="en-US" sz="1800" dirty="0">
                <a:effectLst/>
                <a:latin typeface="Times New Roman" panose="02020603050405020304" pitchFamily="18" charset="0"/>
                <a:ea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rPr>
              <a:t>GaSb</a:t>
            </a:r>
            <a:r>
              <a:rPr lang="en-US" sz="1800" dirty="0">
                <a:effectLst/>
                <a:latin typeface="Times New Roman" panose="02020603050405020304" pitchFamily="18" charset="0"/>
                <a:ea typeface="Times New Roman" panose="02020603050405020304" pitchFamily="18" charset="0"/>
              </a:rPr>
              <a:t> strained super lattice (SLS), utilizing thin layers of Group III-IV semiconductor material, and FLIR ROIC (</a:t>
            </a:r>
            <a:r>
              <a:rPr lang="en-US" sz="1800" dirty="0" err="1">
                <a:effectLst/>
                <a:latin typeface="Times New Roman" panose="02020603050405020304" pitchFamily="18" charset="0"/>
                <a:ea typeface="Times New Roman" panose="02020603050405020304" pitchFamily="18" charset="0"/>
              </a:rPr>
              <a:t>ReadOut</a:t>
            </a:r>
            <a:r>
              <a:rPr lang="en-US" sz="1800" dirty="0">
                <a:effectLst/>
                <a:latin typeface="Times New Roman" panose="02020603050405020304" pitchFamily="18" charset="0"/>
                <a:ea typeface="Times New Roman" panose="02020603050405020304" pitchFamily="18" charset="0"/>
              </a:rPr>
              <a:t> Integrated Circuit). 1 </a:t>
            </a:r>
            <a:r>
              <a:rPr lang="en-US" sz="1800" dirty="0" err="1">
                <a:effectLst/>
                <a:latin typeface="Times New Roman" panose="02020603050405020304" pitchFamily="18" charset="0"/>
                <a:ea typeface="Times New Roman" panose="02020603050405020304" pitchFamily="18" charset="0"/>
              </a:rPr>
              <a:t>Mpixel</a:t>
            </a:r>
            <a:r>
              <a:rPr lang="en-US" sz="1800" dirty="0">
                <a:effectLst/>
                <a:latin typeface="Times New Roman" panose="02020603050405020304" pitchFamily="18" charset="0"/>
                <a:ea typeface="Times New Roman" panose="02020603050405020304" pitchFamily="18" charset="0"/>
              </a:rPr>
              <a:t> detector assembly. </a:t>
            </a:r>
            <a:r>
              <a:rPr lang="en-US" sz="1800" dirty="0" err="1">
                <a:effectLst/>
                <a:latin typeface="Times New Roman" panose="02020603050405020304" pitchFamily="18" charset="0"/>
                <a:ea typeface="Times New Roman" panose="02020603050405020304" pitchFamily="18" charset="0"/>
              </a:rPr>
              <a:t>Ricor</a:t>
            </a:r>
            <a:r>
              <a:rPr lang="en-US" sz="1800" dirty="0">
                <a:effectLst/>
                <a:latin typeface="Times New Roman" panose="02020603050405020304" pitchFamily="18" charset="0"/>
                <a:ea typeface="Times New Roman" panose="02020603050405020304" pitchFamily="18" charset="0"/>
              </a:rPr>
              <a:t> K508 in Integrated Detector Cryocooler Assembly (IDCA). </a:t>
            </a:r>
            <a:r>
              <a:rPr lang="en-US" dirty="0">
                <a:latin typeface="Times New Roman" panose="02020603050405020304" pitchFamily="18" charset="0"/>
                <a:ea typeface="Times New Roman" panose="02020603050405020304" pitchFamily="18" charset="0"/>
              </a:rPr>
              <a:t>W</a:t>
            </a:r>
            <a:r>
              <a:rPr lang="en-US" sz="1800" dirty="0">
                <a:effectLst/>
                <a:latin typeface="Times New Roman" panose="02020603050405020304" pitchFamily="18" charset="0"/>
                <a:ea typeface="Times New Roman" panose="02020603050405020304" pitchFamily="18" charset="0"/>
              </a:rPr>
              <a:t>ell depth 1.1x10</a:t>
            </a:r>
            <a:r>
              <a:rPr lang="en-US" sz="1800" baseline="30000" dirty="0">
                <a:effectLst/>
                <a:latin typeface="Times New Roman" panose="02020603050405020304" pitchFamily="18" charset="0"/>
                <a:ea typeface="Times New Roman" panose="02020603050405020304" pitchFamily="18" charset="0"/>
              </a:rPr>
              <a:t>7 </a:t>
            </a:r>
            <a:r>
              <a:rPr lang="en-US" sz="1800" dirty="0">
                <a:effectLst/>
                <a:latin typeface="Times New Roman" panose="02020603050405020304" pitchFamily="18" charset="0"/>
                <a:ea typeface="Times New Roman" panose="02020603050405020304" pitchFamily="18" charset="0"/>
              </a:rPr>
              <a:t>photoelectrons, 16bit channels, able to run up to 32 channel readout.  Would exhibit superior performance to BIRCHES, with modest increase in mass (4 kg), easily accommodated in a 12U platform.</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GSFC Compact Thermal Imager (CTI) developed initially for astronomical applications, already modified for Earth-orbiting applications as well as lunar surface applications as the Compact Lunar Hydration and Mineralogical Explorer (</a:t>
            </a:r>
            <a:r>
              <a:rPr lang="en-US" sz="1800" dirty="0" err="1">
                <a:effectLst/>
                <a:latin typeface="Times New Roman" panose="02020603050405020304" pitchFamily="18" charset="0"/>
                <a:ea typeface="Times New Roman" panose="02020603050405020304" pitchFamily="18" charset="0"/>
              </a:rPr>
              <a:t>CLuHME</a:t>
            </a:r>
            <a:r>
              <a:rPr lang="en-US" sz="1800" dirty="0">
                <a:effectLst/>
                <a:latin typeface="Times New Roman" panose="02020603050405020304" pitchFamily="18" charset="0"/>
                <a:ea typeface="Times New Roman" panose="02020603050405020304" pitchFamily="18" charset="0"/>
              </a:rPr>
              <a:t>), with the incorporation of a compact cryocooler. </a:t>
            </a:r>
          </a:p>
        </p:txBody>
      </p:sp>
      <p:sp>
        <p:nvSpPr>
          <p:cNvPr id="3" name="Date Placeholder 2">
            <a:extLst>
              <a:ext uri="{FF2B5EF4-FFF2-40B4-BE49-F238E27FC236}">
                <a16:creationId xmlns:a16="http://schemas.microsoft.com/office/drawing/2014/main" id="{F82633E0-9A49-B546-9E18-D69382AFE0DE}"/>
              </a:ext>
            </a:extLst>
          </p:cNvPr>
          <p:cNvSpPr>
            <a:spLocks noGrp="1"/>
          </p:cNvSpPr>
          <p:nvPr>
            <p:ph type="dt" sz="half" idx="10"/>
          </p:nvPr>
        </p:nvSpPr>
        <p:spPr/>
        <p:txBody>
          <a:bodyPr/>
          <a:lstStyle/>
          <a:p>
            <a:r>
              <a:rPr lang="en-US"/>
              <a:t>5/2/24</a:t>
            </a:r>
          </a:p>
        </p:txBody>
      </p:sp>
      <p:sp>
        <p:nvSpPr>
          <p:cNvPr id="4" name="Footer Placeholder 3">
            <a:extLst>
              <a:ext uri="{FF2B5EF4-FFF2-40B4-BE49-F238E27FC236}">
                <a16:creationId xmlns:a16="http://schemas.microsoft.com/office/drawing/2014/main" id="{E0F58DD9-BF58-9144-B6B2-D7EF9A7EE1E3}"/>
              </a:ext>
            </a:extLst>
          </p:cNvPr>
          <p:cNvSpPr>
            <a:spLocks noGrp="1"/>
          </p:cNvSpPr>
          <p:nvPr>
            <p:ph type="ftr" sz="quarter" idx="11"/>
          </p:nvPr>
        </p:nvSpPr>
        <p:spPr/>
        <p:txBody>
          <a:bodyPr/>
          <a:lstStyle/>
          <a:p>
            <a:r>
              <a:rPr lang="en-US"/>
              <a:t>Clark et al, ISSC, CLEW</a:t>
            </a:r>
          </a:p>
        </p:txBody>
      </p:sp>
      <p:sp>
        <p:nvSpPr>
          <p:cNvPr id="5" name="Slide Number Placeholder 4">
            <a:extLst>
              <a:ext uri="{FF2B5EF4-FFF2-40B4-BE49-F238E27FC236}">
                <a16:creationId xmlns:a16="http://schemas.microsoft.com/office/drawing/2014/main" id="{1C18208B-8E87-1D42-9654-EFF14B86C414}"/>
              </a:ext>
            </a:extLst>
          </p:cNvPr>
          <p:cNvSpPr>
            <a:spLocks noGrp="1"/>
          </p:cNvSpPr>
          <p:nvPr>
            <p:ph type="sldNum" sz="quarter" idx="12"/>
          </p:nvPr>
        </p:nvSpPr>
        <p:spPr/>
        <p:txBody>
          <a:bodyPr/>
          <a:lstStyle/>
          <a:p>
            <a:fld id="{7722D901-AEAC-8244-8FB8-40C7387DBD2F}" type="slidenum">
              <a:rPr lang="en-US" smtClean="0"/>
              <a:t>9</a:t>
            </a:fld>
            <a:endParaRPr lang="en-US"/>
          </a:p>
        </p:txBody>
      </p:sp>
      <p:pic>
        <p:nvPicPr>
          <p:cNvPr id="7" name="Picture 6">
            <a:extLst>
              <a:ext uri="{FF2B5EF4-FFF2-40B4-BE49-F238E27FC236}">
                <a16:creationId xmlns:a16="http://schemas.microsoft.com/office/drawing/2014/main" id="{DE0E4AF2-9A1B-F148-B08F-5DF541B87F1D}"/>
              </a:ext>
            </a:extLst>
          </p:cNvPr>
          <p:cNvPicPr>
            <a:picLocks noChangeAspect="1"/>
          </p:cNvPicPr>
          <p:nvPr/>
        </p:nvPicPr>
        <p:blipFill rotWithShape="1">
          <a:blip r:embed="rId2"/>
          <a:srcRect l="9484" r="9484" b="9759"/>
          <a:stretch/>
        </p:blipFill>
        <p:spPr>
          <a:xfrm>
            <a:off x="7613319" y="2383510"/>
            <a:ext cx="4440988" cy="2445163"/>
          </a:xfrm>
          <a:prstGeom prst="rect">
            <a:avLst/>
          </a:prstGeom>
        </p:spPr>
      </p:pic>
      <p:sp>
        <p:nvSpPr>
          <p:cNvPr id="8" name="TextBox 7">
            <a:extLst>
              <a:ext uri="{FF2B5EF4-FFF2-40B4-BE49-F238E27FC236}">
                <a16:creationId xmlns:a16="http://schemas.microsoft.com/office/drawing/2014/main" id="{76AA98A2-6022-D245-B863-FBEC32D6559E}"/>
              </a:ext>
            </a:extLst>
          </p:cNvPr>
          <p:cNvSpPr txBox="1"/>
          <p:nvPr/>
        </p:nvSpPr>
        <p:spPr>
          <a:xfrm>
            <a:off x="7668126" y="4828673"/>
            <a:ext cx="4299284" cy="338554"/>
          </a:xfrm>
          <a:prstGeom prst="rect">
            <a:avLst/>
          </a:prstGeom>
          <a:noFill/>
        </p:spPr>
        <p:txBody>
          <a:bodyPr wrap="square" rtlCol="0">
            <a:spAutoFit/>
          </a:bodyPr>
          <a:lstStyle/>
          <a:p>
            <a:r>
              <a:rPr lang="en-US" sz="1600" dirty="0"/>
              <a:t>CTI (thermal imager for space station) Schematic.</a:t>
            </a:r>
          </a:p>
        </p:txBody>
      </p:sp>
    </p:spTree>
    <p:extLst>
      <p:ext uri="{BB962C8B-B14F-4D97-AF65-F5344CB8AC3E}">
        <p14:creationId xmlns:p14="http://schemas.microsoft.com/office/powerpoint/2010/main" val="2043319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D6FED6-EAD9-1448-B5F6-67265C1984F3}"/>
              </a:ext>
            </a:extLst>
          </p:cNvPr>
          <p:cNvSpPr txBox="1"/>
          <p:nvPr/>
        </p:nvSpPr>
        <p:spPr>
          <a:xfrm>
            <a:off x="72971" y="0"/>
            <a:ext cx="6372290" cy="5355312"/>
          </a:xfrm>
          <a:prstGeom prst="rect">
            <a:avLst/>
          </a:prstGeom>
          <a:noFill/>
        </p:spPr>
        <p:txBody>
          <a:bodyPr wrap="square" rtlCol="0">
            <a:spAutoFit/>
          </a:bodyPr>
          <a:lstStyle/>
          <a:p>
            <a:pPr marL="0" marR="0" algn="just">
              <a:spcBef>
                <a:spcPts val="0"/>
              </a:spcBef>
              <a:spcAft>
                <a:spcPts val="0"/>
              </a:spcAft>
            </a:pPr>
            <a:r>
              <a:rPr lang="en-US" sz="1800" b="1" dirty="0">
                <a:effectLst/>
                <a:latin typeface="Times New Roman" panose="02020603050405020304" pitchFamily="18" charset="0"/>
                <a:ea typeface="Times New Roman" panose="02020603050405020304" pitchFamily="18" charset="0"/>
              </a:rPr>
              <a:t>Compact Thermal Imager (CTI)</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BIRCHES was designed as a point spectrometer, in order to meet the requirement for continuous data collection while keeping within severe bandwidth constraints. </a:t>
            </a:r>
            <a:r>
              <a:rPr lang="en-US" sz="1800" dirty="0" err="1">
                <a:effectLst/>
                <a:latin typeface="Times New Roman" panose="02020603050405020304" pitchFamily="18" charset="0"/>
                <a:ea typeface="Times New Roman" panose="02020603050405020304" pitchFamily="18" charset="0"/>
              </a:rPr>
              <a:t>CLuHME</a:t>
            </a:r>
            <a:r>
              <a:rPr lang="en-US" dirty="0">
                <a:latin typeface="Times New Roman" panose="02020603050405020304" pitchFamily="18" charset="0"/>
                <a:ea typeface="Times New Roman" panose="02020603050405020304" pitchFamily="18" charset="0"/>
              </a:rPr>
              <a:t> is a hyperspectral imager </a:t>
            </a:r>
            <a:r>
              <a:rPr lang="en-US" sz="1800" dirty="0">
                <a:effectLst/>
                <a:latin typeface="Times New Roman" panose="02020603050405020304" pitchFamily="18" charset="0"/>
                <a:ea typeface="Times New Roman" panose="02020603050405020304" pitchFamily="18" charset="0"/>
              </a:rPr>
              <a:t>designed to collect ‘snapshot’ data from 2.5 to 12.5 microns with somewhat lower spectral resolution, </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dirty="0">
                <a:latin typeface="Times New Roman" panose="02020603050405020304" pitchFamily="18" charset="0"/>
                <a:ea typeface="Times New Roman" panose="02020603050405020304" pitchFamily="18" charset="0"/>
              </a:rPr>
              <a:t>CLEW would have a refractive optics system and LVF wavelength separation similar to </a:t>
            </a:r>
            <a:r>
              <a:rPr lang="en-US" dirty="0" err="1">
                <a:latin typeface="Times New Roman" panose="02020603050405020304" pitchFamily="18" charset="0"/>
                <a:ea typeface="Times New Roman" panose="02020603050405020304" pitchFamily="18" charset="0"/>
              </a:rPr>
              <a:t>CLuHME</a:t>
            </a:r>
            <a:r>
              <a:rPr lang="en-US" dirty="0">
                <a:latin typeface="Times New Roman" panose="02020603050405020304" pitchFamily="18" charset="0"/>
                <a:ea typeface="Times New Roman" panose="02020603050405020304" pitchFamily="18" charset="0"/>
              </a:rPr>
              <a:t> but require continuous readout over the illuminated portion of the lunar surface and if it were designed as hyperspectral imager would generate much greater data volume than downlink bandwidth allows. </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dirty="0">
                <a:latin typeface="Times New Roman" panose="02020603050405020304" pitchFamily="18" charset="0"/>
                <a:ea typeface="Times New Roman" panose="02020603050405020304" pitchFamily="18" charset="0"/>
              </a:rPr>
              <a:t>The CTI detector interface allows the development of a sophisticated readout algorithm which enhances spatial resolution (100 meters versus kilometers) while generating volume that is within BIRCHES bandwidth constraints (256 </a:t>
            </a:r>
            <a:r>
              <a:rPr lang="en-US" dirty="0" err="1">
                <a:latin typeface="Times New Roman" panose="02020603050405020304" pitchFamily="18" charset="0"/>
                <a:ea typeface="Times New Roman" panose="02020603050405020304" pitchFamily="18" charset="0"/>
              </a:rPr>
              <a:t>kbs</a:t>
            </a:r>
            <a:r>
              <a:rPr lang="en-US" dirty="0">
                <a:latin typeface="Times New Roman" panose="02020603050405020304" pitchFamily="18" charset="0"/>
                <a:ea typeface="Times New Roman" panose="02020603050405020304" pitchFamily="18" charset="0"/>
              </a:rPr>
              <a:t>) despite </a:t>
            </a:r>
            <a:r>
              <a:rPr lang="en-US" sz="1800" dirty="0">
                <a:effectLst/>
                <a:latin typeface="Times New Roman" panose="02020603050405020304" pitchFamily="18" charset="0"/>
                <a:ea typeface="Times New Roman" panose="02020603050405020304" pitchFamily="18" charset="0"/>
              </a:rPr>
              <a:t>continuous data collection.</a:t>
            </a:r>
          </a:p>
        </p:txBody>
      </p:sp>
      <p:sp>
        <p:nvSpPr>
          <p:cNvPr id="3" name="Date Placeholder 2">
            <a:extLst>
              <a:ext uri="{FF2B5EF4-FFF2-40B4-BE49-F238E27FC236}">
                <a16:creationId xmlns:a16="http://schemas.microsoft.com/office/drawing/2014/main" id="{9DBD6253-A45D-664E-A810-B2AE2263A431}"/>
              </a:ext>
            </a:extLst>
          </p:cNvPr>
          <p:cNvSpPr>
            <a:spLocks noGrp="1"/>
          </p:cNvSpPr>
          <p:nvPr>
            <p:ph type="dt" sz="half" idx="10"/>
          </p:nvPr>
        </p:nvSpPr>
        <p:spPr/>
        <p:txBody>
          <a:bodyPr/>
          <a:lstStyle/>
          <a:p>
            <a:r>
              <a:rPr lang="en-US"/>
              <a:t>5/2/24</a:t>
            </a:r>
          </a:p>
        </p:txBody>
      </p:sp>
      <p:sp>
        <p:nvSpPr>
          <p:cNvPr id="4" name="Footer Placeholder 3">
            <a:extLst>
              <a:ext uri="{FF2B5EF4-FFF2-40B4-BE49-F238E27FC236}">
                <a16:creationId xmlns:a16="http://schemas.microsoft.com/office/drawing/2014/main" id="{6C979F36-8173-014A-BCAE-4F8EA5E89DFD}"/>
              </a:ext>
            </a:extLst>
          </p:cNvPr>
          <p:cNvSpPr>
            <a:spLocks noGrp="1"/>
          </p:cNvSpPr>
          <p:nvPr>
            <p:ph type="ftr" sz="quarter" idx="11"/>
          </p:nvPr>
        </p:nvSpPr>
        <p:spPr/>
        <p:txBody>
          <a:bodyPr/>
          <a:lstStyle/>
          <a:p>
            <a:r>
              <a:rPr lang="en-US"/>
              <a:t>Clark et al, ISSC, CLEW</a:t>
            </a:r>
          </a:p>
        </p:txBody>
      </p:sp>
      <p:sp>
        <p:nvSpPr>
          <p:cNvPr id="5" name="Slide Number Placeholder 4">
            <a:extLst>
              <a:ext uri="{FF2B5EF4-FFF2-40B4-BE49-F238E27FC236}">
                <a16:creationId xmlns:a16="http://schemas.microsoft.com/office/drawing/2014/main" id="{C6623DDF-5269-F14F-B187-9E5556ACE66F}"/>
              </a:ext>
            </a:extLst>
          </p:cNvPr>
          <p:cNvSpPr>
            <a:spLocks noGrp="1"/>
          </p:cNvSpPr>
          <p:nvPr>
            <p:ph type="sldNum" sz="quarter" idx="12"/>
          </p:nvPr>
        </p:nvSpPr>
        <p:spPr/>
        <p:txBody>
          <a:bodyPr/>
          <a:lstStyle/>
          <a:p>
            <a:fld id="{7722D901-AEAC-8244-8FB8-40C7387DBD2F}" type="slidenum">
              <a:rPr lang="en-US" smtClean="0"/>
              <a:t>10</a:t>
            </a:fld>
            <a:endParaRPr lang="en-US"/>
          </a:p>
        </p:txBody>
      </p:sp>
      <p:grpSp>
        <p:nvGrpSpPr>
          <p:cNvPr id="6" name="Group 5">
            <a:extLst>
              <a:ext uri="{FF2B5EF4-FFF2-40B4-BE49-F238E27FC236}">
                <a16:creationId xmlns:a16="http://schemas.microsoft.com/office/drawing/2014/main" id="{E9B3BF1A-1625-A744-9F2E-D4A6F46191B4}"/>
              </a:ext>
            </a:extLst>
          </p:cNvPr>
          <p:cNvGrpSpPr>
            <a:grpSpLocks noChangeAspect="1"/>
          </p:cNvGrpSpPr>
          <p:nvPr/>
        </p:nvGrpSpPr>
        <p:grpSpPr>
          <a:xfrm>
            <a:off x="6628964" y="1459831"/>
            <a:ext cx="5129900" cy="3634137"/>
            <a:chOff x="863600" y="0"/>
            <a:chExt cx="3363957" cy="2379143"/>
          </a:xfrm>
        </p:grpSpPr>
        <p:pic>
          <p:nvPicPr>
            <p:cNvPr id="7" name="Picture 6">
              <a:extLst>
                <a:ext uri="{FF2B5EF4-FFF2-40B4-BE49-F238E27FC236}">
                  <a16:creationId xmlns:a16="http://schemas.microsoft.com/office/drawing/2014/main" id="{6539F4D0-F6C1-F14B-B2DA-5D10B63B0425}"/>
                </a:ext>
              </a:extLst>
            </p:cNvPr>
            <p:cNvPicPr>
              <a:picLocks noChangeAspect="1" noEditPoints="1" noChangeArrowheads="1" noChangeShapeType="1" noCrop="1"/>
            </p:cNvPicPr>
            <p:nvPr/>
          </p:nvPicPr>
          <p:blipFill>
            <a:blip r:embed="rId2" cstate="print"/>
            <a:stretch>
              <a:fillRect/>
            </a:stretch>
          </p:blipFill>
          <p:spPr>
            <a:xfrm>
              <a:off x="863600" y="0"/>
              <a:ext cx="3035300" cy="1563370"/>
            </a:xfrm>
            <a:prstGeom prst="rect">
              <a:avLst/>
            </a:prstGeom>
          </p:spPr>
        </p:pic>
        <p:sp>
          <p:nvSpPr>
            <p:cNvPr id="8" name="Text Box 21">
              <a:extLst>
                <a:ext uri="{FF2B5EF4-FFF2-40B4-BE49-F238E27FC236}">
                  <a16:creationId xmlns:a16="http://schemas.microsoft.com/office/drawing/2014/main" id="{FA70D561-1E98-5748-9C94-F7372D5DD068}"/>
                </a:ext>
              </a:extLst>
            </p:cNvPr>
            <p:cNvSpPr txBox="1">
              <a:spLocks noChangeAspect="1" noEditPoints="1" noChangeArrowheads="1" noChangeShapeType="1" noTextEdit="1"/>
            </p:cNvSpPr>
            <p:nvPr/>
          </p:nvSpPr>
          <p:spPr>
            <a:xfrm>
              <a:off x="1042947" y="1590947"/>
              <a:ext cx="3184610" cy="788196"/>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a:effectLst/>
                  <a:latin typeface="Times New Roman" panose="02020603050405020304" pitchFamily="18" charset="0"/>
                  <a:ea typeface="Times New Roman" panose="02020603050405020304" pitchFamily="18" charset="0"/>
                </a:rPr>
                <a:t>Figure 4.</a:t>
              </a:r>
              <a:r>
                <a:rPr lang="en-US" sz="1400">
                  <a:effectLst/>
                  <a:latin typeface="Times New Roman" panose="02020603050405020304" pitchFamily="18" charset="0"/>
                  <a:ea typeface="Times New Roman" panose="02020603050405020304" pitchFamily="18" charset="0"/>
                </a:rPr>
                <a:t> Schematic of CLuHME SLS spectrometer.  On Next Generation BIRCHES, the telescope and lenses would be replaced by the BIRCHES optics (OBOX).</a:t>
              </a:r>
            </a:p>
            <a:p>
              <a:pPr marL="0" marR="0">
                <a:spcBef>
                  <a:spcPts val="0"/>
                </a:spcBef>
                <a:spcAft>
                  <a:spcPts val="0"/>
                </a:spcAft>
              </a:pPr>
              <a:r>
                <a:rPr lang="en-US" sz="1400">
                  <a:effectLst/>
                  <a:latin typeface="Times New Roman" panose="02020603050405020304" pitchFamily="18" charset="0"/>
                  <a:ea typeface="Times New Roman" panose="02020603050405020304" pitchFamily="18" charset="0"/>
                </a:rPr>
                <a:t> </a:t>
              </a:r>
            </a:p>
          </p:txBody>
        </p:sp>
      </p:grpSp>
    </p:spTree>
    <p:extLst>
      <p:ext uri="{BB962C8B-B14F-4D97-AF65-F5344CB8AC3E}">
        <p14:creationId xmlns:p14="http://schemas.microsoft.com/office/powerpoint/2010/main" val="3292663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a:extLst>
              <a:ext uri="{FF2B5EF4-FFF2-40B4-BE49-F238E27FC236}">
                <a16:creationId xmlns:a16="http://schemas.microsoft.com/office/drawing/2014/main" id="{A42862D4-8E2D-6447-8BCD-1D2FA4B29492}"/>
              </a:ext>
            </a:extLst>
          </p:cNvPr>
          <p:cNvSpPr/>
          <p:nvPr/>
        </p:nvSpPr>
        <p:spPr>
          <a:xfrm>
            <a:off x="1550503" y="2594112"/>
            <a:ext cx="2047461" cy="1689652"/>
          </a:xfrm>
          <a:prstGeom prst="frame">
            <a:avLst>
              <a:gd name="adj1" fmla="val 5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ame 4">
            <a:extLst>
              <a:ext uri="{FF2B5EF4-FFF2-40B4-BE49-F238E27FC236}">
                <a16:creationId xmlns:a16="http://schemas.microsoft.com/office/drawing/2014/main" id="{6C87B913-615B-F491-3B2D-BF8AF39634EA}"/>
              </a:ext>
            </a:extLst>
          </p:cNvPr>
          <p:cNvSpPr/>
          <p:nvPr/>
        </p:nvSpPr>
        <p:spPr>
          <a:xfrm>
            <a:off x="1550504" y="3081129"/>
            <a:ext cx="646043" cy="675861"/>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2C760712-20A0-A86E-C130-9E5C0A61F3FF}"/>
              </a:ext>
            </a:extLst>
          </p:cNvPr>
          <p:cNvSpPr/>
          <p:nvPr/>
        </p:nvSpPr>
        <p:spPr>
          <a:xfrm>
            <a:off x="2189922" y="3170580"/>
            <a:ext cx="563218" cy="506897"/>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9DAB58C5-6DB8-04D2-3672-453709B4D594}"/>
              </a:ext>
            </a:extLst>
          </p:cNvPr>
          <p:cNvSpPr/>
          <p:nvPr/>
        </p:nvSpPr>
        <p:spPr>
          <a:xfrm>
            <a:off x="2739886" y="3094382"/>
            <a:ext cx="410818" cy="675861"/>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a:extLst>
              <a:ext uri="{FF2B5EF4-FFF2-40B4-BE49-F238E27FC236}">
                <a16:creationId xmlns:a16="http://schemas.microsoft.com/office/drawing/2014/main" id="{3E867CF0-02BD-F03E-07C2-1D9365B4BC9B}"/>
              </a:ext>
            </a:extLst>
          </p:cNvPr>
          <p:cNvSpPr/>
          <p:nvPr/>
        </p:nvSpPr>
        <p:spPr>
          <a:xfrm>
            <a:off x="6558431" y="1423906"/>
            <a:ext cx="861392" cy="385967"/>
          </a:xfrm>
          <a:prstGeom prst="frame">
            <a:avLst>
              <a:gd name="adj1" fmla="val 5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ACD0A0E9-BF97-49D1-5609-2FA34F9447AF}"/>
              </a:ext>
            </a:extLst>
          </p:cNvPr>
          <p:cNvSpPr/>
          <p:nvPr/>
        </p:nvSpPr>
        <p:spPr>
          <a:xfrm>
            <a:off x="6445786" y="1483547"/>
            <a:ext cx="115959" cy="282430"/>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CEFDA8C7-B79D-AC92-13A4-4CE5A637F2D1}"/>
              </a:ext>
            </a:extLst>
          </p:cNvPr>
          <p:cNvSpPr/>
          <p:nvPr/>
        </p:nvSpPr>
        <p:spPr>
          <a:xfrm>
            <a:off x="7423134" y="1486862"/>
            <a:ext cx="115959" cy="282430"/>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4ED161B8-77A7-0686-3941-19F27A42E8CE}"/>
              </a:ext>
            </a:extLst>
          </p:cNvPr>
          <p:cNvSpPr/>
          <p:nvPr/>
        </p:nvSpPr>
        <p:spPr>
          <a:xfrm>
            <a:off x="6099312" y="2637180"/>
            <a:ext cx="2047461" cy="1689652"/>
          </a:xfrm>
          <a:prstGeom prst="frame">
            <a:avLst>
              <a:gd name="adj1" fmla="val 5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ame 11">
            <a:extLst>
              <a:ext uri="{FF2B5EF4-FFF2-40B4-BE49-F238E27FC236}">
                <a16:creationId xmlns:a16="http://schemas.microsoft.com/office/drawing/2014/main" id="{5D2CE112-F444-DF20-B315-D9E47B45ED7F}"/>
              </a:ext>
            </a:extLst>
          </p:cNvPr>
          <p:cNvSpPr/>
          <p:nvPr/>
        </p:nvSpPr>
        <p:spPr>
          <a:xfrm>
            <a:off x="6450496" y="2757273"/>
            <a:ext cx="1388165" cy="675861"/>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B5E15A2-6A73-4839-06AB-C5148AFCDA2F}"/>
              </a:ext>
            </a:extLst>
          </p:cNvPr>
          <p:cNvSpPr/>
          <p:nvPr/>
        </p:nvSpPr>
        <p:spPr>
          <a:xfrm>
            <a:off x="6450495" y="3556961"/>
            <a:ext cx="1388165" cy="675861"/>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0097FDA2-A667-B54E-BC0B-8B8EE00DF615}"/>
              </a:ext>
            </a:extLst>
          </p:cNvPr>
          <p:cNvSpPr txBox="1"/>
          <p:nvPr/>
        </p:nvSpPr>
        <p:spPr>
          <a:xfrm>
            <a:off x="6718852" y="2259100"/>
            <a:ext cx="633507" cy="369332"/>
          </a:xfrm>
          <a:prstGeom prst="rect">
            <a:avLst/>
          </a:prstGeom>
          <a:noFill/>
        </p:spPr>
        <p:txBody>
          <a:bodyPr wrap="none" rtlCol="0">
            <a:spAutoFit/>
          </a:bodyPr>
          <a:lstStyle/>
          <a:p>
            <a:r>
              <a:rPr lang="en-US" dirty="0"/>
              <a:t>PDU</a:t>
            </a:r>
          </a:p>
        </p:txBody>
      </p:sp>
      <p:sp>
        <p:nvSpPr>
          <p:cNvPr id="15" name="TextBox 14">
            <a:extLst>
              <a:ext uri="{FF2B5EF4-FFF2-40B4-BE49-F238E27FC236}">
                <a16:creationId xmlns:a16="http://schemas.microsoft.com/office/drawing/2014/main" id="{F91ED720-9B7D-1B74-D8EB-3D52D802E4AB}"/>
              </a:ext>
            </a:extLst>
          </p:cNvPr>
          <p:cNvSpPr txBox="1"/>
          <p:nvPr/>
        </p:nvSpPr>
        <p:spPr>
          <a:xfrm>
            <a:off x="6427114" y="792514"/>
            <a:ext cx="1124026" cy="600164"/>
          </a:xfrm>
          <a:prstGeom prst="rect">
            <a:avLst/>
          </a:prstGeom>
          <a:noFill/>
        </p:spPr>
        <p:txBody>
          <a:bodyPr wrap="none" rtlCol="0">
            <a:spAutoFit/>
          </a:bodyPr>
          <a:lstStyle/>
          <a:p>
            <a:pPr algn="ctr"/>
            <a:r>
              <a:rPr lang="en-US" sz="1100" dirty="0"/>
              <a:t>EUCLID</a:t>
            </a:r>
          </a:p>
          <a:p>
            <a:pPr algn="ctr"/>
            <a:r>
              <a:rPr lang="en-US" sz="1100" dirty="0"/>
              <a:t>SIDECAR</a:t>
            </a:r>
          </a:p>
          <a:p>
            <a:pPr algn="ctr"/>
            <a:r>
              <a:rPr lang="en-US" sz="1100" dirty="0"/>
              <a:t>MODULE (ESM)</a:t>
            </a:r>
          </a:p>
        </p:txBody>
      </p:sp>
      <p:cxnSp>
        <p:nvCxnSpPr>
          <p:cNvPr id="17" name="Straight Connector 16">
            <a:extLst>
              <a:ext uri="{FF2B5EF4-FFF2-40B4-BE49-F238E27FC236}">
                <a16:creationId xmlns:a16="http://schemas.microsoft.com/office/drawing/2014/main" id="{F586A33B-B903-78FD-8529-0CBE73556EFF}"/>
              </a:ext>
            </a:extLst>
          </p:cNvPr>
          <p:cNvCxnSpPr>
            <a:cxnSpLocks/>
          </p:cNvCxnSpPr>
          <p:nvPr/>
        </p:nvCxnSpPr>
        <p:spPr>
          <a:xfrm>
            <a:off x="9659609" y="469993"/>
            <a:ext cx="0" cy="5870625"/>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7C2BF777-17B3-BBA0-1CBA-E5A0B8B744F7}"/>
              </a:ext>
            </a:extLst>
          </p:cNvPr>
          <p:cNvPicPr>
            <a:picLocks noChangeAspect="1"/>
          </p:cNvPicPr>
          <p:nvPr/>
        </p:nvPicPr>
        <p:blipFill>
          <a:blip r:embed="rId2"/>
          <a:stretch>
            <a:fillRect/>
          </a:stretch>
        </p:blipFill>
        <p:spPr>
          <a:xfrm>
            <a:off x="1122059" y="698555"/>
            <a:ext cx="2904347" cy="1507380"/>
          </a:xfrm>
          <a:prstGeom prst="rect">
            <a:avLst/>
          </a:prstGeom>
        </p:spPr>
      </p:pic>
      <p:pic>
        <p:nvPicPr>
          <p:cNvPr id="3" name="Picture 2">
            <a:extLst>
              <a:ext uri="{FF2B5EF4-FFF2-40B4-BE49-F238E27FC236}">
                <a16:creationId xmlns:a16="http://schemas.microsoft.com/office/drawing/2014/main" id="{B11186C2-B3E1-4072-DBF7-5C178EC53757}"/>
              </a:ext>
            </a:extLst>
          </p:cNvPr>
          <p:cNvPicPr>
            <a:picLocks noChangeAspect="1"/>
          </p:cNvPicPr>
          <p:nvPr/>
        </p:nvPicPr>
        <p:blipFill>
          <a:blip r:embed="rId3"/>
          <a:stretch>
            <a:fillRect/>
          </a:stretch>
        </p:blipFill>
        <p:spPr>
          <a:xfrm>
            <a:off x="1030208" y="4899529"/>
            <a:ext cx="3088048" cy="1441089"/>
          </a:xfrm>
          <a:prstGeom prst="rect">
            <a:avLst/>
          </a:prstGeom>
        </p:spPr>
      </p:pic>
      <p:sp>
        <p:nvSpPr>
          <p:cNvPr id="16" name="TextBox 15">
            <a:extLst>
              <a:ext uri="{FF2B5EF4-FFF2-40B4-BE49-F238E27FC236}">
                <a16:creationId xmlns:a16="http://schemas.microsoft.com/office/drawing/2014/main" id="{3CB18355-33C6-4F9C-0FB5-555863725D4F}"/>
              </a:ext>
            </a:extLst>
          </p:cNvPr>
          <p:cNvSpPr txBox="1"/>
          <p:nvPr/>
        </p:nvSpPr>
        <p:spPr>
          <a:xfrm>
            <a:off x="835788" y="285327"/>
            <a:ext cx="3834704" cy="369332"/>
          </a:xfrm>
          <a:prstGeom prst="rect">
            <a:avLst/>
          </a:prstGeom>
          <a:noFill/>
        </p:spPr>
        <p:txBody>
          <a:bodyPr wrap="none" rtlCol="0">
            <a:spAutoFit/>
          </a:bodyPr>
          <a:lstStyle/>
          <a:p>
            <a:r>
              <a:rPr lang="en-US" dirty="0"/>
              <a:t>230 x 100 x 100 mm = 9 in x 4 in x 4 in </a:t>
            </a:r>
          </a:p>
        </p:txBody>
      </p:sp>
      <p:sp>
        <p:nvSpPr>
          <p:cNvPr id="18" name="TextBox 17">
            <a:extLst>
              <a:ext uri="{FF2B5EF4-FFF2-40B4-BE49-F238E27FC236}">
                <a16:creationId xmlns:a16="http://schemas.microsoft.com/office/drawing/2014/main" id="{D6317550-33F3-72BD-99D5-EFD4F72D14FC}"/>
              </a:ext>
            </a:extLst>
          </p:cNvPr>
          <p:cNvSpPr txBox="1"/>
          <p:nvPr/>
        </p:nvSpPr>
        <p:spPr>
          <a:xfrm>
            <a:off x="6589939" y="2908016"/>
            <a:ext cx="1167371" cy="369332"/>
          </a:xfrm>
          <a:prstGeom prst="rect">
            <a:avLst/>
          </a:prstGeom>
          <a:noFill/>
        </p:spPr>
        <p:txBody>
          <a:bodyPr wrap="none" rtlCol="0">
            <a:spAutoFit/>
          </a:bodyPr>
          <a:lstStyle/>
          <a:p>
            <a:r>
              <a:rPr lang="en-US" dirty="0"/>
              <a:t>PDU Card</a:t>
            </a:r>
          </a:p>
        </p:txBody>
      </p:sp>
      <p:sp>
        <p:nvSpPr>
          <p:cNvPr id="19" name="TextBox 18">
            <a:extLst>
              <a:ext uri="{FF2B5EF4-FFF2-40B4-BE49-F238E27FC236}">
                <a16:creationId xmlns:a16="http://schemas.microsoft.com/office/drawing/2014/main" id="{178EE8C8-8644-98A1-6E15-AFF5E8D1F393}"/>
              </a:ext>
            </a:extLst>
          </p:cNvPr>
          <p:cNvSpPr txBox="1"/>
          <p:nvPr/>
        </p:nvSpPr>
        <p:spPr>
          <a:xfrm>
            <a:off x="6499343" y="3585577"/>
            <a:ext cx="1303306" cy="646331"/>
          </a:xfrm>
          <a:prstGeom prst="rect">
            <a:avLst/>
          </a:prstGeom>
          <a:noFill/>
        </p:spPr>
        <p:txBody>
          <a:bodyPr wrap="none" rtlCol="0">
            <a:spAutoFit/>
          </a:bodyPr>
          <a:lstStyle/>
          <a:p>
            <a:r>
              <a:rPr lang="en-US" dirty="0"/>
              <a:t>28V RICOR</a:t>
            </a:r>
          </a:p>
          <a:p>
            <a:r>
              <a:rPr lang="en-US" dirty="0"/>
              <a:t> K548 PWR</a:t>
            </a:r>
          </a:p>
        </p:txBody>
      </p:sp>
      <p:sp>
        <p:nvSpPr>
          <p:cNvPr id="20" name="TextBox 19">
            <a:extLst>
              <a:ext uri="{FF2B5EF4-FFF2-40B4-BE49-F238E27FC236}">
                <a16:creationId xmlns:a16="http://schemas.microsoft.com/office/drawing/2014/main" id="{F96E3D39-2C76-DC75-AD43-2BB850CBB7D1}"/>
              </a:ext>
            </a:extLst>
          </p:cNvPr>
          <p:cNvSpPr txBox="1"/>
          <p:nvPr/>
        </p:nvSpPr>
        <p:spPr>
          <a:xfrm>
            <a:off x="1537201" y="3288437"/>
            <a:ext cx="688650" cy="276999"/>
          </a:xfrm>
          <a:prstGeom prst="rect">
            <a:avLst/>
          </a:prstGeom>
          <a:noFill/>
        </p:spPr>
        <p:txBody>
          <a:bodyPr wrap="none" rtlCol="0">
            <a:spAutoFit/>
          </a:bodyPr>
          <a:lstStyle/>
          <a:p>
            <a:r>
              <a:rPr lang="en-US" sz="1200" dirty="0"/>
              <a:t>OPTICS</a:t>
            </a:r>
          </a:p>
        </p:txBody>
      </p:sp>
      <p:sp>
        <p:nvSpPr>
          <p:cNvPr id="21" name="TextBox 20">
            <a:extLst>
              <a:ext uri="{FF2B5EF4-FFF2-40B4-BE49-F238E27FC236}">
                <a16:creationId xmlns:a16="http://schemas.microsoft.com/office/drawing/2014/main" id="{145E93AF-6A88-38AB-D0C1-2CC040990337}"/>
              </a:ext>
            </a:extLst>
          </p:cNvPr>
          <p:cNvSpPr txBox="1"/>
          <p:nvPr/>
        </p:nvSpPr>
        <p:spPr>
          <a:xfrm>
            <a:off x="2220896" y="3295969"/>
            <a:ext cx="449162" cy="276999"/>
          </a:xfrm>
          <a:prstGeom prst="rect">
            <a:avLst/>
          </a:prstGeom>
          <a:noFill/>
        </p:spPr>
        <p:txBody>
          <a:bodyPr wrap="none" rtlCol="0">
            <a:spAutoFit/>
          </a:bodyPr>
          <a:lstStyle/>
          <a:p>
            <a:r>
              <a:rPr lang="en-US" sz="1200" dirty="0"/>
              <a:t>DET</a:t>
            </a:r>
          </a:p>
        </p:txBody>
      </p:sp>
      <p:sp>
        <p:nvSpPr>
          <p:cNvPr id="22" name="TextBox 21">
            <a:extLst>
              <a:ext uri="{FF2B5EF4-FFF2-40B4-BE49-F238E27FC236}">
                <a16:creationId xmlns:a16="http://schemas.microsoft.com/office/drawing/2014/main" id="{FB82412D-AA1A-82B2-5005-2B78161ED0C3}"/>
              </a:ext>
            </a:extLst>
          </p:cNvPr>
          <p:cNvSpPr txBox="1"/>
          <p:nvPr/>
        </p:nvSpPr>
        <p:spPr>
          <a:xfrm>
            <a:off x="2739885" y="3313004"/>
            <a:ext cx="395493" cy="276999"/>
          </a:xfrm>
          <a:prstGeom prst="rect">
            <a:avLst/>
          </a:prstGeom>
          <a:noFill/>
        </p:spPr>
        <p:txBody>
          <a:bodyPr wrap="none" rtlCol="0">
            <a:spAutoFit/>
          </a:bodyPr>
          <a:lstStyle/>
          <a:p>
            <a:r>
              <a:rPr lang="en-US" sz="1200" dirty="0"/>
              <a:t>CC</a:t>
            </a:r>
          </a:p>
        </p:txBody>
      </p:sp>
      <p:sp>
        <p:nvSpPr>
          <p:cNvPr id="23" name="Frame 22">
            <a:extLst>
              <a:ext uri="{FF2B5EF4-FFF2-40B4-BE49-F238E27FC236}">
                <a16:creationId xmlns:a16="http://schemas.microsoft.com/office/drawing/2014/main" id="{99EED8BF-BA65-B316-751C-48E23B28DAF2}"/>
              </a:ext>
            </a:extLst>
          </p:cNvPr>
          <p:cNvSpPr/>
          <p:nvPr/>
        </p:nvSpPr>
        <p:spPr>
          <a:xfrm>
            <a:off x="9863808" y="837997"/>
            <a:ext cx="1388165" cy="1365822"/>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a:extLst>
              <a:ext uri="{FF2B5EF4-FFF2-40B4-BE49-F238E27FC236}">
                <a16:creationId xmlns:a16="http://schemas.microsoft.com/office/drawing/2014/main" id="{CD292750-D798-5BB5-EBF4-F38F2ADD8B31}"/>
              </a:ext>
            </a:extLst>
          </p:cNvPr>
          <p:cNvSpPr txBox="1"/>
          <p:nvPr/>
        </p:nvSpPr>
        <p:spPr>
          <a:xfrm>
            <a:off x="9981450" y="991261"/>
            <a:ext cx="1152880" cy="369332"/>
          </a:xfrm>
          <a:prstGeom prst="rect">
            <a:avLst/>
          </a:prstGeom>
          <a:noFill/>
        </p:spPr>
        <p:txBody>
          <a:bodyPr wrap="none" rtlCol="0">
            <a:spAutoFit/>
          </a:bodyPr>
          <a:lstStyle/>
          <a:p>
            <a:r>
              <a:rPr lang="en-US" dirty="0"/>
              <a:t>SC C&amp;DH</a:t>
            </a:r>
          </a:p>
        </p:txBody>
      </p:sp>
      <p:sp>
        <p:nvSpPr>
          <p:cNvPr id="27" name="Frame 26">
            <a:extLst>
              <a:ext uri="{FF2B5EF4-FFF2-40B4-BE49-F238E27FC236}">
                <a16:creationId xmlns:a16="http://schemas.microsoft.com/office/drawing/2014/main" id="{D5991E56-7F42-0CB4-B901-53FCF931AD85}"/>
              </a:ext>
            </a:extLst>
          </p:cNvPr>
          <p:cNvSpPr/>
          <p:nvPr/>
        </p:nvSpPr>
        <p:spPr>
          <a:xfrm>
            <a:off x="9868572" y="2740050"/>
            <a:ext cx="1388165" cy="1365822"/>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TextBox 27">
            <a:extLst>
              <a:ext uri="{FF2B5EF4-FFF2-40B4-BE49-F238E27FC236}">
                <a16:creationId xmlns:a16="http://schemas.microsoft.com/office/drawing/2014/main" id="{1AE7CEA7-D8D1-3491-6977-F7CF5C37B6A4}"/>
              </a:ext>
            </a:extLst>
          </p:cNvPr>
          <p:cNvSpPr txBox="1"/>
          <p:nvPr/>
        </p:nvSpPr>
        <p:spPr>
          <a:xfrm>
            <a:off x="10092181" y="2947903"/>
            <a:ext cx="970137" cy="369332"/>
          </a:xfrm>
          <a:prstGeom prst="rect">
            <a:avLst/>
          </a:prstGeom>
          <a:noFill/>
        </p:spPr>
        <p:txBody>
          <a:bodyPr wrap="none" rtlCol="0">
            <a:spAutoFit/>
          </a:bodyPr>
          <a:lstStyle/>
          <a:p>
            <a:r>
              <a:rPr lang="en-US" dirty="0"/>
              <a:t>SC PDU</a:t>
            </a:r>
          </a:p>
        </p:txBody>
      </p:sp>
      <p:cxnSp>
        <p:nvCxnSpPr>
          <p:cNvPr id="30" name="Straight Arrow Connector 29">
            <a:extLst>
              <a:ext uri="{FF2B5EF4-FFF2-40B4-BE49-F238E27FC236}">
                <a16:creationId xmlns:a16="http://schemas.microsoft.com/office/drawing/2014/main" id="{4F561F44-C932-B801-83EE-B662A6D731E9}"/>
              </a:ext>
            </a:extLst>
          </p:cNvPr>
          <p:cNvCxnSpPr>
            <a:cxnSpLocks/>
          </p:cNvCxnSpPr>
          <p:nvPr/>
        </p:nvCxnSpPr>
        <p:spPr>
          <a:xfrm flipH="1" flipV="1">
            <a:off x="7838660" y="2947903"/>
            <a:ext cx="2025148" cy="157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08646B5C-A004-3EDC-8663-2CA212DC4CB5}"/>
              </a:ext>
            </a:extLst>
          </p:cNvPr>
          <p:cNvCxnSpPr>
            <a:cxnSpLocks/>
          </p:cNvCxnSpPr>
          <p:nvPr/>
        </p:nvCxnSpPr>
        <p:spPr>
          <a:xfrm flipH="1">
            <a:off x="7838660" y="3894891"/>
            <a:ext cx="205826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61DA3CCC-5A41-1EE3-B682-71BBD1C1A45B}"/>
              </a:ext>
            </a:extLst>
          </p:cNvPr>
          <p:cNvSpPr txBox="1"/>
          <p:nvPr/>
        </p:nvSpPr>
        <p:spPr>
          <a:xfrm>
            <a:off x="8208831" y="2440398"/>
            <a:ext cx="1456874" cy="523220"/>
          </a:xfrm>
          <a:prstGeom prst="rect">
            <a:avLst/>
          </a:prstGeom>
          <a:noFill/>
        </p:spPr>
        <p:txBody>
          <a:bodyPr wrap="none" rtlCol="0">
            <a:spAutoFit/>
          </a:bodyPr>
          <a:lstStyle/>
          <a:p>
            <a:r>
              <a:rPr lang="en-US" sz="1400" dirty="0"/>
              <a:t>SWITCHED 28 V </a:t>
            </a:r>
          </a:p>
          <a:p>
            <a:r>
              <a:rPr lang="en-US" sz="1400" dirty="0"/>
              <a:t>Instrument PWR</a:t>
            </a:r>
          </a:p>
        </p:txBody>
      </p:sp>
      <p:sp>
        <p:nvSpPr>
          <p:cNvPr id="34" name="TextBox 33">
            <a:extLst>
              <a:ext uri="{FF2B5EF4-FFF2-40B4-BE49-F238E27FC236}">
                <a16:creationId xmlns:a16="http://schemas.microsoft.com/office/drawing/2014/main" id="{C37B6FF4-4527-298A-DC51-A48C49A6CC85}"/>
              </a:ext>
            </a:extLst>
          </p:cNvPr>
          <p:cNvSpPr txBox="1"/>
          <p:nvPr/>
        </p:nvSpPr>
        <p:spPr>
          <a:xfrm>
            <a:off x="8257894" y="3372475"/>
            <a:ext cx="1420004" cy="523220"/>
          </a:xfrm>
          <a:prstGeom prst="rect">
            <a:avLst/>
          </a:prstGeom>
          <a:noFill/>
        </p:spPr>
        <p:txBody>
          <a:bodyPr wrap="none" rtlCol="0">
            <a:spAutoFit/>
          </a:bodyPr>
          <a:lstStyle/>
          <a:p>
            <a:r>
              <a:rPr lang="en-US" sz="1400" dirty="0"/>
              <a:t>SWITCHED 28V </a:t>
            </a:r>
          </a:p>
          <a:p>
            <a:r>
              <a:rPr lang="en-US" sz="1400" dirty="0"/>
              <a:t>RICOR CC PWR</a:t>
            </a:r>
          </a:p>
        </p:txBody>
      </p:sp>
      <p:cxnSp>
        <p:nvCxnSpPr>
          <p:cNvPr id="38" name="Elbow Connector 37">
            <a:extLst>
              <a:ext uri="{FF2B5EF4-FFF2-40B4-BE49-F238E27FC236}">
                <a16:creationId xmlns:a16="http://schemas.microsoft.com/office/drawing/2014/main" id="{6DD5A90C-57D4-9B41-CB78-D313D372FE05}"/>
              </a:ext>
            </a:extLst>
          </p:cNvPr>
          <p:cNvCxnSpPr>
            <a:stCxn id="13" idx="1"/>
            <a:endCxn id="7" idx="2"/>
          </p:cNvCxnSpPr>
          <p:nvPr/>
        </p:nvCxnSpPr>
        <p:spPr>
          <a:xfrm rot="10800000">
            <a:off x="2945295" y="3770244"/>
            <a:ext cx="3505200" cy="124649"/>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Elbow Connector 39">
            <a:extLst>
              <a:ext uri="{FF2B5EF4-FFF2-40B4-BE49-F238E27FC236}">
                <a16:creationId xmlns:a16="http://schemas.microsoft.com/office/drawing/2014/main" id="{649082D3-7570-CA61-C5F6-E7E8409C3D32}"/>
              </a:ext>
            </a:extLst>
          </p:cNvPr>
          <p:cNvCxnSpPr>
            <a:cxnSpLocks/>
          </p:cNvCxnSpPr>
          <p:nvPr/>
        </p:nvCxnSpPr>
        <p:spPr>
          <a:xfrm rot="10800000" flipV="1">
            <a:off x="2445477" y="1646062"/>
            <a:ext cx="4010124" cy="1119546"/>
          </a:xfrm>
          <a:prstGeom prst="bentConnector3">
            <a:avLst/>
          </a:prstGeom>
          <a:ln w="82550">
            <a:headEnd type="triangle"/>
            <a:tailEnd type="non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DAC3A79A-25C4-5F54-F728-C710B88CA89C}"/>
              </a:ext>
            </a:extLst>
          </p:cNvPr>
          <p:cNvCxnSpPr>
            <a:cxnSpLocks/>
          </p:cNvCxnSpPr>
          <p:nvPr/>
        </p:nvCxnSpPr>
        <p:spPr>
          <a:xfrm>
            <a:off x="2459499" y="2757273"/>
            <a:ext cx="0" cy="413307"/>
          </a:xfrm>
          <a:prstGeom prst="straightConnector1">
            <a:avLst/>
          </a:prstGeom>
          <a:ln w="82550">
            <a:tailEnd type="triangle"/>
          </a:ln>
        </p:spPr>
        <p:style>
          <a:lnRef idx="2">
            <a:schemeClr val="accent1"/>
          </a:lnRef>
          <a:fillRef idx="0">
            <a:schemeClr val="accent1"/>
          </a:fillRef>
          <a:effectRef idx="1">
            <a:schemeClr val="accent1"/>
          </a:effectRef>
          <a:fontRef idx="minor">
            <a:schemeClr val="tx1"/>
          </a:fontRef>
        </p:style>
      </p:cxnSp>
      <p:cxnSp>
        <p:nvCxnSpPr>
          <p:cNvPr id="44" name="Elbow Connector 43">
            <a:extLst>
              <a:ext uri="{FF2B5EF4-FFF2-40B4-BE49-F238E27FC236}">
                <a16:creationId xmlns:a16="http://schemas.microsoft.com/office/drawing/2014/main" id="{E1B2D72E-92F9-CA52-2C59-49A75D41DF70}"/>
              </a:ext>
            </a:extLst>
          </p:cNvPr>
          <p:cNvCxnSpPr>
            <a:cxnSpLocks/>
          </p:cNvCxnSpPr>
          <p:nvPr/>
        </p:nvCxnSpPr>
        <p:spPr>
          <a:xfrm rot="10800000" flipH="1">
            <a:off x="6450495" y="2141624"/>
            <a:ext cx="1574567" cy="1001709"/>
          </a:xfrm>
          <a:prstGeom prst="bentConnector3">
            <a:avLst>
              <a:gd name="adj1" fmla="val -51960"/>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47" name="Elbow Connector 46">
            <a:extLst>
              <a:ext uri="{FF2B5EF4-FFF2-40B4-BE49-F238E27FC236}">
                <a16:creationId xmlns:a16="http://schemas.microsoft.com/office/drawing/2014/main" id="{E6FD1951-FAFD-4FB3-0C4B-CF1F25C5C7A2}"/>
              </a:ext>
            </a:extLst>
          </p:cNvPr>
          <p:cNvCxnSpPr>
            <a:cxnSpLocks/>
          </p:cNvCxnSpPr>
          <p:nvPr/>
        </p:nvCxnSpPr>
        <p:spPr>
          <a:xfrm rot="10800000">
            <a:off x="7526221" y="1677844"/>
            <a:ext cx="485969" cy="465419"/>
          </a:xfrm>
          <a:prstGeom prst="bentConnector3">
            <a:avLst>
              <a:gd name="adj1" fmla="val -1992"/>
            </a:avLst>
          </a:prstGeom>
          <a:ln>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9748C13E-5198-F81F-3119-5CA2E5BB9E7B}"/>
              </a:ext>
            </a:extLst>
          </p:cNvPr>
          <p:cNvCxnSpPr>
            <a:cxnSpLocks/>
          </p:cNvCxnSpPr>
          <p:nvPr/>
        </p:nvCxnSpPr>
        <p:spPr>
          <a:xfrm>
            <a:off x="7530730" y="1585174"/>
            <a:ext cx="2322107"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464F5CC7-819F-4598-884E-D76715E45109}"/>
              </a:ext>
            </a:extLst>
          </p:cNvPr>
          <p:cNvCxnSpPr>
            <a:cxnSpLocks/>
          </p:cNvCxnSpPr>
          <p:nvPr/>
        </p:nvCxnSpPr>
        <p:spPr>
          <a:xfrm>
            <a:off x="7527682" y="1508974"/>
            <a:ext cx="2322107" cy="0"/>
          </a:xfrm>
          <a:prstGeom prst="straightConnector1">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9400A244-28E0-ADA8-B4D2-F09E4BAF6B0E}"/>
              </a:ext>
            </a:extLst>
          </p:cNvPr>
          <p:cNvSpPr txBox="1"/>
          <p:nvPr/>
        </p:nvSpPr>
        <p:spPr>
          <a:xfrm>
            <a:off x="7498649" y="1070225"/>
            <a:ext cx="2226892" cy="430887"/>
          </a:xfrm>
          <a:prstGeom prst="rect">
            <a:avLst/>
          </a:prstGeom>
          <a:noFill/>
        </p:spPr>
        <p:txBody>
          <a:bodyPr wrap="none" rtlCol="0">
            <a:spAutoFit/>
          </a:bodyPr>
          <a:lstStyle/>
          <a:p>
            <a:r>
              <a:rPr lang="en-US" sz="1100" dirty="0"/>
              <a:t>Science Data, Telemetry (CCSDS)</a:t>
            </a:r>
          </a:p>
          <a:p>
            <a:r>
              <a:rPr lang="en-US" sz="1100" dirty="0"/>
              <a:t>                             (LVDS)</a:t>
            </a:r>
          </a:p>
        </p:txBody>
      </p:sp>
      <p:sp>
        <p:nvSpPr>
          <p:cNvPr id="65" name="TextBox 64">
            <a:extLst>
              <a:ext uri="{FF2B5EF4-FFF2-40B4-BE49-F238E27FC236}">
                <a16:creationId xmlns:a16="http://schemas.microsoft.com/office/drawing/2014/main" id="{37CC554E-B751-A977-320C-A37446F86CED}"/>
              </a:ext>
            </a:extLst>
          </p:cNvPr>
          <p:cNvSpPr txBox="1"/>
          <p:nvPr/>
        </p:nvSpPr>
        <p:spPr>
          <a:xfrm>
            <a:off x="8088669" y="1552882"/>
            <a:ext cx="1535998" cy="430887"/>
          </a:xfrm>
          <a:prstGeom prst="rect">
            <a:avLst/>
          </a:prstGeom>
          <a:noFill/>
        </p:spPr>
        <p:txBody>
          <a:bodyPr wrap="none" rtlCol="0">
            <a:spAutoFit/>
          </a:bodyPr>
          <a:lstStyle/>
          <a:p>
            <a:r>
              <a:rPr lang="en-US" sz="1100" dirty="0"/>
              <a:t>Commands (CCSDS) </a:t>
            </a:r>
          </a:p>
          <a:p>
            <a:r>
              <a:rPr lang="en-US" sz="1100" dirty="0"/>
              <a:t>              (LVDS)</a:t>
            </a:r>
          </a:p>
        </p:txBody>
      </p:sp>
      <p:sp>
        <p:nvSpPr>
          <p:cNvPr id="66" name="TextBox 65">
            <a:extLst>
              <a:ext uri="{FF2B5EF4-FFF2-40B4-BE49-F238E27FC236}">
                <a16:creationId xmlns:a16="http://schemas.microsoft.com/office/drawing/2014/main" id="{EE290FB0-8F30-7EE4-DDAF-FD6FF6D0B196}"/>
              </a:ext>
            </a:extLst>
          </p:cNvPr>
          <p:cNvSpPr txBox="1"/>
          <p:nvPr/>
        </p:nvSpPr>
        <p:spPr>
          <a:xfrm>
            <a:off x="6582455" y="1916134"/>
            <a:ext cx="777777" cy="261610"/>
          </a:xfrm>
          <a:prstGeom prst="rect">
            <a:avLst/>
          </a:prstGeom>
          <a:noFill/>
        </p:spPr>
        <p:txBody>
          <a:bodyPr wrap="none" rtlCol="0">
            <a:spAutoFit/>
          </a:bodyPr>
          <a:lstStyle/>
          <a:p>
            <a:r>
              <a:rPr lang="en-US" sz="1100" dirty="0"/>
              <a:t>ESM PWR</a:t>
            </a:r>
          </a:p>
        </p:txBody>
      </p:sp>
      <p:sp>
        <p:nvSpPr>
          <p:cNvPr id="67" name="TextBox 66">
            <a:extLst>
              <a:ext uri="{FF2B5EF4-FFF2-40B4-BE49-F238E27FC236}">
                <a16:creationId xmlns:a16="http://schemas.microsoft.com/office/drawing/2014/main" id="{0E9E8034-17EE-B8C7-6F5C-6A8906523BBE}"/>
              </a:ext>
            </a:extLst>
          </p:cNvPr>
          <p:cNvSpPr txBox="1"/>
          <p:nvPr/>
        </p:nvSpPr>
        <p:spPr>
          <a:xfrm>
            <a:off x="4091848" y="880494"/>
            <a:ext cx="2215671" cy="600164"/>
          </a:xfrm>
          <a:prstGeom prst="rect">
            <a:avLst/>
          </a:prstGeom>
          <a:noFill/>
        </p:spPr>
        <p:txBody>
          <a:bodyPr wrap="none" rtlCol="0">
            <a:spAutoFit/>
          </a:bodyPr>
          <a:lstStyle/>
          <a:p>
            <a:pPr algn="ctr"/>
            <a:r>
              <a:rPr lang="en-US" sz="1100" dirty="0"/>
              <a:t>Analog Science Data, </a:t>
            </a:r>
          </a:p>
          <a:p>
            <a:pPr algn="ctr"/>
            <a:r>
              <a:rPr lang="en-US" sz="1100" dirty="0"/>
              <a:t>Biases, CLKs, Temp Sensor (s?),</a:t>
            </a:r>
          </a:p>
          <a:p>
            <a:pPr algn="ctr"/>
            <a:r>
              <a:rPr lang="en-US" sz="1100" dirty="0"/>
              <a:t>   Heater for Optics (?)</a:t>
            </a:r>
          </a:p>
        </p:txBody>
      </p:sp>
      <p:cxnSp>
        <p:nvCxnSpPr>
          <p:cNvPr id="71" name="Elbow Connector 70">
            <a:extLst>
              <a:ext uri="{FF2B5EF4-FFF2-40B4-BE49-F238E27FC236}">
                <a16:creationId xmlns:a16="http://schemas.microsoft.com/office/drawing/2014/main" id="{1C7DC572-28A2-3259-4546-3CE4B56D9608}"/>
              </a:ext>
            </a:extLst>
          </p:cNvPr>
          <p:cNvCxnSpPr>
            <a:cxnSpLocks/>
            <a:stCxn id="4" idx="2"/>
          </p:cNvCxnSpPr>
          <p:nvPr/>
        </p:nvCxnSpPr>
        <p:spPr>
          <a:xfrm rot="16200000" flipH="1">
            <a:off x="4658549" y="2199449"/>
            <a:ext cx="380178" cy="4548808"/>
          </a:xfrm>
          <a:prstGeom prst="bentConnector2">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2" name="Frame 71">
            <a:extLst>
              <a:ext uri="{FF2B5EF4-FFF2-40B4-BE49-F238E27FC236}">
                <a16:creationId xmlns:a16="http://schemas.microsoft.com/office/drawing/2014/main" id="{E49D385A-DEA0-AC18-9C93-FC09E774896E}"/>
              </a:ext>
            </a:extLst>
          </p:cNvPr>
          <p:cNvSpPr/>
          <p:nvPr/>
        </p:nvSpPr>
        <p:spPr>
          <a:xfrm>
            <a:off x="9863808" y="4749890"/>
            <a:ext cx="1456223" cy="1219979"/>
          </a:xfrm>
          <a:prstGeom prst="frame">
            <a:avLst>
              <a:gd name="adj1" fmla="val 32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1" name="Elbow Connector 80">
            <a:extLst>
              <a:ext uri="{FF2B5EF4-FFF2-40B4-BE49-F238E27FC236}">
                <a16:creationId xmlns:a16="http://schemas.microsoft.com/office/drawing/2014/main" id="{4E138C3E-69B6-74F4-411F-D4E58E403ABF}"/>
              </a:ext>
            </a:extLst>
          </p:cNvPr>
          <p:cNvCxnSpPr>
            <a:cxnSpLocks/>
            <a:endCxn id="72" idx="1"/>
          </p:cNvCxnSpPr>
          <p:nvPr/>
        </p:nvCxnSpPr>
        <p:spPr>
          <a:xfrm>
            <a:off x="7020943" y="4663942"/>
            <a:ext cx="2842865" cy="695938"/>
          </a:xfrm>
          <a:prstGeom prst="bentConnector3">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620AF089-6478-730E-47A0-8BCCE2959382}"/>
              </a:ext>
            </a:extLst>
          </p:cNvPr>
          <p:cNvSpPr txBox="1"/>
          <p:nvPr/>
        </p:nvSpPr>
        <p:spPr>
          <a:xfrm>
            <a:off x="9989117" y="4971503"/>
            <a:ext cx="1307153" cy="646331"/>
          </a:xfrm>
          <a:prstGeom prst="rect">
            <a:avLst/>
          </a:prstGeom>
          <a:noFill/>
        </p:spPr>
        <p:txBody>
          <a:bodyPr wrap="none" rtlCol="0">
            <a:spAutoFit/>
          </a:bodyPr>
          <a:lstStyle/>
          <a:p>
            <a:r>
              <a:rPr lang="en-US" dirty="0"/>
              <a:t>SC INSTR. </a:t>
            </a:r>
          </a:p>
          <a:p>
            <a:r>
              <a:rPr lang="en-US" dirty="0"/>
              <a:t>TEMP CTRL</a:t>
            </a:r>
          </a:p>
        </p:txBody>
      </p:sp>
      <p:sp>
        <p:nvSpPr>
          <p:cNvPr id="84" name="TextBox 83">
            <a:extLst>
              <a:ext uri="{FF2B5EF4-FFF2-40B4-BE49-F238E27FC236}">
                <a16:creationId xmlns:a16="http://schemas.microsoft.com/office/drawing/2014/main" id="{2ED959E0-9AFB-7533-0BB1-F02B60BE78BB}"/>
              </a:ext>
            </a:extLst>
          </p:cNvPr>
          <p:cNvSpPr txBox="1"/>
          <p:nvPr/>
        </p:nvSpPr>
        <p:spPr>
          <a:xfrm>
            <a:off x="4017357" y="4262716"/>
            <a:ext cx="1813317" cy="430887"/>
          </a:xfrm>
          <a:prstGeom prst="rect">
            <a:avLst/>
          </a:prstGeom>
          <a:noFill/>
        </p:spPr>
        <p:txBody>
          <a:bodyPr wrap="none" rtlCol="0">
            <a:spAutoFit/>
          </a:bodyPr>
          <a:lstStyle/>
          <a:p>
            <a:pPr algn="ctr"/>
            <a:r>
              <a:rPr lang="en-US" sz="1100" dirty="0"/>
              <a:t>Instrument Temp Sensor + </a:t>
            </a:r>
          </a:p>
          <a:p>
            <a:pPr algn="ctr"/>
            <a:r>
              <a:rPr lang="en-US" sz="1100" dirty="0"/>
              <a:t>Heater</a:t>
            </a:r>
          </a:p>
        </p:txBody>
      </p:sp>
      <p:sp>
        <p:nvSpPr>
          <p:cNvPr id="24" name="Date Placeholder 23">
            <a:extLst>
              <a:ext uri="{FF2B5EF4-FFF2-40B4-BE49-F238E27FC236}">
                <a16:creationId xmlns:a16="http://schemas.microsoft.com/office/drawing/2014/main" id="{54D498D2-7447-6099-14F8-6F68F03BDA61}"/>
              </a:ext>
            </a:extLst>
          </p:cNvPr>
          <p:cNvSpPr>
            <a:spLocks noGrp="1"/>
          </p:cNvSpPr>
          <p:nvPr>
            <p:ph type="dt" sz="half" idx="10"/>
          </p:nvPr>
        </p:nvSpPr>
        <p:spPr/>
        <p:txBody>
          <a:bodyPr/>
          <a:lstStyle/>
          <a:p>
            <a:r>
              <a:rPr lang="en-US"/>
              <a:t>5/2/24</a:t>
            </a:r>
          </a:p>
        </p:txBody>
      </p:sp>
      <p:sp>
        <p:nvSpPr>
          <p:cNvPr id="25" name="Footer Placeholder 24">
            <a:extLst>
              <a:ext uri="{FF2B5EF4-FFF2-40B4-BE49-F238E27FC236}">
                <a16:creationId xmlns:a16="http://schemas.microsoft.com/office/drawing/2014/main" id="{1A5E9661-F818-3755-C564-C099E738F18D}"/>
              </a:ext>
            </a:extLst>
          </p:cNvPr>
          <p:cNvSpPr>
            <a:spLocks noGrp="1"/>
          </p:cNvSpPr>
          <p:nvPr>
            <p:ph type="ftr" sz="quarter" idx="11"/>
          </p:nvPr>
        </p:nvSpPr>
        <p:spPr/>
        <p:txBody>
          <a:bodyPr/>
          <a:lstStyle/>
          <a:p>
            <a:r>
              <a:rPr lang="en-US"/>
              <a:t>Clark et al, ISSC, CLEW</a:t>
            </a:r>
          </a:p>
        </p:txBody>
      </p:sp>
      <p:sp>
        <p:nvSpPr>
          <p:cNvPr id="29" name="Slide Number Placeholder 28">
            <a:extLst>
              <a:ext uri="{FF2B5EF4-FFF2-40B4-BE49-F238E27FC236}">
                <a16:creationId xmlns:a16="http://schemas.microsoft.com/office/drawing/2014/main" id="{599421BE-E997-8E38-2D95-A1A4449FD095}"/>
              </a:ext>
            </a:extLst>
          </p:cNvPr>
          <p:cNvSpPr>
            <a:spLocks noGrp="1"/>
          </p:cNvSpPr>
          <p:nvPr>
            <p:ph type="sldNum" sz="quarter" idx="12"/>
          </p:nvPr>
        </p:nvSpPr>
        <p:spPr/>
        <p:txBody>
          <a:bodyPr/>
          <a:lstStyle/>
          <a:p>
            <a:fld id="{7722D901-AEAC-8244-8FB8-40C7387DBD2F}" type="slidenum">
              <a:rPr lang="en-US" smtClean="0"/>
              <a:t>11</a:t>
            </a:fld>
            <a:endParaRPr lang="en-US"/>
          </a:p>
        </p:txBody>
      </p:sp>
    </p:spTree>
    <p:extLst>
      <p:ext uri="{BB962C8B-B14F-4D97-AF65-F5344CB8AC3E}">
        <p14:creationId xmlns:p14="http://schemas.microsoft.com/office/powerpoint/2010/main" val="1006744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445EF8-F79F-9C7F-E2B2-F26E331DC376}"/>
              </a:ext>
            </a:extLst>
          </p:cNvPr>
          <p:cNvSpPr>
            <a:spLocks noChangeAspect="1"/>
          </p:cNvSpPr>
          <p:nvPr/>
        </p:nvSpPr>
        <p:spPr>
          <a:xfrm>
            <a:off x="6400800" y="3032964"/>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AF3829-51B8-F47D-923E-624045FA5B11}"/>
              </a:ext>
            </a:extLst>
          </p:cNvPr>
          <p:cNvSpPr>
            <a:spLocks noChangeAspect="1"/>
          </p:cNvSpPr>
          <p:nvPr/>
        </p:nvSpPr>
        <p:spPr>
          <a:xfrm>
            <a:off x="6400800" y="3273052"/>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EC08891-472E-56E9-4937-8C29C0A41FD6}"/>
              </a:ext>
            </a:extLst>
          </p:cNvPr>
          <p:cNvSpPr>
            <a:spLocks noChangeAspect="1"/>
          </p:cNvSpPr>
          <p:nvPr/>
        </p:nvSpPr>
        <p:spPr>
          <a:xfrm>
            <a:off x="6400800" y="2604388"/>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190A6CB-9E99-D867-A8D5-17B510405DB6}"/>
              </a:ext>
            </a:extLst>
          </p:cNvPr>
          <p:cNvSpPr>
            <a:spLocks noChangeAspect="1"/>
          </p:cNvSpPr>
          <p:nvPr/>
        </p:nvSpPr>
        <p:spPr>
          <a:xfrm>
            <a:off x="6400800" y="2843434"/>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7EE6230-EABD-DC33-075F-85D5E1F72AD7}"/>
              </a:ext>
            </a:extLst>
          </p:cNvPr>
          <p:cNvSpPr>
            <a:spLocks noChangeAspect="1"/>
          </p:cNvSpPr>
          <p:nvPr/>
        </p:nvSpPr>
        <p:spPr>
          <a:xfrm>
            <a:off x="6400800" y="3462343"/>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C16D2A-6BA3-3FDB-00E4-7D35FE482067}"/>
              </a:ext>
            </a:extLst>
          </p:cNvPr>
          <p:cNvSpPr>
            <a:spLocks noChangeAspect="1"/>
          </p:cNvSpPr>
          <p:nvPr/>
        </p:nvSpPr>
        <p:spPr>
          <a:xfrm>
            <a:off x="6583680" y="3032964"/>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68DF66-D9A1-5D9E-A087-A1CC243A3227}"/>
              </a:ext>
            </a:extLst>
          </p:cNvPr>
          <p:cNvSpPr>
            <a:spLocks noChangeAspect="1"/>
          </p:cNvSpPr>
          <p:nvPr/>
        </p:nvSpPr>
        <p:spPr>
          <a:xfrm>
            <a:off x="6583680" y="3273052"/>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7D4B3D-D067-AC6B-0438-5812650F9A5A}"/>
              </a:ext>
            </a:extLst>
          </p:cNvPr>
          <p:cNvSpPr>
            <a:spLocks noChangeAspect="1"/>
          </p:cNvSpPr>
          <p:nvPr/>
        </p:nvSpPr>
        <p:spPr>
          <a:xfrm>
            <a:off x="6583680" y="2604388"/>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12F8A1-9C7A-3987-D93F-84C12CD6D6D1}"/>
              </a:ext>
            </a:extLst>
          </p:cNvPr>
          <p:cNvSpPr>
            <a:spLocks noChangeAspect="1"/>
          </p:cNvSpPr>
          <p:nvPr/>
        </p:nvSpPr>
        <p:spPr>
          <a:xfrm>
            <a:off x="6583680" y="2843434"/>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497515-28AB-9456-3153-2B09E4FE23E5}"/>
              </a:ext>
            </a:extLst>
          </p:cNvPr>
          <p:cNvSpPr>
            <a:spLocks noChangeAspect="1"/>
          </p:cNvSpPr>
          <p:nvPr/>
        </p:nvSpPr>
        <p:spPr>
          <a:xfrm>
            <a:off x="6583680" y="3462343"/>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CEAC140-D5E9-00E4-1773-936E61906528}"/>
              </a:ext>
            </a:extLst>
          </p:cNvPr>
          <p:cNvSpPr>
            <a:spLocks noChangeAspect="1"/>
          </p:cNvSpPr>
          <p:nvPr/>
        </p:nvSpPr>
        <p:spPr>
          <a:xfrm>
            <a:off x="6766560" y="3032964"/>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9821223-931D-E01F-19B2-326EED1A0B64}"/>
              </a:ext>
            </a:extLst>
          </p:cNvPr>
          <p:cNvSpPr>
            <a:spLocks noChangeAspect="1"/>
          </p:cNvSpPr>
          <p:nvPr/>
        </p:nvSpPr>
        <p:spPr>
          <a:xfrm>
            <a:off x="6766560" y="3273052"/>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F3CF51E-24A1-4868-5CCE-441FA342B014}"/>
              </a:ext>
            </a:extLst>
          </p:cNvPr>
          <p:cNvSpPr>
            <a:spLocks noChangeAspect="1"/>
          </p:cNvSpPr>
          <p:nvPr/>
        </p:nvSpPr>
        <p:spPr>
          <a:xfrm>
            <a:off x="6766560" y="2604388"/>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3FB3647-4A1F-D108-42C4-AABA0868C7BC}"/>
              </a:ext>
            </a:extLst>
          </p:cNvPr>
          <p:cNvSpPr>
            <a:spLocks noChangeAspect="1"/>
          </p:cNvSpPr>
          <p:nvPr/>
        </p:nvSpPr>
        <p:spPr>
          <a:xfrm>
            <a:off x="6766560" y="2843434"/>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1452101-3914-780B-BAB3-3E1A95939AA6}"/>
              </a:ext>
            </a:extLst>
          </p:cNvPr>
          <p:cNvSpPr>
            <a:spLocks noChangeAspect="1"/>
          </p:cNvSpPr>
          <p:nvPr/>
        </p:nvSpPr>
        <p:spPr>
          <a:xfrm>
            <a:off x="6766560" y="3462343"/>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78EA99-B724-459D-023E-7504683C8410}"/>
              </a:ext>
            </a:extLst>
          </p:cNvPr>
          <p:cNvSpPr>
            <a:spLocks noChangeAspect="1"/>
          </p:cNvSpPr>
          <p:nvPr/>
        </p:nvSpPr>
        <p:spPr>
          <a:xfrm>
            <a:off x="6949440" y="3032964"/>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B0C47CA-E9D3-B36B-F4A2-7E310DDE7BB6}"/>
              </a:ext>
            </a:extLst>
          </p:cNvPr>
          <p:cNvSpPr>
            <a:spLocks noChangeAspect="1"/>
          </p:cNvSpPr>
          <p:nvPr/>
        </p:nvSpPr>
        <p:spPr>
          <a:xfrm>
            <a:off x="6949440" y="3273052"/>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75661B1-B360-EC04-618F-6B57725812E2}"/>
              </a:ext>
            </a:extLst>
          </p:cNvPr>
          <p:cNvSpPr>
            <a:spLocks noChangeAspect="1"/>
          </p:cNvSpPr>
          <p:nvPr/>
        </p:nvSpPr>
        <p:spPr>
          <a:xfrm>
            <a:off x="6949440" y="2604388"/>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8F32459-1D11-547E-239A-23122AB0D673}"/>
              </a:ext>
            </a:extLst>
          </p:cNvPr>
          <p:cNvSpPr>
            <a:spLocks noChangeAspect="1"/>
          </p:cNvSpPr>
          <p:nvPr/>
        </p:nvSpPr>
        <p:spPr>
          <a:xfrm>
            <a:off x="6949440" y="2843434"/>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5E08B77-CDE4-913C-8BEE-FBC1283F8A17}"/>
              </a:ext>
            </a:extLst>
          </p:cNvPr>
          <p:cNvSpPr>
            <a:spLocks noChangeAspect="1"/>
          </p:cNvSpPr>
          <p:nvPr/>
        </p:nvSpPr>
        <p:spPr>
          <a:xfrm>
            <a:off x="6949440" y="3462343"/>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95F9C21-3D6F-5B23-EAD5-450A8758724E}"/>
              </a:ext>
            </a:extLst>
          </p:cNvPr>
          <p:cNvSpPr>
            <a:spLocks noChangeAspect="1"/>
          </p:cNvSpPr>
          <p:nvPr/>
        </p:nvSpPr>
        <p:spPr>
          <a:xfrm>
            <a:off x="7132320" y="3032964"/>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EC69CDC-7328-BA99-BBE7-B4DC52E9B265}"/>
              </a:ext>
            </a:extLst>
          </p:cNvPr>
          <p:cNvSpPr>
            <a:spLocks noChangeAspect="1"/>
          </p:cNvSpPr>
          <p:nvPr/>
        </p:nvSpPr>
        <p:spPr>
          <a:xfrm>
            <a:off x="7132320" y="3273052"/>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8785E8F-9506-5763-53A6-386A75F67D83}"/>
              </a:ext>
            </a:extLst>
          </p:cNvPr>
          <p:cNvSpPr>
            <a:spLocks noChangeAspect="1"/>
          </p:cNvSpPr>
          <p:nvPr/>
        </p:nvSpPr>
        <p:spPr>
          <a:xfrm>
            <a:off x="7132320" y="2604388"/>
            <a:ext cx="182880" cy="231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A751CA0-9062-7102-EDEF-42AA9B312A2A}"/>
              </a:ext>
            </a:extLst>
          </p:cNvPr>
          <p:cNvSpPr>
            <a:spLocks noChangeAspect="1"/>
          </p:cNvSpPr>
          <p:nvPr/>
        </p:nvSpPr>
        <p:spPr>
          <a:xfrm>
            <a:off x="7132320" y="2843434"/>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97F19E6-AF72-C23F-B7AE-EC22D1464D99}"/>
              </a:ext>
            </a:extLst>
          </p:cNvPr>
          <p:cNvSpPr>
            <a:spLocks noChangeAspect="1"/>
          </p:cNvSpPr>
          <p:nvPr/>
        </p:nvSpPr>
        <p:spPr>
          <a:xfrm>
            <a:off x="7132320" y="3462343"/>
            <a:ext cx="18288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3C66565-8228-00DA-C493-68EA7B316CDC}"/>
              </a:ext>
            </a:extLst>
          </p:cNvPr>
          <p:cNvSpPr/>
          <p:nvPr/>
        </p:nvSpPr>
        <p:spPr>
          <a:xfrm>
            <a:off x="8541656" y="2604388"/>
            <a:ext cx="914400" cy="10408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CD1D1321-BC1F-072E-E404-BD2C453DD77B}"/>
              </a:ext>
            </a:extLst>
          </p:cNvPr>
          <p:cNvCxnSpPr>
            <a:cxnSpLocks/>
          </p:cNvCxnSpPr>
          <p:nvPr/>
        </p:nvCxnSpPr>
        <p:spPr>
          <a:xfrm flipV="1">
            <a:off x="5891003" y="2604388"/>
            <a:ext cx="475219" cy="5993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28D2F39A-310A-2EA7-F7F8-D1AC75B9BB7D}"/>
              </a:ext>
            </a:extLst>
          </p:cNvPr>
          <p:cNvCxnSpPr>
            <a:cxnSpLocks/>
          </p:cNvCxnSpPr>
          <p:nvPr/>
        </p:nvCxnSpPr>
        <p:spPr>
          <a:xfrm>
            <a:off x="5894915" y="3273052"/>
            <a:ext cx="467587" cy="3785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Right Arrow 34">
            <a:extLst>
              <a:ext uri="{FF2B5EF4-FFF2-40B4-BE49-F238E27FC236}">
                <a16:creationId xmlns:a16="http://schemas.microsoft.com/office/drawing/2014/main" id="{E86F4226-CCBD-7A9A-33B7-CFFB99AEF2C7}"/>
              </a:ext>
            </a:extLst>
          </p:cNvPr>
          <p:cNvSpPr/>
          <p:nvPr/>
        </p:nvSpPr>
        <p:spPr>
          <a:xfrm>
            <a:off x="7480407" y="3077455"/>
            <a:ext cx="829875" cy="1575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0E6A19EC-9202-4289-3823-7430D14DEE0F}"/>
              </a:ext>
            </a:extLst>
          </p:cNvPr>
          <p:cNvSpPr txBox="1"/>
          <p:nvPr/>
        </p:nvSpPr>
        <p:spPr>
          <a:xfrm>
            <a:off x="7411173" y="3234978"/>
            <a:ext cx="968342" cy="369332"/>
          </a:xfrm>
          <a:prstGeom prst="rect">
            <a:avLst/>
          </a:prstGeom>
          <a:noFill/>
        </p:spPr>
        <p:txBody>
          <a:bodyPr wrap="none" rtlCol="0">
            <a:spAutoFit/>
          </a:bodyPr>
          <a:lstStyle/>
          <a:p>
            <a:r>
              <a:rPr lang="en-US" dirty="0"/>
              <a:t>Average</a:t>
            </a:r>
          </a:p>
        </p:txBody>
      </p:sp>
      <p:sp>
        <p:nvSpPr>
          <p:cNvPr id="37" name="TextBox 36">
            <a:extLst>
              <a:ext uri="{FF2B5EF4-FFF2-40B4-BE49-F238E27FC236}">
                <a16:creationId xmlns:a16="http://schemas.microsoft.com/office/drawing/2014/main" id="{7A2C975F-AC3B-48BB-9BE7-1B48F386703E}"/>
              </a:ext>
            </a:extLst>
          </p:cNvPr>
          <p:cNvSpPr txBox="1"/>
          <p:nvPr/>
        </p:nvSpPr>
        <p:spPr>
          <a:xfrm>
            <a:off x="6079669" y="3761833"/>
            <a:ext cx="1562102" cy="646331"/>
          </a:xfrm>
          <a:prstGeom prst="rect">
            <a:avLst/>
          </a:prstGeom>
          <a:noFill/>
        </p:spPr>
        <p:txBody>
          <a:bodyPr wrap="square" rtlCol="0">
            <a:spAutoFit/>
          </a:bodyPr>
          <a:lstStyle/>
          <a:p>
            <a:pPr algn="ctr"/>
            <a:r>
              <a:rPr lang="en-US" dirty="0"/>
              <a:t>5x5 pixels </a:t>
            </a:r>
          </a:p>
          <a:p>
            <a:pPr algn="ctr"/>
            <a:r>
              <a:rPr lang="en-US" dirty="0"/>
              <a:t>(18 µm pitch)</a:t>
            </a:r>
          </a:p>
        </p:txBody>
      </p:sp>
      <p:sp>
        <p:nvSpPr>
          <p:cNvPr id="38" name="TextBox 37">
            <a:extLst>
              <a:ext uri="{FF2B5EF4-FFF2-40B4-BE49-F238E27FC236}">
                <a16:creationId xmlns:a16="http://schemas.microsoft.com/office/drawing/2014/main" id="{D27E7A1E-B68A-214D-5C9B-334FAE4EBF19}"/>
              </a:ext>
            </a:extLst>
          </p:cNvPr>
          <p:cNvSpPr txBox="1"/>
          <p:nvPr/>
        </p:nvSpPr>
        <p:spPr>
          <a:xfrm>
            <a:off x="8141157" y="3761833"/>
            <a:ext cx="1562102" cy="646331"/>
          </a:xfrm>
          <a:prstGeom prst="rect">
            <a:avLst/>
          </a:prstGeom>
          <a:noFill/>
        </p:spPr>
        <p:txBody>
          <a:bodyPr wrap="square" rtlCol="0">
            <a:spAutoFit/>
          </a:bodyPr>
          <a:lstStyle/>
          <a:p>
            <a:pPr algn="ctr"/>
            <a:r>
              <a:rPr lang="en-US" dirty="0" err="1"/>
              <a:t>superpixel</a:t>
            </a:r>
            <a:r>
              <a:rPr lang="en-US" dirty="0"/>
              <a:t> </a:t>
            </a:r>
          </a:p>
          <a:p>
            <a:pPr algn="ctr"/>
            <a:r>
              <a:rPr lang="en-US" dirty="0"/>
              <a:t>(90 µm pitch)</a:t>
            </a:r>
          </a:p>
        </p:txBody>
      </p:sp>
      <p:sp>
        <p:nvSpPr>
          <p:cNvPr id="52" name="Right Arrow 51">
            <a:extLst>
              <a:ext uri="{FF2B5EF4-FFF2-40B4-BE49-F238E27FC236}">
                <a16:creationId xmlns:a16="http://schemas.microsoft.com/office/drawing/2014/main" id="{8FFAA423-BC3E-2F8C-B3D8-9E1979643668}"/>
              </a:ext>
            </a:extLst>
          </p:cNvPr>
          <p:cNvSpPr/>
          <p:nvPr/>
        </p:nvSpPr>
        <p:spPr>
          <a:xfrm>
            <a:off x="3481722" y="6021481"/>
            <a:ext cx="3157640" cy="59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S/C Along Track</a:t>
            </a:r>
          </a:p>
        </p:txBody>
      </p:sp>
      <p:sp>
        <p:nvSpPr>
          <p:cNvPr id="3" name="TextBox 2">
            <a:extLst>
              <a:ext uri="{FF2B5EF4-FFF2-40B4-BE49-F238E27FC236}">
                <a16:creationId xmlns:a16="http://schemas.microsoft.com/office/drawing/2014/main" id="{9F11524A-E2EE-EFD9-265E-84401B19288E}"/>
              </a:ext>
            </a:extLst>
          </p:cNvPr>
          <p:cNvSpPr txBox="1"/>
          <p:nvPr/>
        </p:nvSpPr>
        <p:spPr>
          <a:xfrm rot="16200000">
            <a:off x="-336733" y="5059620"/>
            <a:ext cx="1301447" cy="369332"/>
          </a:xfrm>
          <a:prstGeom prst="rect">
            <a:avLst/>
          </a:prstGeom>
          <a:noFill/>
        </p:spPr>
        <p:txBody>
          <a:bodyPr wrap="none" rtlCol="0">
            <a:spAutoFit/>
          </a:bodyPr>
          <a:lstStyle/>
          <a:p>
            <a:r>
              <a:rPr lang="en-US" dirty="0"/>
              <a:t>1024 pixels</a:t>
            </a:r>
          </a:p>
        </p:txBody>
      </p:sp>
      <p:sp>
        <p:nvSpPr>
          <p:cNvPr id="30" name="TextBox 29">
            <a:extLst>
              <a:ext uri="{FF2B5EF4-FFF2-40B4-BE49-F238E27FC236}">
                <a16:creationId xmlns:a16="http://schemas.microsoft.com/office/drawing/2014/main" id="{4BD8AB3E-3288-9EE4-0E91-A251B098AA37}"/>
              </a:ext>
            </a:extLst>
          </p:cNvPr>
          <p:cNvSpPr txBox="1"/>
          <p:nvPr/>
        </p:nvSpPr>
        <p:spPr>
          <a:xfrm>
            <a:off x="313991" y="6497718"/>
            <a:ext cx="7804188" cy="369332"/>
          </a:xfrm>
          <a:prstGeom prst="rect">
            <a:avLst/>
          </a:prstGeom>
          <a:noFill/>
        </p:spPr>
        <p:txBody>
          <a:bodyPr wrap="none" rtlCol="0">
            <a:spAutoFit/>
          </a:bodyPr>
          <a:lstStyle/>
          <a:p>
            <a:r>
              <a:rPr lang="en-US" dirty="0"/>
              <a:t>1024 pixels ➜ 1024 / 5 </a:t>
            </a:r>
            <a:r>
              <a:rPr lang="en-US" dirty="0" err="1"/>
              <a:t>superpixel</a:t>
            </a:r>
            <a:r>
              <a:rPr lang="en-US" dirty="0"/>
              <a:t> columns or 205 </a:t>
            </a:r>
            <a:r>
              <a:rPr lang="en-US" dirty="0" err="1"/>
              <a:t>wavebins</a:t>
            </a:r>
            <a:r>
              <a:rPr lang="en-US" dirty="0"/>
              <a:t> ~ 200 </a:t>
            </a:r>
            <a:r>
              <a:rPr lang="en-US" dirty="0" err="1"/>
              <a:t>wavebins</a:t>
            </a:r>
            <a:r>
              <a:rPr lang="en-US" dirty="0"/>
              <a:t> </a:t>
            </a:r>
          </a:p>
        </p:txBody>
      </p:sp>
      <p:sp>
        <p:nvSpPr>
          <p:cNvPr id="33" name="TextBox 32">
            <a:extLst>
              <a:ext uri="{FF2B5EF4-FFF2-40B4-BE49-F238E27FC236}">
                <a16:creationId xmlns:a16="http://schemas.microsoft.com/office/drawing/2014/main" id="{1218D7FE-148F-BDE8-D542-BBDB72E4790D}"/>
              </a:ext>
            </a:extLst>
          </p:cNvPr>
          <p:cNvSpPr txBox="1"/>
          <p:nvPr/>
        </p:nvSpPr>
        <p:spPr>
          <a:xfrm rot="16200000">
            <a:off x="-641142" y="3019046"/>
            <a:ext cx="1910267" cy="369332"/>
          </a:xfrm>
          <a:prstGeom prst="rect">
            <a:avLst/>
          </a:prstGeom>
          <a:noFill/>
        </p:spPr>
        <p:txBody>
          <a:bodyPr wrap="none" rtlCol="0">
            <a:spAutoFit/>
          </a:bodyPr>
          <a:lstStyle/>
          <a:p>
            <a:r>
              <a:rPr lang="en-US" dirty="0"/>
              <a:t>6 </a:t>
            </a:r>
            <a:r>
              <a:rPr lang="en-US" dirty="0" err="1"/>
              <a:t>superpixel</a:t>
            </a:r>
            <a:r>
              <a:rPr lang="en-US" dirty="0"/>
              <a:t> rows</a:t>
            </a:r>
          </a:p>
        </p:txBody>
      </p:sp>
      <p:sp>
        <p:nvSpPr>
          <p:cNvPr id="34" name="Right Arrow 33">
            <a:extLst>
              <a:ext uri="{FF2B5EF4-FFF2-40B4-BE49-F238E27FC236}">
                <a16:creationId xmlns:a16="http://schemas.microsoft.com/office/drawing/2014/main" id="{380DE0EB-10AF-2C89-D90C-2A0D975EB689}"/>
              </a:ext>
            </a:extLst>
          </p:cNvPr>
          <p:cNvSpPr/>
          <p:nvPr/>
        </p:nvSpPr>
        <p:spPr>
          <a:xfrm rot="16200000">
            <a:off x="-710824" y="1081703"/>
            <a:ext cx="1949869" cy="4156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S/C Cross Track</a:t>
            </a:r>
          </a:p>
        </p:txBody>
      </p:sp>
      <p:sp>
        <p:nvSpPr>
          <p:cNvPr id="44" name="TextBox 43">
            <a:extLst>
              <a:ext uri="{FF2B5EF4-FFF2-40B4-BE49-F238E27FC236}">
                <a16:creationId xmlns:a16="http://schemas.microsoft.com/office/drawing/2014/main" id="{E7ADBEB9-8B3A-955A-4DF2-2CA4A7C8867D}"/>
              </a:ext>
            </a:extLst>
          </p:cNvPr>
          <p:cNvSpPr txBox="1"/>
          <p:nvPr/>
        </p:nvSpPr>
        <p:spPr>
          <a:xfrm>
            <a:off x="1450030" y="16722"/>
            <a:ext cx="9291967" cy="461665"/>
          </a:xfrm>
          <a:prstGeom prst="rect">
            <a:avLst/>
          </a:prstGeom>
          <a:noFill/>
        </p:spPr>
        <p:txBody>
          <a:bodyPr wrap="none" rtlCol="0">
            <a:spAutoFit/>
          </a:bodyPr>
          <a:lstStyle/>
          <a:p>
            <a:pPr algn="ctr"/>
            <a:r>
              <a:rPr lang="en-US" sz="2400" b="1" dirty="0"/>
              <a:t>Lunar </a:t>
            </a:r>
            <a:r>
              <a:rPr lang="en-US" sz="2400" b="1" dirty="0" err="1"/>
              <a:t>IceCube</a:t>
            </a:r>
            <a:r>
              <a:rPr lang="en-US" sz="2400" b="1" dirty="0"/>
              <a:t> - 2 data downlink </a:t>
            </a:r>
            <a:r>
              <a:rPr lang="en-US" sz="2400" b="1" dirty="0" err="1"/>
              <a:t>ConOps</a:t>
            </a:r>
            <a:r>
              <a:rPr lang="en-US" sz="2400" b="1" dirty="0"/>
              <a:t> for periapsis passage - 1</a:t>
            </a:r>
          </a:p>
        </p:txBody>
      </p:sp>
      <p:sp>
        <p:nvSpPr>
          <p:cNvPr id="45" name="TextBox 44">
            <a:extLst>
              <a:ext uri="{FF2B5EF4-FFF2-40B4-BE49-F238E27FC236}">
                <a16:creationId xmlns:a16="http://schemas.microsoft.com/office/drawing/2014/main" id="{09575F75-845A-2ACF-E44F-8ADF3161C480}"/>
              </a:ext>
            </a:extLst>
          </p:cNvPr>
          <p:cNvSpPr txBox="1"/>
          <p:nvPr/>
        </p:nvSpPr>
        <p:spPr>
          <a:xfrm>
            <a:off x="5869532" y="555936"/>
            <a:ext cx="6470297" cy="2031325"/>
          </a:xfrm>
          <a:prstGeom prst="rect">
            <a:avLst/>
          </a:prstGeom>
          <a:noFill/>
        </p:spPr>
        <p:txBody>
          <a:bodyPr wrap="none" rtlCol="0">
            <a:spAutoFit/>
          </a:bodyPr>
          <a:lstStyle/>
          <a:p>
            <a:r>
              <a:rPr lang="en-US" dirty="0"/>
              <a:t>SLS format 1024x1024, 18 µm pitch</a:t>
            </a:r>
          </a:p>
          <a:p>
            <a:r>
              <a:rPr lang="en-US" dirty="0"/>
              <a:t>LVF resolving power R~100</a:t>
            </a:r>
          </a:p>
          <a:p>
            <a:pPr marL="233363"/>
            <a:r>
              <a:rPr lang="en-US" dirty="0"/>
              <a:t>100 independent wavebands, 10 pix (columns) per waveband</a:t>
            </a:r>
          </a:p>
          <a:p>
            <a:pPr marL="233363"/>
            <a:r>
              <a:rPr lang="en-US" dirty="0"/>
              <a:t>200 for Nyquist sampling, 5 pixels (column) per </a:t>
            </a:r>
            <a:r>
              <a:rPr lang="en-US" dirty="0" err="1"/>
              <a:t>wavebin</a:t>
            </a:r>
            <a:endParaRPr lang="en-US" dirty="0"/>
          </a:p>
          <a:p>
            <a:pPr marL="233363"/>
            <a:r>
              <a:rPr lang="en-US" dirty="0"/>
              <a:t>2 </a:t>
            </a:r>
            <a:r>
              <a:rPr lang="en-US" dirty="0" err="1"/>
              <a:t>wavebins</a:t>
            </a:r>
            <a:r>
              <a:rPr lang="en-US" dirty="0"/>
              <a:t> (5 pix, 1 s-pix) for each waveband (10 pix)</a:t>
            </a:r>
          </a:p>
          <a:p>
            <a:r>
              <a:rPr lang="en-US" dirty="0"/>
              <a:t>Bandpass: 2.5 – 12.5 µm</a:t>
            </a:r>
          </a:p>
          <a:p>
            <a:r>
              <a:rPr lang="en-US" dirty="0"/>
              <a:t>Resolution: 25 nm at 2.5 µm; 125 nm at 12.5 µm</a:t>
            </a:r>
          </a:p>
        </p:txBody>
      </p:sp>
      <p:grpSp>
        <p:nvGrpSpPr>
          <p:cNvPr id="161" name="Group 160">
            <a:extLst>
              <a:ext uri="{FF2B5EF4-FFF2-40B4-BE49-F238E27FC236}">
                <a16:creationId xmlns:a16="http://schemas.microsoft.com/office/drawing/2014/main" id="{32E4BBF8-D7E6-FFE5-9D14-AE6581849B1E}"/>
              </a:ext>
            </a:extLst>
          </p:cNvPr>
          <p:cNvGrpSpPr/>
          <p:nvPr/>
        </p:nvGrpSpPr>
        <p:grpSpPr>
          <a:xfrm>
            <a:off x="6666353" y="4904421"/>
            <a:ext cx="5397621" cy="287650"/>
            <a:chOff x="6320665" y="4904421"/>
            <a:chExt cx="5397621" cy="287650"/>
          </a:xfrm>
        </p:grpSpPr>
        <p:sp>
          <p:nvSpPr>
            <p:cNvPr id="48" name="Rectangle 47">
              <a:extLst>
                <a:ext uri="{FF2B5EF4-FFF2-40B4-BE49-F238E27FC236}">
                  <a16:creationId xmlns:a16="http://schemas.microsoft.com/office/drawing/2014/main" id="{CF7452B8-CAB9-AB1E-3C35-0197D51D114F}"/>
                </a:ext>
              </a:extLst>
            </p:cNvPr>
            <p:cNvSpPr/>
            <p:nvPr/>
          </p:nvSpPr>
          <p:spPr>
            <a:xfrm>
              <a:off x="6323326" y="4904421"/>
              <a:ext cx="5394960" cy="4572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BD15577C-4CC9-10A0-3005-B9D0D1C92648}"/>
                </a:ext>
              </a:extLst>
            </p:cNvPr>
            <p:cNvSpPr/>
            <p:nvPr/>
          </p:nvSpPr>
          <p:spPr>
            <a:xfrm>
              <a:off x="6320665" y="4952806"/>
              <a:ext cx="5397621" cy="4571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1610EED-5871-DEE8-EBE2-31B305ABA865}"/>
                </a:ext>
              </a:extLst>
            </p:cNvPr>
            <p:cNvSpPr/>
            <p:nvPr/>
          </p:nvSpPr>
          <p:spPr>
            <a:xfrm>
              <a:off x="6323326" y="4998018"/>
              <a:ext cx="5394960" cy="4572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E24F212-C827-6435-0B29-FA3F3C5E6CA7}"/>
                </a:ext>
              </a:extLst>
            </p:cNvPr>
            <p:cNvSpPr/>
            <p:nvPr/>
          </p:nvSpPr>
          <p:spPr>
            <a:xfrm>
              <a:off x="6324886" y="5046403"/>
              <a:ext cx="5393400" cy="4571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D5197083-9A61-01BA-1A50-8A43FF227CB4}"/>
                </a:ext>
              </a:extLst>
            </p:cNvPr>
            <p:cNvSpPr/>
            <p:nvPr/>
          </p:nvSpPr>
          <p:spPr>
            <a:xfrm>
              <a:off x="6324886" y="5097964"/>
              <a:ext cx="5393400" cy="4571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0116C7C4-309B-B4C0-5E33-C99CED3BF18E}"/>
                </a:ext>
              </a:extLst>
            </p:cNvPr>
            <p:cNvSpPr/>
            <p:nvPr/>
          </p:nvSpPr>
          <p:spPr>
            <a:xfrm>
              <a:off x="6323326" y="5146351"/>
              <a:ext cx="5394960" cy="4572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Rectangle 1">
            <a:extLst>
              <a:ext uri="{FF2B5EF4-FFF2-40B4-BE49-F238E27FC236}">
                <a16:creationId xmlns:a16="http://schemas.microsoft.com/office/drawing/2014/main" id="{C51D342D-4C01-CDAB-D2BB-63E074A22F64}"/>
              </a:ext>
            </a:extLst>
          </p:cNvPr>
          <p:cNvSpPr>
            <a:spLocks noChangeAspect="1"/>
          </p:cNvSpPr>
          <p:nvPr/>
        </p:nvSpPr>
        <p:spPr>
          <a:xfrm>
            <a:off x="473714" y="729000"/>
            <a:ext cx="5400000" cy="5400000"/>
          </a:xfrm>
          <a:prstGeom prst="rect">
            <a:avLst/>
          </a:prstGeom>
          <a:pattFill prst="smGrid">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92D0CDA-ACA2-3636-1BC0-C713055F359A}"/>
              </a:ext>
            </a:extLst>
          </p:cNvPr>
          <p:cNvSpPr/>
          <p:nvPr/>
        </p:nvSpPr>
        <p:spPr>
          <a:xfrm>
            <a:off x="474572" y="2887737"/>
            <a:ext cx="5394960" cy="4572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14EFA8-A49A-302D-FF5C-9A138C37CE1A}"/>
              </a:ext>
            </a:extLst>
          </p:cNvPr>
          <p:cNvSpPr/>
          <p:nvPr/>
        </p:nvSpPr>
        <p:spPr>
          <a:xfrm>
            <a:off x="471911" y="3063295"/>
            <a:ext cx="5397621" cy="4571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F775764-A3B7-9198-5DD9-CB8BA1D073F8}"/>
              </a:ext>
            </a:extLst>
          </p:cNvPr>
          <p:cNvSpPr/>
          <p:nvPr/>
        </p:nvSpPr>
        <p:spPr>
          <a:xfrm>
            <a:off x="474572" y="3229625"/>
            <a:ext cx="5394960" cy="4572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D6E245E-F78D-2451-9E3A-7198ED754BF9}"/>
              </a:ext>
            </a:extLst>
          </p:cNvPr>
          <p:cNvSpPr/>
          <p:nvPr/>
        </p:nvSpPr>
        <p:spPr>
          <a:xfrm>
            <a:off x="476132" y="3399124"/>
            <a:ext cx="5393400" cy="4571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90BA1F98-A68B-D91D-5687-A263D50DE4F0}"/>
              </a:ext>
            </a:extLst>
          </p:cNvPr>
          <p:cNvSpPr/>
          <p:nvPr/>
        </p:nvSpPr>
        <p:spPr>
          <a:xfrm>
            <a:off x="476132" y="3571805"/>
            <a:ext cx="5393400" cy="4571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484187F-DA75-77E0-A856-461AACA7499C}"/>
              </a:ext>
            </a:extLst>
          </p:cNvPr>
          <p:cNvSpPr/>
          <p:nvPr/>
        </p:nvSpPr>
        <p:spPr>
          <a:xfrm>
            <a:off x="474572" y="3735256"/>
            <a:ext cx="5394960" cy="4572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Donut 45">
            <a:extLst>
              <a:ext uri="{FF2B5EF4-FFF2-40B4-BE49-F238E27FC236}">
                <a16:creationId xmlns:a16="http://schemas.microsoft.com/office/drawing/2014/main" id="{F540888F-C2C7-96C4-A74C-B74E3A9F1AD5}"/>
              </a:ext>
            </a:extLst>
          </p:cNvPr>
          <p:cNvSpPr/>
          <p:nvPr/>
        </p:nvSpPr>
        <p:spPr>
          <a:xfrm>
            <a:off x="5805895" y="3206887"/>
            <a:ext cx="90080" cy="87917"/>
          </a:xfrm>
          <a:prstGeom prst="donut">
            <a:avLst>
              <a:gd name="adj" fmla="val 0"/>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Right Arrow 46">
            <a:extLst>
              <a:ext uri="{FF2B5EF4-FFF2-40B4-BE49-F238E27FC236}">
                <a16:creationId xmlns:a16="http://schemas.microsoft.com/office/drawing/2014/main" id="{3CF55A81-7D70-1411-0BFF-17591F1349D6}"/>
              </a:ext>
            </a:extLst>
          </p:cNvPr>
          <p:cNvSpPr/>
          <p:nvPr/>
        </p:nvSpPr>
        <p:spPr>
          <a:xfrm>
            <a:off x="1509695" y="4105299"/>
            <a:ext cx="3157640" cy="59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Spectrum</a:t>
            </a:r>
          </a:p>
        </p:txBody>
      </p:sp>
      <p:grpSp>
        <p:nvGrpSpPr>
          <p:cNvPr id="112" name="Group 111">
            <a:extLst>
              <a:ext uri="{FF2B5EF4-FFF2-40B4-BE49-F238E27FC236}">
                <a16:creationId xmlns:a16="http://schemas.microsoft.com/office/drawing/2014/main" id="{8E13B928-45DF-DD52-7A5D-985EF949EDDA}"/>
              </a:ext>
            </a:extLst>
          </p:cNvPr>
          <p:cNvGrpSpPr/>
          <p:nvPr/>
        </p:nvGrpSpPr>
        <p:grpSpPr>
          <a:xfrm>
            <a:off x="485262" y="2589379"/>
            <a:ext cx="5405389" cy="174048"/>
            <a:chOff x="485262" y="2843731"/>
            <a:chExt cx="5405389" cy="174048"/>
          </a:xfrm>
        </p:grpSpPr>
        <p:grpSp>
          <p:nvGrpSpPr>
            <p:cNvPr id="66" name="Group 65">
              <a:extLst>
                <a:ext uri="{FF2B5EF4-FFF2-40B4-BE49-F238E27FC236}">
                  <a16:creationId xmlns:a16="http://schemas.microsoft.com/office/drawing/2014/main" id="{C524923F-4F01-2DAF-0B8F-21B468FD116D}"/>
                </a:ext>
              </a:extLst>
            </p:cNvPr>
            <p:cNvGrpSpPr/>
            <p:nvPr/>
          </p:nvGrpSpPr>
          <p:grpSpPr>
            <a:xfrm>
              <a:off x="485262" y="2843731"/>
              <a:ext cx="348087" cy="174048"/>
              <a:chOff x="7132320" y="5620731"/>
              <a:chExt cx="348087" cy="174048"/>
            </a:xfrm>
          </p:grpSpPr>
          <p:cxnSp>
            <p:nvCxnSpPr>
              <p:cNvPr id="58" name="Straight Connector 57">
                <a:extLst>
                  <a:ext uri="{FF2B5EF4-FFF2-40B4-BE49-F238E27FC236}">
                    <a16:creationId xmlns:a16="http://schemas.microsoft.com/office/drawing/2014/main" id="{44D43D51-EA95-482A-F419-19A258F6E1D3}"/>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6503A07-74E1-836A-4666-D8C696407535}"/>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67" name="Group 66">
              <a:extLst>
                <a:ext uri="{FF2B5EF4-FFF2-40B4-BE49-F238E27FC236}">
                  <a16:creationId xmlns:a16="http://schemas.microsoft.com/office/drawing/2014/main" id="{D89023BF-98BA-2321-78D8-42F33D5602C6}"/>
                </a:ext>
              </a:extLst>
            </p:cNvPr>
            <p:cNvGrpSpPr/>
            <p:nvPr/>
          </p:nvGrpSpPr>
          <p:grpSpPr>
            <a:xfrm>
              <a:off x="833349" y="2843731"/>
              <a:ext cx="348087" cy="174048"/>
              <a:chOff x="7132320" y="5620731"/>
              <a:chExt cx="348087" cy="174048"/>
            </a:xfrm>
          </p:grpSpPr>
          <p:cxnSp>
            <p:nvCxnSpPr>
              <p:cNvPr id="68" name="Straight Connector 67">
                <a:extLst>
                  <a:ext uri="{FF2B5EF4-FFF2-40B4-BE49-F238E27FC236}">
                    <a16:creationId xmlns:a16="http://schemas.microsoft.com/office/drawing/2014/main" id="{92983FDD-850B-92B3-E202-2C40C73AB432}"/>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F9949EEA-AB10-FEDB-6758-2FF82ABA3C35}"/>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70" name="Group 69">
              <a:extLst>
                <a:ext uri="{FF2B5EF4-FFF2-40B4-BE49-F238E27FC236}">
                  <a16:creationId xmlns:a16="http://schemas.microsoft.com/office/drawing/2014/main" id="{0095D2DF-9A79-623E-BE12-CF6C60B255BA}"/>
                </a:ext>
              </a:extLst>
            </p:cNvPr>
            <p:cNvGrpSpPr/>
            <p:nvPr/>
          </p:nvGrpSpPr>
          <p:grpSpPr>
            <a:xfrm>
              <a:off x="1181436" y="2843731"/>
              <a:ext cx="348087" cy="174048"/>
              <a:chOff x="7132320" y="5620731"/>
              <a:chExt cx="348087" cy="174048"/>
            </a:xfrm>
          </p:grpSpPr>
          <p:cxnSp>
            <p:nvCxnSpPr>
              <p:cNvPr id="71" name="Straight Connector 70">
                <a:extLst>
                  <a:ext uri="{FF2B5EF4-FFF2-40B4-BE49-F238E27FC236}">
                    <a16:creationId xmlns:a16="http://schemas.microsoft.com/office/drawing/2014/main" id="{198E0D78-E37F-5C2F-5538-238E1DD4CB67}"/>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C6822C-7E91-66D0-55B2-57A7883900E1}"/>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73" name="Group 72">
              <a:extLst>
                <a:ext uri="{FF2B5EF4-FFF2-40B4-BE49-F238E27FC236}">
                  <a16:creationId xmlns:a16="http://schemas.microsoft.com/office/drawing/2014/main" id="{FB7BB5EA-3473-012C-7DF0-4D400667F13C}"/>
                </a:ext>
              </a:extLst>
            </p:cNvPr>
            <p:cNvGrpSpPr/>
            <p:nvPr/>
          </p:nvGrpSpPr>
          <p:grpSpPr>
            <a:xfrm>
              <a:off x="1529523" y="2843731"/>
              <a:ext cx="348087" cy="174048"/>
              <a:chOff x="7132320" y="5620731"/>
              <a:chExt cx="348087" cy="174048"/>
            </a:xfrm>
          </p:grpSpPr>
          <p:cxnSp>
            <p:nvCxnSpPr>
              <p:cNvPr id="74" name="Straight Connector 73">
                <a:extLst>
                  <a:ext uri="{FF2B5EF4-FFF2-40B4-BE49-F238E27FC236}">
                    <a16:creationId xmlns:a16="http://schemas.microsoft.com/office/drawing/2014/main" id="{80E551E1-F287-200B-A4A1-EAC5FEA04505}"/>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0B632684-ABE4-8C73-08BA-F1EB9917CE3C}"/>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76" name="Group 75">
              <a:extLst>
                <a:ext uri="{FF2B5EF4-FFF2-40B4-BE49-F238E27FC236}">
                  <a16:creationId xmlns:a16="http://schemas.microsoft.com/office/drawing/2014/main" id="{DD07B2B3-91BF-F2A5-A8CA-272ECC8D127C}"/>
                </a:ext>
              </a:extLst>
            </p:cNvPr>
            <p:cNvGrpSpPr/>
            <p:nvPr/>
          </p:nvGrpSpPr>
          <p:grpSpPr>
            <a:xfrm>
              <a:off x="1877610" y="2843731"/>
              <a:ext cx="348087" cy="174048"/>
              <a:chOff x="7132320" y="5620731"/>
              <a:chExt cx="348087" cy="174048"/>
            </a:xfrm>
          </p:grpSpPr>
          <p:cxnSp>
            <p:nvCxnSpPr>
              <p:cNvPr id="77" name="Straight Connector 76">
                <a:extLst>
                  <a:ext uri="{FF2B5EF4-FFF2-40B4-BE49-F238E27FC236}">
                    <a16:creationId xmlns:a16="http://schemas.microsoft.com/office/drawing/2014/main" id="{03AD6E9C-B831-BA00-492C-E0C689B2DE16}"/>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FBF0E06-42F2-69D4-582B-83F7EF9DABD8}"/>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79" name="Group 78">
              <a:extLst>
                <a:ext uri="{FF2B5EF4-FFF2-40B4-BE49-F238E27FC236}">
                  <a16:creationId xmlns:a16="http://schemas.microsoft.com/office/drawing/2014/main" id="{C968A758-2E1D-E12F-63BE-59608C7DF70A}"/>
                </a:ext>
              </a:extLst>
            </p:cNvPr>
            <p:cNvGrpSpPr/>
            <p:nvPr/>
          </p:nvGrpSpPr>
          <p:grpSpPr>
            <a:xfrm>
              <a:off x="2225697" y="2843731"/>
              <a:ext cx="348087" cy="174048"/>
              <a:chOff x="7132320" y="5620731"/>
              <a:chExt cx="348087" cy="174048"/>
            </a:xfrm>
          </p:grpSpPr>
          <p:cxnSp>
            <p:nvCxnSpPr>
              <p:cNvPr id="80" name="Straight Connector 79">
                <a:extLst>
                  <a:ext uri="{FF2B5EF4-FFF2-40B4-BE49-F238E27FC236}">
                    <a16:creationId xmlns:a16="http://schemas.microsoft.com/office/drawing/2014/main" id="{88B6412C-2746-3C2B-8218-BB67B673FF77}"/>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D918A95B-9E37-B930-4CB8-CC2A275ED10C}"/>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2" name="Group 81">
              <a:extLst>
                <a:ext uri="{FF2B5EF4-FFF2-40B4-BE49-F238E27FC236}">
                  <a16:creationId xmlns:a16="http://schemas.microsoft.com/office/drawing/2014/main" id="{EBD2E152-B686-18F3-0E28-2D3986CDEF78}"/>
                </a:ext>
              </a:extLst>
            </p:cNvPr>
            <p:cNvGrpSpPr/>
            <p:nvPr/>
          </p:nvGrpSpPr>
          <p:grpSpPr>
            <a:xfrm>
              <a:off x="2573784" y="2843731"/>
              <a:ext cx="348087" cy="174048"/>
              <a:chOff x="7132320" y="5620731"/>
              <a:chExt cx="348087" cy="174048"/>
            </a:xfrm>
          </p:grpSpPr>
          <p:cxnSp>
            <p:nvCxnSpPr>
              <p:cNvPr id="83" name="Straight Connector 82">
                <a:extLst>
                  <a:ext uri="{FF2B5EF4-FFF2-40B4-BE49-F238E27FC236}">
                    <a16:creationId xmlns:a16="http://schemas.microsoft.com/office/drawing/2014/main" id="{FD9143D1-81FB-EB00-70BE-F2D6D1A79B24}"/>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C603959F-219D-5AD2-B632-EFC5BEBA06D3}"/>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5" name="Group 84">
              <a:extLst>
                <a:ext uri="{FF2B5EF4-FFF2-40B4-BE49-F238E27FC236}">
                  <a16:creationId xmlns:a16="http://schemas.microsoft.com/office/drawing/2014/main" id="{75D59F41-69B7-53DF-42D5-4985808F2F52}"/>
                </a:ext>
              </a:extLst>
            </p:cNvPr>
            <p:cNvGrpSpPr/>
            <p:nvPr/>
          </p:nvGrpSpPr>
          <p:grpSpPr>
            <a:xfrm>
              <a:off x="2921871" y="2843731"/>
              <a:ext cx="348087" cy="174048"/>
              <a:chOff x="7132320" y="5620731"/>
              <a:chExt cx="348087" cy="174048"/>
            </a:xfrm>
          </p:grpSpPr>
          <p:cxnSp>
            <p:nvCxnSpPr>
              <p:cNvPr id="86" name="Straight Connector 85">
                <a:extLst>
                  <a:ext uri="{FF2B5EF4-FFF2-40B4-BE49-F238E27FC236}">
                    <a16:creationId xmlns:a16="http://schemas.microsoft.com/office/drawing/2014/main" id="{C87166CA-7B11-F2D2-FE35-C86408E92835}"/>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70ECD9E8-6A3A-B2D8-E528-D3D0B442D2CE}"/>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8" name="Group 87">
              <a:extLst>
                <a:ext uri="{FF2B5EF4-FFF2-40B4-BE49-F238E27FC236}">
                  <a16:creationId xmlns:a16="http://schemas.microsoft.com/office/drawing/2014/main" id="{56FE2F08-1B76-6B9D-66C1-351BCE811E80}"/>
                </a:ext>
              </a:extLst>
            </p:cNvPr>
            <p:cNvGrpSpPr/>
            <p:nvPr/>
          </p:nvGrpSpPr>
          <p:grpSpPr>
            <a:xfrm>
              <a:off x="3269958" y="2843731"/>
              <a:ext cx="348087" cy="174048"/>
              <a:chOff x="7132320" y="5620731"/>
              <a:chExt cx="348087" cy="174048"/>
            </a:xfrm>
          </p:grpSpPr>
          <p:cxnSp>
            <p:nvCxnSpPr>
              <p:cNvPr id="89" name="Straight Connector 88">
                <a:extLst>
                  <a:ext uri="{FF2B5EF4-FFF2-40B4-BE49-F238E27FC236}">
                    <a16:creationId xmlns:a16="http://schemas.microsoft.com/office/drawing/2014/main" id="{E3664DCB-4011-AE7A-5A40-E87B3EA796C3}"/>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311ED316-4EAC-D8C2-97F1-63F2CDE88691}"/>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44FDE2B4-C6CE-3B45-48F2-71603F1833B5}"/>
                </a:ext>
              </a:extLst>
            </p:cNvPr>
            <p:cNvGrpSpPr/>
            <p:nvPr/>
          </p:nvGrpSpPr>
          <p:grpSpPr>
            <a:xfrm>
              <a:off x="3618045" y="2843731"/>
              <a:ext cx="348087" cy="174048"/>
              <a:chOff x="7132320" y="5620731"/>
              <a:chExt cx="348087" cy="174048"/>
            </a:xfrm>
          </p:grpSpPr>
          <p:cxnSp>
            <p:nvCxnSpPr>
              <p:cNvPr id="92" name="Straight Connector 91">
                <a:extLst>
                  <a:ext uri="{FF2B5EF4-FFF2-40B4-BE49-F238E27FC236}">
                    <a16:creationId xmlns:a16="http://schemas.microsoft.com/office/drawing/2014/main" id="{2A4A561D-77D6-6077-89DD-954F58A72E45}"/>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1049C196-9589-B2B0-65F7-8D1828F7D496}"/>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94" name="Group 93">
              <a:extLst>
                <a:ext uri="{FF2B5EF4-FFF2-40B4-BE49-F238E27FC236}">
                  <a16:creationId xmlns:a16="http://schemas.microsoft.com/office/drawing/2014/main" id="{64A12322-2F99-CE68-BB24-B7ED2513867F}"/>
                </a:ext>
              </a:extLst>
            </p:cNvPr>
            <p:cNvGrpSpPr/>
            <p:nvPr/>
          </p:nvGrpSpPr>
          <p:grpSpPr>
            <a:xfrm>
              <a:off x="3966132" y="2843731"/>
              <a:ext cx="348087" cy="174048"/>
              <a:chOff x="7132320" y="5620731"/>
              <a:chExt cx="348087" cy="174048"/>
            </a:xfrm>
          </p:grpSpPr>
          <p:cxnSp>
            <p:nvCxnSpPr>
              <p:cNvPr id="95" name="Straight Connector 94">
                <a:extLst>
                  <a:ext uri="{FF2B5EF4-FFF2-40B4-BE49-F238E27FC236}">
                    <a16:creationId xmlns:a16="http://schemas.microsoft.com/office/drawing/2014/main" id="{60297DE6-83F9-3CFC-04B1-BE52B72915AE}"/>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F6A5EFE-F340-2592-F6D4-22127A5E4A93}"/>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97" name="Group 96">
              <a:extLst>
                <a:ext uri="{FF2B5EF4-FFF2-40B4-BE49-F238E27FC236}">
                  <a16:creationId xmlns:a16="http://schemas.microsoft.com/office/drawing/2014/main" id="{45764776-1A16-FAF6-B496-483E1C44289F}"/>
                </a:ext>
              </a:extLst>
            </p:cNvPr>
            <p:cNvGrpSpPr/>
            <p:nvPr/>
          </p:nvGrpSpPr>
          <p:grpSpPr>
            <a:xfrm>
              <a:off x="4314219" y="2843731"/>
              <a:ext cx="348087" cy="174048"/>
              <a:chOff x="7132320" y="5620731"/>
              <a:chExt cx="348087" cy="174048"/>
            </a:xfrm>
          </p:grpSpPr>
          <p:cxnSp>
            <p:nvCxnSpPr>
              <p:cNvPr id="98" name="Straight Connector 97">
                <a:extLst>
                  <a:ext uri="{FF2B5EF4-FFF2-40B4-BE49-F238E27FC236}">
                    <a16:creationId xmlns:a16="http://schemas.microsoft.com/office/drawing/2014/main" id="{CDD5C5A3-3844-0FA6-4E35-6DBEC2107749}"/>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259BA90F-24FA-9423-3031-1FAE1C4A53A7}"/>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0" name="Group 99">
              <a:extLst>
                <a:ext uri="{FF2B5EF4-FFF2-40B4-BE49-F238E27FC236}">
                  <a16:creationId xmlns:a16="http://schemas.microsoft.com/office/drawing/2014/main" id="{719911E1-5AAF-DC9C-D353-4406EE057A8E}"/>
                </a:ext>
              </a:extLst>
            </p:cNvPr>
            <p:cNvGrpSpPr/>
            <p:nvPr/>
          </p:nvGrpSpPr>
          <p:grpSpPr>
            <a:xfrm>
              <a:off x="4662306" y="2843731"/>
              <a:ext cx="348087" cy="174048"/>
              <a:chOff x="7132320" y="5620731"/>
              <a:chExt cx="348087" cy="174048"/>
            </a:xfrm>
          </p:grpSpPr>
          <p:cxnSp>
            <p:nvCxnSpPr>
              <p:cNvPr id="101" name="Straight Connector 100">
                <a:extLst>
                  <a:ext uri="{FF2B5EF4-FFF2-40B4-BE49-F238E27FC236}">
                    <a16:creationId xmlns:a16="http://schemas.microsoft.com/office/drawing/2014/main" id="{9B798BCC-53B5-0600-F9C7-1DE21DA03E5C}"/>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1E03F9B0-BF8D-2683-AAA2-1F80DA02D020}"/>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3" name="Group 102">
              <a:extLst>
                <a:ext uri="{FF2B5EF4-FFF2-40B4-BE49-F238E27FC236}">
                  <a16:creationId xmlns:a16="http://schemas.microsoft.com/office/drawing/2014/main" id="{5E5397C3-D16E-AF24-B52A-17F1F8C24454}"/>
                </a:ext>
              </a:extLst>
            </p:cNvPr>
            <p:cNvGrpSpPr/>
            <p:nvPr/>
          </p:nvGrpSpPr>
          <p:grpSpPr>
            <a:xfrm>
              <a:off x="5004275" y="2843731"/>
              <a:ext cx="348087" cy="174048"/>
              <a:chOff x="7132320" y="5620731"/>
              <a:chExt cx="348087" cy="174048"/>
            </a:xfrm>
          </p:grpSpPr>
          <p:cxnSp>
            <p:nvCxnSpPr>
              <p:cNvPr id="104" name="Straight Connector 103">
                <a:extLst>
                  <a:ext uri="{FF2B5EF4-FFF2-40B4-BE49-F238E27FC236}">
                    <a16:creationId xmlns:a16="http://schemas.microsoft.com/office/drawing/2014/main" id="{3E43D3ED-CAC7-3102-0E04-EB4533EC86BC}"/>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CA1AD6B3-2BB0-96D7-9402-D467460283DB}"/>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6" name="Group 105">
              <a:extLst>
                <a:ext uri="{FF2B5EF4-FFF2-40B4-BE49-F238E27FC236}">
                  <a16:creationId xmlns:a16="http://schemas.microsoft.com/office/drawing/2014/main" id="{E449D2F3-C32C-09D9-1D99-7A98614703F6}"/>
                </a:ext>
              </a:extLst>
            </p:cNvPr>
            <p:cNvGrpSpPr/>
            <p:nvPr/>
          </p:nvGrpSpPr>
          <p:grpSpPr>
            <a:xfrm>
              <a:off x="5357275" y="2843731"/>
              <a:ext cx="348087" cy="174048"/>
              <a:chOff x="7132320" y="5620731"/>
              <a:chExt cx="348087" cy="174048"/>
            </a:xfrm>
          </p:grpSpPr>
          <p:cxnSp>
            <p:nvCxnSpPr>
              <p:cNvPr id="107" name="Straight Connector 106">
                <a:extLst>
                  <a:ext uri="{FF2B5EF4-FFF2-40B4-BE49-F238E27FC236}">
                    <a16:creationId xmlns:a16="http://schemas.microsoft.com/office/drawing/2014/main" id="{CD49DFDA-ADA1-9B10-BD3E-6CCCE93BA0F9}"/>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A36B1935-8067-DF89-2CFD-EAC5D36423D9}"/>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110" name="Straight Connector 109">
              <a:extLst>
                <a:ext uri="{FF2B5EF4-FFF2-40B4-BE49-F238E27FC236}">
                  <a16:creationId xmlns:a16="http://schemas.microsoft.com/office/drawing/2014/main" id="{49B91166-5E4E-BD4A-EADA-19F0D547DFE1}"/>
                </a:ext>
              </a:extLst>
            </p:cNvPr>
            <p:cNvCxnSpPr>
              <a:cxnSpLocks/>
            </p:cNvCxnSpPr>
            <p:nvPr/>
          </p:nvCxnSpPr>
          <p:spPr>
            <a:xfrm flipV="1">
              <a:off x="5710275" y="2843731"/>
              <a:ext cx="180376" cy="139169"/>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3" name="Group 112">
            <a:extLst>
              <a:ext uri="{FF2B5EF4-FFF2-40B4-BE49-F238E27FC236}">
                <a16:creationId xmlns:a16="http://schemas.microsoft.com/office/drawing/2014/main" id="{C8B4EAE2-CBA4-E53E-A8C0-6D8BFD60B149}"/>
              </a:ext>
            </a:extLst>
          </p:cNvPr>
          <p:cNvGrpSpPr/>
          <p:nvPr/>
        </p:nvGrpSpPr>
        <p:grpSpPr>
          <a:xfrm flipV="1">
            <a:off x="481401" y="3919392"/>
            <a:ext cx="5405389" cy="174048"/>
            <a:chOff x="485262" y="2843731"/>
            <a:chExt cx="5405389" cy="174048"/>
          </a:xfrm>
        </p:grpSpPr>
        <p:grpSp>
          <p:nvGrpSpPr>
            <p:cNvPr id="114" name="Group 113">
              <a:extLst>
                <a:ext uri="{FF2B5EF4-FFF2-40B4-BE49-F238E27FC236}">
                  <a16:creationId xmlns:a16="http://schemas.microsoft.com/office/drawing/2014/main" id="{D4F1E83B-0813-FDEA-1318-0D050C4798C2}"/>
                </a:ext>
              </a:extLst>
            </p:cNvPr>
            <p:cNvGrpSpPr/>
            <p:nvPr/>
          </p:nvGrpSpPr>
          <p:grpSpPr>
            <a:xfrm>
              <a:off x="485262" y="2843731"/>
              <a:ext cx="348087" cy="174048"/>
              <a:chOff x="7132320" y="5620731"/>
              <a:chExt cx="348087" cy="174048"/>
            </a:xfrm>
          </p:grpSpPr>
          <p:cxnSp>
            <p:nvCxnSpPr>
              <p:cNvPr id="158" name="Straight Connector 157">
                <a:extLst>
                  <a:ext uri="{FF2B5EF4-FFF2-40B4-BE49-F238E27FC236}">
                    <a16:creationId xmlns:a16="http://schemas.microsoft.com/office/drawing/2014/main" id="{D295C68F-5B8B-3595-C4C2-A3C753CB1FB7}"/>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9956F5E8-4891-AA6C-2DC8-1422A6CE6D4C}"/>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5" name="Group 114">
              <a:extLst>
                <a:ext uri="{FF2B5EF4-FFF2-40B4-BE49-F238E27FC236}">
                  <a16:creationId xmlns:a16="http://schemas.microsoft.com/office/drawing/2014/main" id="{9177AFD8-3FB3-4E89-DC25-8B36FF55C230}"/>
                </a:ext>
              </a:extLst>
            </p:cNvPr>
            <p:cNvGrpSpPr/>
            <p:nvPr/>
          </p:nvGrpSpPr>
          <p:grpSpPr>
            <a:xfrm>
              <a:off x="833349" y="2843731"/>
              <a:ext cx="348087" cy="174048"/>
              <a:chOff x="7132320" y="5620731"/>
              <a:chExt cx="348087" cy="174048"/>
            </a:xfrm>
          </p:grpSpPr>
          <p:cxnSp>
            <p:nvCxnSpPr>
              <p:cNvPr id="156" name="Straight Connector 155">
                <a:extLst>
                  <a:ext uri="{FF2B5EF4-FFF2-40B4-BE49-F238E27FC236}">
                    <a16:creationId xmlns:a16="http://schemas.microsoft.com/office/drawing/2014/main" id="{6B25ECDB-7564-7EFF-D3A3-7ECF3140C866}"/>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B2390B94-E3FA-CA64-DA63-22C7E6A43903}"/>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6" name="Group 115">
              <a:extLst>
                <a:ext uri="{FF2B5EF4-FFF2-40B4-BE49-F238E27FC236}">
                  <a16:creationId xmlns:a16="http://schemas.microsoft.com/office/drawing/2014/main" id="{9BD9482B-E8C5-5E64-9218-58AFEAFA64AD}"/>
                </a:ext>
              </a:extLst>
            </p:cNvPr>
            <p:cNvGrpSpPr/>
            <p:nvPr/>
          </p:nvGrpSpPr>
          <p:grpSpPr>
            <a:xfrm>
              <a:off x="1181436" y="2843731"/>
              <a:ext cx="348087" cy="174048"/>
              <a:chOff x="7132320" y="5620731"/>
              <a:chExt cx="348087" cy="174048"/>
            </a:xfrm>
          </p:grpSpPr>
          <p:cxnSp>
            <p:nvCxnSpPr>
              <p:cNvPr id="154" name="Straight Connector 153">
                <a:extLst>
                  <a:ext uri="{FF2B5EF4-FFF2-40B4-BE49-F238E27FC236}">
                    <a16:creationId xmlns:a16="http://schemas.microsoft.com/office/drawing/2014/main" id="{5923AB44-B109-45A9-A899-841F3F637915}"/>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CB869E45-0589-1951-CFA4-7AB286D86BEC}"/>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7" name="Group 116">
              <a:extLst>
                <a:ext uri="{FF2B5EF4-FFF2-40B4-BE49-F238E27FC236}">
                  <a16:creationId xmlns:a16="http://schemas.microsoft.com/office/drawing/2014/main" id="{79F0F88C-ED65-1C70-82D7-CA6CDA248F71}"/>
                </a:ext>
              </a:extLst>
            </p:cNvPr>
            <p:cNvGrpSpPr/>
            <p:nvPr/>
          </p:nvGrpSpPr>
          <p:grpSpPr>
            <a:xfrm>
              <a:off x="1529523" y="2843731"/>
              <a:ext cx="348087" cy="174048"/>
              <a:chOff x="7132320" y="5620731"/>
              <a:chExt cx="348087" cy="174048"/>
            </a:xfrm>
          </p:grpSpPr>
          <p:cxnSp>
            <p:nvCxnSpPr>
              <p:cNvPr id="152" name="Straight Connector 151">
                <a:extLst>
                  <a:ext uri="{FF2B5EF4-FFF2-40B4-BE49-F238E27FC236}">
                    <a16:creationId xmlns:a16="http://schemas.microsoft.com/office/drawing/2014/main" id="{F6376349-EBD4-4E81-325D-9A1A989AF92A}"/>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86A7CFBD-5FFD-A2F2-D350-3DCEEFD529A4}"/>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8" name="Group 117">
              <a:extLst>
                <a:ext uri="{FF2B5EF4-FFF2-40B4-BE49-F238E27FC236}">
                  <a16:creationId xmlns:a16="http://schemas.microsoft.com/office/drawing/2014/main" id="{9451A9A2-A8D0-64CC-7CA3-B7D2B557AC03}"/>
                </a:ext>
              </a:extLst>
            </p:cNvPr>
            <p:cNvGrpSpPr/>
            <p:nvPr/>
          </p:nvGrpSpPr>
          <p:grpSpPr>
            <a:xfrm>
              <a:off x="1877610" y="2843731"/>
              <a:ext cx="348087" cy="174048"/>
              <a:chOff x="7132320" y="5620731"/>
              <a:chExt cx="348087" cy="174048"/>
            </a:xfrm>
          </p:grpSpPr>
          <p:cxnSp>
            <p:nvCxnSpPr>
              <p:cNvPr id="150" name="Straight Connector 149">
                <a:extLst>
                  <a:ext uri="{FF2B5EF4-FFF2-40B4-BE49-F238E27FC236}">
                    <a16:creationId xmlns:a16="http://schemas.microsoft.com/office/drawing/2014/main" id="{7BB13B47-A232-2D9F-D646-34EA319BF553}"/>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3394029F-7178-51CB-342B-0CE8F704F339}"/>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9" name="Group 118">
              <a:extLst>
                <a:ext uri="{FF2B5EF4-FFF2-40B4-BE49-F238E27FC236}">
                  <a16:creationId xmlns:a16="http://schemas.microsoft.com/office/drawing/2014/main" id="{A4CBBCE7-50E4-B138-30E4-876D8CB5D975}"/>
                </a:ext>
              </a:extLst>
            </p:cNvPr>
            <p:cNvGrpSpPr/>
            <p:nvPr/>
          </p:nvGrpSpPr>
          <p:grpSpPr>
            <a:xfrm>
              <a:off x="2225697" y="2843731"/>
              <a:ext cx="348087" cy="174048"/>
              <a:chOff x="7132320" y="5620731"/>
              <a:chExt cx="348087" cy="174048"/>
            </a:xfrm>
          </p:grpSpPr>
          <p:cxnSp>
            <p:nvCxnSpPr>
              <p:cNvPr id="148" name="Straight Connector 147">
                <a:extLst>
                  <a:ext uri="{FF2B5EF4-FFF2-40B4-BE49-F238E27FC236}">
                    <a16:creationId xmlns:a16="http://schemas.microsoft.com/office/drawing/2014/main" id="{2765626C-44BD-C276-B5DD-686A56CAACE8}"/>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021A4EF9-91A6-9B2A-FDE2-47B23F67CAB7}"/>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0" name="Group 119">
              <a:extLst>
                <a:ext uri="{FF2B5EF4-FFF2-40B4-BE49-F238E27FC236}">
                  <a16:creationId xmlns:a16="http://schemas.microsoft.com/office/drawing/2014/main" id="{3048107D-0E6C-A496-5514-32DD2D6EBD36}"/>
                </a:ext>
              </a:extLst>
            </p:cNvPr>
            <p:cNvGrpSpPr/>
            <p:nvPr/>
          </p:nvGrpSpPr>
          <p:grpSpPr>
            <a:xfrm>
              <a:off x="2573784" y="2843731"/>
              <a:ext cx="348087" cy="174048"/>
              <a:chOff x="7132320" y="5620731"/>
              <a:chExt cx="348087" cy="174048"/>
            </a:xfrm>
          </p:grpSpPr>
          <p:cxnSp>
            <p:nvCxnSpPr>
              <p:cNvPr id="146" name="Straight Connector 145">
                <a:extLst>
                  <a:ext uri="{FF2B5EF4-FFF2-40B4-BE49-F238E27FC236}">
                    <a16:creationId xmlns:a16="http://schemas.microsoft.com/office/drawing/2014/main" id="{D7EF61B7-9CCF-DB45-85BE-95EE08900F18}"/>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85205AFB-2EF8-D909-5F33-39C2470A3154}"/>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1" name="Group 120">
              <a:extLst>
                <a:ext uri="{FF2B5EF4-FFF2-40B4-BE49-F238E27FC236}">
                  <a16:creationId xmlns:a16="http://schemas.microsoft.com/office/drawing/2014/main" id="{821269F8-DA47-790C-58EC-89F88A399F61}"/>
                </a:ext>
              </a:extLst>
            </p:cNvPr>
            <p:cNvGrpSpPr/>
            <p:nvPr/>
          </p:nvGrpSpPr>
          <p:grpSpPr>
            <a:xfrm>
              <a:off x="2921871" y="2843731"/>
              <a:ext cx="348087" cy="174048"/>
              <a:chOff x="7132320" y="5620731"/>
              <a:chExt cx="348087" cy="174048"/>
            </a:xfrm>
          </p:grpSpPr>
          <p:cxnSp>
            <p:nvCxnSpPr>
              <p:cNvPr id="144" name="Straight Connector 143">
                <a:extLst>
                  <a:ext uri="{FF2B5EF4-FFF2-40B4-BE49-F238E27FC236}">
                    <a16:creationId xmlns:a16="http://schemas.microsoft.com/office/drawing/2014/main" id="{AB440F5D-BF86-C3A3-C5C5-CC5F7F1723E4}"/>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940ED558-DC9A-72CF-98DD-320AFD09F583}"/>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2" name="Group 121">
              <a:extLst>
                <a:ext uri="{FF2B5EF4-FFF2-40B4-BE49-F238E27FC236}">
                  <a16:creationId xmlns:a16="http://schemas.microsoft.com/office/drawing/2014/main" id="{93DD12FA-6FF4-835D-1557-38A274E74AA0}"/>
                </a:ext>
              </a:extLst>
            </p:cNvPr>
            <p:cNvGrpSpPr/>
            <p:nvPr/>
          </p:nvGrpSpPr>
          <p:grpSpPr>
            <a:xfrm>
              <a:off x="3269958" y="2843731"/>
              <a:ext cx="348087" cy="174048"/>
              <a:chOff x="7132320" y="5620731"/>
              <a:chExt cx="348087" cy="174048"/>
            </a:xfrm>
          </p:grpSpPr>
          <p:cxnSp>
            <p:nvCxnSpPr>
              <p:cNvPr id="142" name="Straight Connector 141">
                <a:extLst>
                  <a:ext uri="{FF2B5EF4-FFF2-40B4-BE49-F238E27FC236}">
                    <a16:creationId xmlns:a16="http://schemas.microsoft.com/office/drawing/2014/main" id="{764E6721-AD9A-9DAA-559C-B5AC29BD5D7A}"/>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CC7590F2-1C46-354D-D9B6-C42C001926B6}"/>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3" name="Group 122">
              <a:extLst>
                <a:ext uri="{FF2B5EF4-FFF2-40B4-BE49-F238E27FC236}">
                  <a16:creationId xmlns:a16="http://schemas.microsoft.com/office/drawing/2014/main" id="{5C1DEA16-356F-4B68-6B21-A928D3149399}"/>
                </a:ext>
              </a:extLst>
            </p:cNvPr>
            <p:cNvGrpSpPr/>
            <p:nvPr/>
          </p:nvGrpSpPr>
          <p:grpSpPr>
            <a:xfrm>
              <a:off x="3618045" y="2843731"/>
              <a:ext cx="348087" cy="174048"/>
              <a:chOff x="7132320" y="5620731"/>
              <a:chExt cx="348087" cy="174048"/>
            </a:xfrm>
          </p:grpSpPr>
          <p:cxnSp>
            <p:nvCxnSpPr>
              <p:cNvPr id="140" name="Straight Connector 139">
                <a:extLst>
                  <a:ext uri="{FF2B5EF4-FFF2-40B4-BE49-F238E27FC236}">
                    <a16:creationId xmlns:a16="http://schemas.microsoft.com/office/drawing/2014/main" id="{6A340A0F-66D3-BA87-B5B4-28637F654240}"/>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D933F11C-830C-7BC2-1CB2-66BBE6A3EE86}"/>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4" name="Group 123">
              <a:extLst>
                <a:ext uri="{FF2B5EF4-FFF2-40B4-BE49-F238E27FC236}">
                  <a16:creationId xmlns:a16="http://schemas.microsoft.com/office/drawing/2014/main" id="{8E9DD574-982C-0409-B376-54959E0CC809}"/>
                </a:ext>
              </a:extLst>
            </p:cNvPr>
            <p:cNvGrpSpPr/>
            <p:nvPr/>
          </p:nvGrpSpPr>
          <p:grpSpPr>
            <a:xfrm>
              <a:off x="3966132" y="2843731"/>
              <a:ext cx="348087" cy="174048"/>
              <a:chOff x="7132320" y="5620731"/>
              <a:chExt cx="348087" cy="174048"/>
            </a:xfrm>
          </p:grpSpPr>
          <p:cxnSp>
            <p:nvCxnSpPr>
              <p:cNvPr id="138" name="Straight Connector 137">
                <a:extLst>
                  <a:ext uri="{FF2B5EF4-FFF2-40B4-BE49-F238E27FC236}">
                    <a16:creationId xmlns:a16="http://schemas.microsoft.com/office/drawing/2014/main" id="{67477317-423F-E8CF-1EBE-248CDF8297DC}"/>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FC2CC813-CD82-0ABE-4EB3-43FC98E35B5F}"/>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5" name="Group 124">
              <a:extLst>
                <a:ext uri="{FF2B5EF4-FFF2-40B4-BE49-F238E27FC236}">
                  <a16:creationId xmlns:a16="http://schemas.microsoft.com/office/drawing/2014/main" id="{F3E426FA-070C-295E-6540-3F6B9436E41E}"/>
                </a:ext>
              </a:extLst>
            </p:cNvPr>
            <p:cNvGrpSpPr/>
            <p:nvPr/>
          </p:nvGrpSpPr>
          <p:grpSpPr>
            <a:xfrm>
              <a:off x="4314219" y="2843731"/>
              <a:ext cx="348087" cy="174048"/>
              <a:chOff x="7132320" y="5620731"/>
              <a:chExt cx="348087" cy="174048"/>
            </a:xfrm>
          </p:grpSpPr>
          <p:cxnSp>
            <p:nvCxnSpPr>
              <p:cNvPr id="136" name="Straight Connector 135">
                <a:extLst>
                  <a:ext uri="{FF2B5EF4-FFF2-40B4-BE49-F238E27FC236}">
                    <a16:creationId xmlns:a16="http://schemas.microsoft.com/office/drawing/2014/main" id="{7CF53472-69C1-3AC2-F720-88D140711692}"/>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824C5944-281B-5BB7-D27A-12EEF5BBDA5A}"/>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6" name="Group 125">
              <a:extLst>
                <a:ext uri="{FF2B5EF4-FFF2-40B4-BE49-F238E27FC236}">
                  <a16:creationId xmlns:a16="http://schemas.microsoft.com/office/drawing/2014/main" id="{70AB0CC7-1C34-976F-7B18-AC2744CE8C63}"/>
                </a:ext>
              </a:extLst>
            </p:cNvPr>
            <p:cNvGrpSpPr/>
            <p:nvPr/>
          </p:nvGrpSpPr>
          <p:grpSpPr>
            <a:xfrm>
              <a:off x="4662306" y="2843731"/>
              <a:ext cx="348087" cy="174048"/>
              <a:chOff x="7132320" y="5620731"/>
              <a:chExt cx="348087" cy="174048"/>
            </a:xfrm>
          </p:grpSpPr>
          <p:cxnSp>
            <p:nvCxnSpPr>
              <p:cNvPr id="134" name="Straight Connector 133">
                <a:extLst>
                  <a:ext uri="{FF2B5EF4-FFF2-40B4-BE49-F238E27FC236}">
                    <a16:creationId xmlns:a16="http://schemas.microsoft.com/office/drawing/2014/main" id="{19B75A29-ED1C-4321-6DF8-4D704A91AC44}"/>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BB3C3019-C321-F269-FE2C-FFD11BE060B4}"/>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7" name="Group 126">
              <a:extLst>
                <a:ext uri="{FF2B5EF4-FFF2-40B4-BE49-F238E27FC236}">
                  <a16:creationId xmlns:a16="http://schemas.microsoft.com/office/drawing/2014/main" id="{0EE8A320-D5F3-3F98-646F-61B026151A61}"/>
                </a:ext>
              </a:extLst>
            </p:cNvPr>
            <p:cNvGrpSpPr/>
            <p:nvPr/>
          </p:nvGrpSpPr>
          <p:grpSpPr>
            <a:xfrm>
              <a:off x="5004275" y="2843731"/>
              <a:ext cx="348087" cy="174048"/>
              <a:chOff x="7132320" y="5620731"/>
              <a:chExt cx="348087" cy="174048"/>
            </a:xfrm>
          </p:grpSpPr>
          <p:cxnSp>
            <p:nvCxnSpPr>
              <p:cNvPr id="132" name="Straight Connector 131">
                <a:extLst>
                  <a:ext uri="{FF2B5EF4-FFF2-40B4-BE49-F238E27FC236}">
                    <a16:creationId xmlns:a16="http://schemas.microsoft.com/office/drawing/2014/main" id="{84618A99-99BB-E7C7-F83C-1DB98835A4E8}"/>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EEB8B0B5-FE42-36CC-120E-49B43CFA7CA6}"/>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28" name="Group 127">
              <a:extLst>
                <a:ext uri="{FF2B5EF4-FFF2-40B4-BE49-F238E27FC236}">
                  <a16:creationId xmlns:a16="http://schemas.microsoft.com/office/drawing/2014/main" id="{B5E908B8-5B76-249A-7567-702079E1F471}"/>
                </a:ext>
              </a:extLst>
            </p:cNvPr>
            <p:cNvGrpSpPr/>
            <p:nvPr/>
          </p:nvGrpSpPr>
          <p:grpSpPr>
            <a:xfrm>
              <a:off x="5357275" y="2843731"/>
              <a:ext cx="348087" cy="174048"/>
              <a:chOff x="7132320" y="5620731"/>
              <a:chExt cx="348087" cy="174048"/>
            </a:xfrm>
          </p:grpSpPr>
          <p:cxnSp>
            <p:nvCxnSpPr>
              <p:cNvPr id="130" name="Straight Connector 129">
                <a:extLst>
                  <a:ext uri="{FF2B5EF4-FFF2-40B4-BE49-F238E27FC236}">
                    <a16:creationId xmlns:a16="http://schemas.microsoft.com/office/drawing/2014/main" id="{197BA7CE-8CAE-5D6A-782A-00BF9061B856}"/>
                  </a:ext>
                </a:extLst>
              </p:cNvPr>
              <p:cNvCxnSpPr>
                <a:cxnSpLocks/>
              </p:cNvCxnSpPr>
              <p:nvPr/>
            </p:nvCxnSpPr>
            <p:spPr>
              <a:xfrm flipV="1">
                <a:off x="7132320" y="5626011"/>
                <a:ext cx="180376" cy="1391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B54EBC96-2172-99EF-D153-4755D3AD66FC}"/>
                  </a:ext>
                </a:extLst>
              </p:cNvPr>
              <p:cNvCxnSpPr>
                <a:cxnSpLocks/>
              </p:cNvCxnSpPr>
              <p:nvPr/>
            </p:nvCxnSpPr>
            <p:spPr>
              <a:xfrm flipH="1" flipV="1">
                <a:off x="7312821" y="5620731"/>
                <a:ext cx="167586" cy="174048"/>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129" name="Straight Connector 128">
              <a:extLst>
                <a:ext uri="{FF2B5EF4-FFF2-40B4-BE49-F238E27FC236}">
                  <a16:creationId xmlns:a16="http://schemas.microsoft.com/office/drawing/2014/main" id="{2B2222A1-C36A-313D-1C9D-7912F7626998}"/>
                </a:ext>
              </a:extLst>
            </p:cNvPr>
            <p:cNvCxnSpPr>
              <a:cxnSpLocks/>
            </p:cNvCxnSpPr>
            <p:nvPr/>
          </p:nvCxnSpPr>
          <p:spPr>
            <a:xfrm flipV="1">
              <a:off x="5710275" y="2843731"/>
              <a:ext cx="180376" cy="139169"/>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163" name="Straight Arrow Connector 162">
            <a:extLst>
              <a:ext uri="{FF2B5EF4-FFF2-40B4-BE49-F238E27FC236}">
                <a16:creationId xmlns:a16="http://schemas.microsoft.com/office/drawing/2014/main" id="{280BDEE0-3B17-BC51-F24A-A1859C56572B}"/>
              </a:ext>
            </a:extLst>
          </p:cNvPr>
          <p:cNvCxnSpPr>
            <a:cxnSpLocks/>
          </p:cNvCxnSpPr>
          <p:nvPr/>
        </p:nvCxnSpPr>
        <p:spPr>
          <a:xfrm>
            <a:off x="5875985" y="3622478"/>
            <a:ext cx="792479" cy="134583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4" name="TextBox 163">
            <a:extLst>
              <a:ext uri="{FF2B5EF4-FFF2-40B4-BE49-F238E27FC236}">
                <a16:creationId xmlns:a16="http://schemas.microsoft.com/office/drawing/2014/main" id="{126ED7CC-843F-0447-C5C3-3534AB6C2816}"/>
              </a:ext>
            </a:extLst>
          </p:cNvPr>
          <p:cNvSpPr txBox="1"/>
          <p:nvPr/>
        </p:nvSpPr>
        <p:spPr>
          <a:xfrm>
            <a:off x="6772049" y="5261732"/>
            <a:ext cx="4995470" cy="369332"/>
          </a:xfrm>
          <a:prstGeom prst="rect">
            <a:avLst/>
          </a:prstGeom>
          <a:noFill/>
          <a:ln>
            <a:solidFill>
              <a:srgbClr val="FF0000"/>
            </a:solidFill>
          </a:ln>
        </p:spPr>
        <p:txBody>
          <a:bodyPr wrap="none" rtlCol="0">
            <a:spAutoFit/>
          </a:bodyPr>
          <a:lstStyle/>
          <a:p>
            <a:r>
              <a:rPr lang="en-US" dirty="0"/>
              <a:t>Six s-pixel rows, each s-pix row has 200 </a:t>
            </a:r>
            <a:r>
              <a:rPr lang="en-US" dirty="0" err="1"/>
              <a:t>wavebins</a:t>
            </a:r>
            <a:endParaRPr lang="en-US" dirty="0"/>
          </a:p>
        </p:txBody>
      </p:sp>
      <p:sp>
        <p:nvSpPr>
          <p:cNvPr id="56" name="Date Placeholder 55">
            <a:extLst>
              <a:ext uri="{FF2B5EF4-FFF2-40B4-BE49-F238E27FC236}">
                <a16:creationId xmlns:a16="http://schemas.microsoft.com/office/drawing/2014/main" id="{84AC2D5E-F2E9-A7B9-FBAA-B2DB56B57DAF}"/>
              </a:ext>
            </a:extLst>
          </p:cNvPr>
          <p:cNvSpPr>
            <a:spLocks noGrp="1"/>
          </p:cNvSpPr>
          <p:nvPr>
            <p:ph type="dt" sz="half" idx="10"/>
          </p:nvPr>
        </p:nvSpPr>
        <p:spPr/>
        <p:txBody>
          <a:bodyPr/>
          <a:lstStyle/>
          <a:p>
            <a:r>
              <a:rPr lang="en-US"/>
              <a:t>5/2/24</a:t>
            </a:r>
          </a:p>
        </p:txBody>
      </p:sp>
      <p:sp>
        <p:nvSpPr>
          <p:cNvPr id="57" name="Footer Placeholder 56">
            <a:extLst>
              <a:ext uri="{FF2B5EF4-FFF2-40B4-BE49-F238E27FC236}">
                <a16:creationId xmlns:a16="http://schemas.microsoft.com/office/drawing/2014/main" id="{6FF47116-253A-9276-AE81-C8B40D4F042E}"/>
              </a:ext>
            </a:extLst>
          </p:cNvPr>
          <p:cNvSpPr>
            <a:spLocks noGrp="1"/>
          </p:cNvSpPr>
          <p:nvPr>
            <p:ph type="ftr" sz="quarter" idx="11"/>
          </p:nvPr>
        </p:nvSpPr>
        <p:spPr/>
        <p:txBody>
          <a:bodyPr/>
          <a:lstStyle/>
          <a:p>
            <a:r>
              <a:rPr lang="en-US"/>
              <a:t>Clark et al, ISSC, CLEW</a:t>
            </a:r>
          </a:p>
        </p:txBody>
      </p:sp>
      <p:sp>
        <p:nvSpPr>
          <p:cNvPr id="59" name="Slide Number Placeholder 58">
            <a:extLst>
              <a:ext uri="{FF2B5EF4-FFF2-40B4-BE49-F238E27FC236}">
                <a16:creationId xmlns:a16="http://schemas.microsoft.com/office/drawing/2014/main" id="{008EA7BE-0A0C-E692-CA9D-3534A198108C}"/>
              </a:ext>
            </a:extLst>
          </p:cNvPr>
          <p:cNvSpPr>
            <a:spLocks noGrp="1"/>
          </p:cNvSpPr>
          <p:nvPr>
            <p:ph type="sldNum" sz="quarter" idx="12"/>
          </p:nvPr>
        </p:nvSpPr>
        <p:spPr/>
        <p:txBody>
          <a:bodyPr/>
          <a:lstStyle/>
          <a:p>
            <a:fld id="{7722D901-AEAC-8244-8FB8-40C7387DBD2F}" type="slidenum">
              <a:rPr lang="en-US" smtClean="0"/>
              <a:t>12</a:t>
            </a:fld>
            <a:endParaRPr lang="en-US"/>
          </a:p>
        </p:txBody>
      </p:sp>
    </p:spTree>
    <p:extLst>
      <p:ext uri="{BB962C8B-B14F-4D97-AF65-F5344CB8AC3E}">
        <p14:creationId xmlns:p14="http://schemas.microsoft.com/office/powerpoint/2010/main" val="287342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4722A-954D-6843-987B-2C64099E1FA9}"/>
              </a:ext>
            </a:extLst>
          </p:cNvPr>
          <p:cNvSpPr txBox="1"/>
          <p:nvPr/>
        </p:nvSpPr>
        <p:spPr>
          <a:xfrm>
            <a:off x="898358" y="593558"/>
            <a:ext cx="10090484" cy="3139321"/>
          </a:xfrm>
          <a:prstGeom prst="rect">
            <a:avLst/>
          </a:prstGeom>
          <a:noFill/>
        </p:spPr>
        <p:txBody>
          <a:bodyPr wrap="square" rtlCol="0">
            <a:spAutoFit/>
          </a:bodyPr>
          <a:lstStyle/>
          <a:p>
            <a:pPr marL="0" marR="0" algn="just">
              <a:spcBef>
                <a:spcPts val="0"/>
              </a:spcBef>
              <a:spcAft>
                <a:spcPts val="0"/>
              </a:spcAft>
            </a:pPr>
            <a:r>
              <a:rPr lang="en-US" sz="1800" b="1" dirty="0">
                <a:effectLst/>
                <a:latin typeface="Times New Roman" panose="02020603050405020304" pitchFamily="18" charset="0"/>
                <a:ea typeface="Times New Roman" panose="02020603050405020304" pitchFamily="18" charset="0"/>
              </a:rPr>
              <a:t>Current Status</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The </a:t>
            </a:r>
            <a:r>
              <a:rPr lang="en-US" sz="1800" dirty="0" err="1">
                <a:effectLst/>
                <a:latin typeface="Times New Roman" panose="02020603050405020304" pitchFamily="18" charset="0"/>
                <a:ea typeface="Times New Roman" panose="02020603050405020304" pitchFamily="18" charset="0"/>
              </a:rPr>
              <a:t>CLuHME</a:t>
            </a:r>
            <a:r>
              <a:rPr lang="en-US" sz="1800" dirty="0">
                <a:effectLst/>
                <a:latin typeface="Times New Roman" panose="02020603050405020304" pitchFamily="18" charset="0"/>
                <a:ea typeface="Times New Roman" panose="02020603050405020304" pitchFamily="18" charset="0"/>
              </a:rPr>
              <a:t> SLS detector system, with its associated cryocooler </a:t>
            </a:r>
            <a:r>
              <a:rPr lang="en-US" sz="1800" dirty="0" err="1">
                <a:effectLst/>
                <a:latin typeface="Times New Roman" panose="02020603050405020304" pitchFamily="18" charset="0"/>
                <a:ea typeface="Times New Roman" panose="02020603050405020304" pitchFamily="18" charset="0"/>
              </a:rPr>
              <a:t>Teleassembly</a:t>
            </a:r>
            <a:r>
              <a:rPr lang="en-US" sz="1800" dirty="0">
                <a:effectLst/>
                <a:latin typeface="Times New Roman" panose="02020603050405020304" pitchFamily="18" charset="0"/>
                <a:ea typeface="Times New Roman" panose="02020603050405020304" pitchFamily="18" charset="0"/>
              </a:rPr>
              <a:t>, are assessed at TRL 6.</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Next generation SIDECAR (ACADIA) has already flown on WFIRST (Wide Field InfraRed Survey Telescope). </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Replacing and testing the current (TRL 6) BIRCHES detector/cryocooler assembly with </a:t>
            </a:r>
            <a:r>
              <a:rPr lang="en-US" sz="1800" dirty="0" err="1">
                <a:effectLst/>
                <a:latin typeface="Times New Roman" panose="02020603050405020304" pitchFamily="18" charset="0"/>
                <a:ea typeface="Times New Roman" panose="02020603050405020304" pitchFamily="18" charset="0"/>
              </a:rPr>
              <a:t>CLuHME's</a:t>
            </a:r>
            <a:r>
              <a:rPr lang="en-US" sz="1800" dirty="0">
                <a:effectLst/>
                <a:latin typeface="Times New Roman" panose="02020603050405020304" pitchFamily="18" charset="0"/>
                <a:ea typeface="Times New Roman" panose="02020603050405020304" pitchFamily="18" charset="0"/>
              </a:rPr>
              <a:t> and its electronics with ACADIA would require advancing TRL from somewhere between 4 and 5 to TRL 6.  </a:t>
            </a: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Some of this work has already begun, but will still require at least one year.</a:t>
            </a:r>
          </a:p>
        </p:txBody>
      </p:sp>
      <p:sp>
        <p:nvSpPr>
          <p:cNvPr id="3" name="Date Placeholder 2">
            <a:extLst>
              <a:ext uri="{FF2B5EF4-FFF2-40B4-BE49-F238E27FC236}">
                <a16:creationId xmlns:a16="http://schemas.microsoft.com/office/drawing/2014/main" id="{51708CED-9F8B-3349-942F-36B5FDF410CB}"/>
              </a:ext>
            </a:extLst>
          </p:cNvPr>
          <p:cNvSpPr>
            <a:spLocks noGrp="1"/>
          </p:cNvSpPr>
          <p:nvPr>
            <p:ph type="dt" sz="half" idx="10"/>
          </p:nvPr>
        </p:nvSpPr>
        <p:spPr/>
        <p:txBody>
          <a:bodyPr/>
          <a:lstStyle/>
          <a:p>
            <a:r>
              <a:rPr lang="en-US"/>
              <a:t>5/2/24</a:t>
            </a:r>
          </a:p>
        </p:txBody>
      </p:sp>
      <p:sp>
        <p:nvSpPr>
          <p:cNvPr id="4" name="Footer Placeholder 3">
            <a:extLst>
              <a:ext uri="{FF2B5EF4-FFF2-40B4-BE49-F238E27FC236}">
                <a16:creationId xmlns:a16="http://schemas.microsoft.com/office/drawing/2014/main" id="{D1B2333B-140C-D04B-8FFA-CFF03504381F}"/>
              </a:ext>
            </a:extLst>
          </p:cNvPr>
          <p:cNvSpPr>
            <a:spLocks noGrp="1"/>
          </p:cNvSpPr>
          <p:nvPr>
            <p:ph type="ftr" sz="quarter" idx="11"/>
          </p:nvPr>
        </p:nvSpPr>
        <p:spPr/>
        <p:txBody>
          <a:bodyPr/>
          <a:lstStyle/>
          <a:p>
            <a:r>
              <a:rPr lang="en-US"/>
              <a:t>Clark et al, ISSC, CLEW</a:t>
            </a:r>
          </a:p>
        </p:txBody>
      </p:sp>
      <p:sp>
        <p:nvSpPr>
          <p:cNvPr id="5" name="Slide Number Placeholder 4">
            <a:extLst>
              <a:ext uri="{FF2B5EF4-FFF2-40B4-BE49-F238E27FC236}">
                <a16:creationId xmlns:a16="http://schemas.microsoft.com/office/drawing/2014/main" id="{D000A512-F479-B046-895D-CFDEACCC3913}"/>
              </a:ext>
            </a:extLst>
          </p:cNvPr>
          <p:cNvSpPr>
            <a:spLocks noGrp="1"/>
          </p:cNvSpPr>
          <p:nvPr>
            <p:ph type="sldNum" sz="quarter" idx="12"/>
          </p:nvPr>
        </p:nvSpPr>
        <p:spPr/>
        <p:txBody>
          <a:bodyPr/>
          <a:lstStyle/>
          <a:p>
            <a:fld id="{7722D901-AEAC-8244-8FB8-40C7387DBD2F}" type="slidenum">
              <a:rPr lang="en-US" smtClean="0"/>
              <a:t>13</a:t>
            </a:fld>
            <a:endParaRPr lang="en-US"/>
          </a:p>
        </p:txBody>
      </p:sp>
    </p:spTree>
    <p:extLst>
      <p:ext uri="{BB962C8B-B14F-4D97-AF65-F5344CB8AC3E}">
        <p14:creationId xmlns:p14="http://schemas.microsoft.com/office/powerpoint/2010/main" val="1443873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F5CCD1-C9C6-BA0A-DE02-6345A058E161}"/>
              </a:ext>
            </a:extLst>
          </p:cNvPr>
          <p:cNvSpPr>
            <a:spLocks noGrp="1"/>
          </p:cNvSpPr>
          <p:nvPr>
            <p:ph type="dt" sz="half" idx="10"/>
          </p:nvPr>
        </p:nvSpPr>
        <p:spPr/>
        <p:txBody>
          <a:bodyPr/>
          <a:lstStyle/>
          <a:p>
            <a:r>
              <a:rPr lang="en-US"/>
              <a:t>5/2/24</a:t>
            </a:r>
          </a:p>
        </p:txBody>
      </p:sp>
      <p:sp>
        <p:nvSpPr>
          <p:cNvPr id="3" name="Footer Placeholder 2">
            <a:extLst>
              <a:ext uri="{FF2B5EF4-FFF2-40B4-BE49-F238E27FC236}">
                <a16:creationId xmlns:a16="http://schemas.microsoft.com/office/drawing/2014/main" id="{CA39AA11-0822-D245-8338-02F1A592CA75}"/>
              </a:ext>
            </a:extLst>
          </p:cNvPr>
          <p:cNvSpPr>
            <a:spLocks noGrp="1"/>
          </p:cNvSpPr>
          <p:nvPr>
            <p:ph type="ftr" sz="quarter" idx="11"/>
          </p:nvPr>
        </p:nvSpPr>
        <p:spPr/>
        <p:txBody>
          <a:bodyPr/>
          <a:lstStyle/>
          <a:p>
            <a:r>
              <a:rPr lang="en-US"/>
              <a:t>Clark et al, ISSC, CLEW</a:t>
            </a:r>
          </a:p>
        </p:txBody>
      </p:sp>
      <p:sp>
        <p:nvSpPr>
          <p:cNvPr id="4" name="Slide Number Placeholder 3">
            <a:extLst>
              <a:ext uri="{FF2B5EF4-FFF2-40B4-BE49-F238E27FC236}">
                <a16:creationId xmlns:a16="http://schemas.microsoft.com/office/drawing/2014/main" id="{6FA80CF3-DD8C-B661-D1B3-5E890757D1D9}"/>
              </a:ext>
            </a:extLst>
          </p:cNvPr>
          <p:cNvSpPr>
            <a:spLocks noGrp="1"/>
          </p:cNvSpPr>
          <p:nvPr>
            <p:ph type="sldNum" sz="quarter" idx="12"/>
          </p:nvPr>
        </p:nvSpPr>
        <p:spPr/>
        <p:txBody>
          <a:bodyPr/>
          <a:lstStyle/>
          <a:p>
            <a:fld id="{7722D901-AEAC-8244-8FB8-40C7387DBD2F}" type="slidenum">
              <a:rPr lang="en-US" smtClean="0"/>
              <a:t>14</a:t>
            </a:fld>
            <a:endParaRPr lang="en-US"/>
          </a:p>
        </p:txBody>
      </p:sp>
      <p:sp>
        <p:nvSpPr>
          <p:cNvPr id="5" name="TextBox 4">
            <a:extLst>
              <a:ext uri="{FF2B5EF4-FFF2-40B4-BE49-F238E27FC236}">
                <a16:creationId xmlns:a16="http://schemas.microsoft.com/office/drawing/2014/main" id="{86327199-91CB-2674-35E3-CE108D6BA365}"/>
              </a:ext>
            </a:extLst>
          </p:cNvPr>
          <p:cNvSpPr txBox="1"/>
          <p:nvPr/>
        </p:nvSpPr>
        <p:spPr>
          <a:xfrm>
            <a:off x="4674870" y="2457450"/>
            <a:ext cx="3166110" cy="923330"/>
          </a:xfrm>
          <a:prstGeom prst="rect">
            <a:avLst/>
          </a:prstGeom>
          <a:noFill/>
        </p:spPr>
        <p:txBody>
          <a:bodyPr wrap="square" rtlCol="0">
            <a:spAutoFit/>
          </a:bodyPr>
          <a:lstStyle/>
          <a:p>
            <a:pPr algn="ctr"/>
            <a:r>
              <a:rPr lang="en-US" dirty="0"/>
              <a:t>Questions?</a:t>
            </a:r>
          </a:p>
          <a:p>
            <a:pPr algn="ctr"/>
            <a:endParaRPr lang="en-US" dirty="0"/>
          </a:p>
          <a:p>
            <a:pPr algn="ctr"/>
            <a:r>
              <a:rPr lang="en-US" dirty="0" err="1"/>
              <a:t>p.clark@moreheadstate.edu</a:t>
            </a:r>
            <a:endParaRPr lang="en-US" dirty="0"/>
          </a:p>
        </p:txBody>
      </p:sp>
    </p:spTree>
    <p:extLst>
      <p:ext uri="{BB962C8B-B14F-4D97-AF65-F5344CB8AC3E}">
        <p14:creationId xmlns:p14="http://schemas.microsoft.com/office/powerpoint/2010/main" val="375750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4954</TotalTime>
  <Words>2050</Words>
  <Application>Microsoft Macintosh PowerPoint</Application>
  <PresentationFormat>Widescreen</PresentationFormat>
  <Paragraphs>266</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Pamela E. Clark</cp:lastModifiedBy>
  <cp:revision>11</cp:revision>
  <dcterms:created xsi:type="dcterms:W3CDTF">2023-08-07T14:40:05Z</dcterms:created>
  <dcterms:modified xsi:type="dcterms:W3CDTF">2024-04-25T20:55:49Z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ddfa3-f04e-4aa0-a6ac-18ea78752d25_Enabled">
    <vt:lpwstr>true</vt:lpwstr>
  </property>
  <property fmtid="{D5CDD505-2E9C-101B-9397-08002B2CF9AE}" pid="3" name="MSIP_Label_a42ddfa3-f04e-4aa0-a6ac-18ea78752d25_SetDate">
    <vt:lpwstr>2024-04-25T14:14:03Z</vt:lpwstr>
  </property>
  <property fmtid="{D5CDD505-2E9C-101B-9397-08002B2CF9AE}" pid="4" name="MSIP_Label_a42ddfa3-f04e-4aa0-a6ac-18ea78752d25_Method">
    <vt:lpwstr>Standard</vt:lpwstr>
  </property>
  <property fmtid="{D5CDD505-2E9C-101B-9397-08002B2CF9AE}" pid="5" name="MSIP_Label_a42ddfa3-f04e-4aa0-a6ac-18ea78752d25_Name">
    <vt:lpwstr>defa4170-0d19-0005-0004-bc88714345d2</vt:lpwstr>
  </property>
  <property fmtid="{D5CDD505-2E9C-101B-9397-08002B2CF9AE}" pid="6" name="MSIP_Label_a42ddfa3-f04e-4aa0-a6ac-18ea78752d25_SiteId">
    <vt:lpwstr>6135a844-853b-4b8c-9020-ae7f7ccf6c22</vt:lpwstr>
  </property>
  <property fmtid="{D5CDD505-2E9C-101B-9397-08002B2CF9AE}" pid="7" name="MSIP_Label_a42ddfa3-f04e-4aa0-a6ac-18ea78752d25_ActionId">
    <vt:lpwstr>8664ed78-1420-4210-b362-ac8e8bdbf0fa</vt:lpwstr>
  </property>
  <property fmtid="{D5CDD505-2E9C-101B-9397-08002B2CF9AE}" pid="8" name="MSIP_Label_a42ddfa3-f04e-4aa0-a6ac-18ea78752d25_ContentBits">
    <vt:lpwstr>0</vt:lpwstr>
  </property>
</Properties>
</file>