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20" r:id="rId2"/>
    <p:sldId id="546" r:id="rId3"/>
    <p:sldId id="541" r:id="rId4"/>
    <p:sldId id="549" r:id="rId5"/>
    <p:sldId id="548" r:id="rId6"/>
    <p:sldId id="547" r:id="rId7"/>
    <p:sldId id="551" r:id="rId8"/>
    <p:sldId id="550" r:id="rId9"/>
    <p:sldId id="552" r:id="rId10"/>
    <p:sldId id="553" r:id="rId11"/>
    <p:sldId id="555" r:id="rId12"/>
    <p:sldId id="560" r:id="rId13"/>
    <p:sldId id="556" r:id="rId14"/>
    <p:sldId id="557" r:id="rId15"/>
    <p:sldId id="55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o" initials="S" lastIdx="2" clrIdx="0">
    <p:extLst>
      <p:ext uri="{19B8F6BF-5375-455C-9EA6-DF929625EA0E}">
        <p15:presenceInfo xmlns:p15="http://schemas.microsoft.com/office/powerpoint/2012/main" userId="Stefan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D01"/>
    <a:srgbClr val="47B9FF"/>
    <a:srgbClr val="66FF33"/>
    <a:srgbClr val="55ADEE"/>
    <a:srgbClr val="0000FF"/>
    <a:srgbClr val="ED19C5"/>
    <a:srgbClr val="EE8E00"/>
    <a:srgbClr val="4E2999"/>
    <a:srgbClr val="012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5040" autoAdjust="0"/>
  </p:normalViewPr>
  <p:slideViewPr>
    <p:cSldViewPr>
      <p:cViewPr varScale="1">
        <p:scale>
          <a:sx n="137" d="100"/>
          <a:sy n="137" d="100"/>
        </p:scale>
        <p:origin x="1068" y="15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15A31-9A7F-43C3-8305-881DBF7952DD}" type="datetimeFigureOut">
              <a:rPr lang="en-US" smtClean="0"/>
              <a:t>22-Apr-24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C206DF-419E-451A-9D1E-E18CAA07A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30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2023.ieeeigarss.org/view_paper.php?PaperNum=1155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i.org/10.1109/IGARSS47720.2021.9553237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830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1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02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78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796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87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06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50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References:</a:t>
            </a:r>
          </a:p>
          <a:p>
            <a:r>
              <a:rPr lang="en-US" dirty="0" err="1"/>
              <a:t>Carrer</a:t>
            </a:r>
            <a:r>
              <a:rPr lang="en-US" dirty="0"/>
              <a:t>, L., Bruzzone, L. Solving for ambiguities in radar geophysical exploration of planetary bodies by mimicking bats echolocation. </a:t>
            </a:r>
            <a:r>
              <a:rPr lang="en-US" i="1" dirty="0"/>
              <a:t>Nat </a:t>
            </a:r>
            <a:r>
              <a:rPr lang="en-US" i="1" dirty="0" err="1"/>
              <a:t>Commun</a:t>
            </a:r>
            <a:r>
              <a:rPr lang="en-US" dirty="0"/>
              <a:t> </a:t>
            </a:r>
            <a:r>
              <a:rPr lang="en-US" b="1" dirty="0"/>
              <a:t>8</a:t>
            </a:r>
            <a:r>
              <a:rPr lang="en-US" dirty="0"/>
              <a:t>, 2248 (2017). https://doi.org/10.1038/s41467-017-02334-1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10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info: https://www.eoportal.org/satellite-missions/aero-vista#emvs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52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13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76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References: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   MacGregor, J. A., Schroeder, D. M., </a:t>
            </a:r>
            <a:r>
              <a:rPr lang="en-US" dirty="0" err="1">
                <a:effectLst/>
              </a:rPr>
              <a:t>Khazendar</a:t>
            </a:r>
            <a:r>
              <a:rPr lang="en-US" dirty="0">
                <a:effectLst/>
              </a:rPr>
              <a:t>, A., Beauchamp, R. M., &amp; Haynes, M. S. (2023). Bright prospects for orbital radar sounding of the interior of the Greenland Ice Sheet. Presented at the International Geoscience and Remote Sensing Symposium. Retrieved from </a:t>
            </a:r>
            <a:r>
              <a:rPr lang="en-US" dirty="0">
                <a:effectLst/>
                <a:hlinkClick r:id="rId3"/>
              </a:rPr>
              <a:t>https://2023.ieeeigarss.org/view_paper.php?PaperNum=1155</a:t>
            </a:r>
            <a:endParaRPr lang="en-U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   Schroeder, D. M., </a:t>
            </a:r>
            <a:r>
              <a:rPr lang="en-US" dirty="0" err="1">
                <a:effectLst/>
              </a:rPr>
              <a:t>Bienert</a:t>
            </a:r>
            <a:r>
              <a:rPr lang="en-US" dirty="0">
                <a:effectLst/>
              </a:rPr>
              <a:t>, N. L., </a:t>
            </a:r>
            <a:r>
              <a:rPr lang="en-US" dirty="0" err="1">
                <a:effectLst/>
              </a:rPr>
              <a:t>Culberg</a:t>
            </a:r>
            <a:r>
              <a:rPr lang="en-US" dirty="0">
                <a:effectLst/>
              </a:rPr>
              <a:t>, R., </a:t>
            </a:r>
            <a:r>
              <a:rPr lang="en-US" dirty="0" err="1">
                <a:effectLst/>
              </a:rPr>
              <a:t>MacKie</a:t>
            </a:r>
            <a:r>
              <a:rPr lang="en-US" dirty="0">
                <a:effectLst/>
              </a:rPr>
              <a:t>, E. J., </a:t>
            </a:r>
            <a:r>
              <a:rPr lang="en-US" dirty="0" err="1">
                <a:effectLst/>
              </a:rPr>
              <a:t>Teisberg</a:t>
            </a:r>
            <a:r>
              <a:rPr lang="en-US" dirty="0">
                <a:effectLst/>
              </a:rPr>
              <a:t>, T. O., Chu, W., &amp; Young, D. A. (2021). Glaciological Constraints on Link Budgets for Orbital Radar Sounding of Earth’s ICE Sheets. In </a:t>
            </a:r>
            <a:r>
              <a:rPr lang="en-US" i="1" dirty="0">
                <a:effectLst/>
              </a:rPr>
              <a:t>2021 IEEE International Geoscience and Remote Sensing Symposium IGARSS</a:t>
            </a:r>
            <a:r>
              <a:rPr lang="en-US" dirty="0">
                <a:effectLst/>
              </a:rPr>
              <a:t> (pp. 647–650). </a:t>
            </a:r>
            <a:r>
              <a:rPr lang="en-US" dirty="0">
                <a:effectLst/>
                <a:hlinkClick r:id="rId4"/>
              </a:rPr>
              <a:t>https://doi.org/10.1109/IGARSS47720.2021.9553237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4815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514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206DF-419E-451A-9D1E-E18CAA07AF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36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1CA6-3DC3-4EB1-8EC6-66922986C040}" type="datetime1">
              <a:rPr lang="en-US" smtClean="0"/>
              <a:t>22-Apr-24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A5A01-EACC-4712-A400-A68B67CFF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6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32A9-9686-4FCA-837A-45EB1AA029F1}" type="datetime1">
              <a:rPr lang="en-US" smtClean="0"/>
              <a:t>22-Apr-24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A5A01-EACC-4712-A400-A68B67CFF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892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6B56-79C1-4C55-9F59-552114DB89B0}" type="datetime1">
              <a:rPr lang="en-US" smtClean="0"/>
              <a:t>22-Apr-24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A5A01-EACC-4712-A400-A68B67CFF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35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C86C-DEFB-4D18-A3D5-F6147EB118A8}" type="datetime1">
              <a:rPr lang="en-US" smtClean="0"/>
              <a:t>22-Apr-24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A5A01-EACC-4712-A400-A68B67CFF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00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06C3-2555-4F16-911C-DF60480CAE76}" type="datetime1">
              <a:rPr lang="en-US" smtClean="0"/>
              <a:t>22-Apr-24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A5A01-EACC-4712-A400-A68B67CFF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91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C126-28DE-4739-885C-98B5C4C253B2}" type="datetime1">
              <a:rPr lang="en-US" smtClean="0"/>
              <a:t>22-Apr-24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A5A01-EACC-4712-A400-A68B67CFF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27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632F-D10F-47D3-849C-2DDE12D28A59}" type="datetime1">
              <a:rPr lang="en-US" smtClean="0"/>
              <a:t>22-Apr-24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A5A01-EACC-4712-A400-A68B67CFF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7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E0A6-0FE6-4B51-B994-41B756492A40}" type="datetime1">
              <a:rPr lang="en-US" smtClean="0"/>
              <a:t>22-Apr-24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A5A01-EACC-4712-A400-A68B67CFF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80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98D9-105D-483F-B332-87A63CC1B5F9}" type="datetime1">
              <a:rPr lang="en-US" smtClean="0"/>
              <a:t>22-Apr-24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A5A01-EACC-4712-A400-A68B67CFF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6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393D-F640-4C9C-95C9-798F6CD580AC}" type="datetime1">
              <a:rPr lang="en-US" smtClean="0"/>
              <a:t>22-Apr-24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A5A01-EACC-4712-A400-A68B67CFF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11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6F3FB-EBD6-4675-8E37-1706BCC4A272}" type="datetime1">
              <a:rPr lang="en-US" smtClean="0"/>
              <a:t>22-Apr-24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A5A01-EACC-4712-A400-A68B67CFF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24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8845-3E9C-4CCF-A040-338D8A4A32C0}" type="datetime1">
              <a:rPr lang="en-US" smtClean="0"/>
              <a:t>22-Apr-24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A5A01-EACC-4712-A400-A68B67CFF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18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gif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11" Type="http://schemas.openxmlformats.org/officeDocument/2006/relationships/image" Target="../media/image13.jp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766" y="188640"/>
            <a:ext cx="12176167" cy="1008112"/>
          </a:xfrm>
        </p:spPr>
        <p:txBody>
          <a:bodyPr>
            <a:noAutofit/>
          </a:bodyPr>
          <a:lstStyle/>
          <a:p>
            <a:r>
              <a:rPr lang="en-US" sz="3500" b="1" cap="small" dirty="0">
                <a:solidFill>
                  <a:srgbClr val="47B9FF"/>
                </a:solidFill>
                <a:effectLst/>
                <a:latin typeface="Gill Sans Nova Light" panose="020B03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ACORN:</a:t>
            </a:r>
            <a:br>
              <a:rPr lang="en-US" sz="3500" b="1" cap="small" dirty="0">
                <a:solidFill>
                  <a:srgbClr val="47B9FF"/>
                </a:solidFill>
                <a:effectLst/>
                <a:latin typeface="Gill Sans Nova Light" panose="020B03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b="1" cap="small" dirty="0">
                <a:solidFill>
                  <a:srgbClr val="47B9FF"/>
                </a:solidFill>
                <a:effectLst/>
                <a:latin typeface="Gill Sans Nova Light" panose="020B03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Advanced Compact Orbiting Radar for </a:t>
            </a:r>
            <a:r>
              <a:rPr lang="en-US" sz="3500" b="1" cap="small" dirty="0" err="1">
                <a:solidFill>
                  <a:srgbClr val="47B9FF"/>
                </a:solidFill>
                <a:effectLst/>
                <a:latin typeface="Gill Sans Nova Light" panose="020B03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luNar</a:t>
            </a:r>
            <a:r>
              <a:rPr lang="en-US" sz="3500" b="1" cap="small" dirty="0">
                <a:solidFill>
                  <a:srgbClr val="47B9FF"/>
                </a:solidFill>
                <a:effectLst/>
                <a:latin typeface="Gill Sans Nova Light" panose="020B03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sounding</a:t>
            </a:r>
            <a:endParaRPr lang="en-US" sz="3500" b="1" cap="small" dirty="0">
              <a:solidFill>
                <a:srgbClr val="47B9FF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63352" y="1628800"/>
            <a:ext cx="6085770" cy="33123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200"/>
              </a:spcAft>
            </a:pPr>
            <a:r>
              <a:rPr lang="it-IT" sz="2800" b="1" dirty="0">
                <a:latin typeface="Gill Sans Nova Light" panose="020B0302020104020203" pitchFamily="34" charset="0"/>
              </a:rPr>
              <a:t>Stefano Nerozzi</a:t>
            </a:r>
          </a:p>
          <a:p>
            <a:pPr algn="l">
              <a:spcAft>
                <a:spcPts val="1200"/>
              </a:spcAft>
            </a:pPr>
            <a:r>
              <a:rPr lang="it-IT" sz="2000" b="1" dirty="0">
                <a:latin typeface="Gill Sans Nova Light" panose="020B0302020104020203" pitchFamily="34" charset="0"/>
              </a:rPr>
              <a:t>Lunar and Planetary Laboratory</a:t>
            </a:r>
          </a:p>
          <a:p>
            <a:pPr algn="l">
              <a:spcAft>
                <a:spcPts val="1200"/>
              </a:spcAft>
            </a:pPr>
            <a:r>
              <a:rPr lang="it-IT" sz="2000" b="1" dirty="0">
                <a:latin typeface="Gill Sans Nova Light" panose="020B0302020104020203" pitchFamily="34" charset="0"/>
              </a:rPr>
              <a:t>University of Arizona</a:t>
            </a:r>
          </a:p>
          <a:p>
            <a:pPr>
              <a:spcAft>
                <a:spcPts val="1200"/>
              </a:spcAft>
            </a:pPr>
            <a:endParaRPr lang="it-IT" sz="2000" b="1" dirty="0">
              <a:latin typeface="Gill Sans Nova Light" panose="020B0302020104020203" pitchFamily="34" charset="0"/>
            </a:endParaRPr>
          </a:p>
          <a:p>
            <a:pPr algn="l">
              <a:spcAft>
                <a:spcPts val="1200"/>
              </a:spcAft>
            </a:pPr>
            <a:r>
              <a:rPr lang="it-IT" sz="2000" b="1" dirty="0">
                <a:latin typeface="Gill Sans Nova Light" panose="020B0302020104020203" pitchFamily="34" charset="0"/>
              </a:rPr>
              <a:t>UA LPL: Jack Holt</a:t>
            </a:r>
          </a:p>
          <a:p>
            <a:pPr algn="l">
              <a:spcAft>
                <a:spcPts val="1200"/>
              </a:spcAft>
            </a:pPr>
            <a:r>
              <a:rPr lang="it-IT" sz="2000" b="1" dirty="0">
                <a:latin typeface="Gill Sans Nova Light" panose="020B0302020104020203" pitchFamily="34" charset="0"/>
              </a:rPr>
              <a:t>MIT Haystack Observatory: Mary Knapp, Lenny Paritsky</a:t>
            </a:r>
          </a:p>
          <a:p>
            <a:pPr algn="l">
              <a:spcAft>
                <a:spcPts val="1200"/>
              </a:spcAft>
            </a:pPr>
            <a:r>
              <a:rPr lang="it-IT" sz="2000" b="1" dirty="0">
                <a:latin typeface="Gill Sans Nova Light" panose="020B0302020104020203" pitchFamily="34" charset="0"/>
              </a:rPr>
              <a:t>MIT Lincoln Laboratory: Bradley Perry, Alan Fenn</a:t>
            </a:r>
          </a:p>
          <a:p>
            <a:pPr>
              <a:spcAft>
                <a:spcPts val="1200"/>
              </a:spcAft>
            </a:pPr>
            <a:endParaRPr lang="it-IT" sz="2000" b="1" dirty="0">
              <a:latin typeface="Gill Sans Nova Light" panose="020B0302020104020203" pitchFamily="34" charset="0"/>
            </a:endParaRPr>
          </a:p>
        </p:txBody>
      </p:sp>
      <p:pic>
        <p:nvPicPr>
          <p:cNvPr id="6" name="Google Shape;117;p18">
            <a:extLst>
              <a:ext uri="{FF2B5EF4-FFF2-40B4-BE49-F238E27FC236}">
                <a16:creationId xmlns:a16="http://schemas.microsoft.com/office/drawing/2014/main" id="{30FC2CCB-0AA7-AF68-7FAC-3C9B2ED7E621}"/>
              </a:ext>
            </a:extLst>
          </p:cNvPr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498" y="5517233"/>
            <a:ext cx="1296144" cy="111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18;p18">
            <a:extLst>
              <a:ext uri="{FF2B5EF4-FFF2-40B4-BE49-F238E27FC236}">
                <a16:creationId xmlns:a16="http://schemas.microsoft.com/office/drawing/2014/main" id="{27E297AB-3685-ECC7-27DF-387C48345EF8}"/>
              </a:ext>
            </a:extLst>
          </p:cNvPr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6040" y="5518473"/>
            <a:ext cx="1662985" cy="1114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5640" y="5517233"/>
            <a:ext cx="3565490" cy="1007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Picture 6" descr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1504" y="5517232"/>
            <a:ext cx="895306" cy="1007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paper kite on the moon&#10;&#10;Description automatically generated with medium confidence">
            <a:extLst>
              <a:ext uri="{FF2B5EF4-FFF2-40B4-BE49-F238E27FC236}">
                <a16:creationId xmlns:a16="http://schemas.microsoft.com/office/drawing/2014/main" id="{2088BA83-B198-2B8F-F8F3-F11D752FB9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7253" y="1390072"/>
            <a:ext cx="3565490" cy="522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34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33" y="44624"/>
            <a:ext cx="12176167" cy="1296144"/>
          </a:xfrm>
        </p:spPr>
        <p:txBody>
          <a:bodyPr>
            <a:noAutofit/>
          </a:bodyPr>
          <a:lstStyle/>
          <a:p>
            <a:r>
              <a:rPr lang="en-US" sz="3500" b="1" cap="small" dirty="0">
                <a:solidFill>
                  <a:srgbClr val="47B9FF"/>
                </a:solidFill>
                <a:effectLst/>
                <a:latin typeface="Gill Sans Nova Light" panose="020B03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 just the Moon:</a:t>
            </a:r>
            <a:br>
              <a:rPr lang="en-US" sz="3500" b="1" cap="small" dirty="0">
                <a:solidFill>
                  <a:srgbClr val="47B9FF"/>
                </a:solidFill>
                <a:effectLst/>
                <a:latin typeface="Gill Sans Nova Light" panose="020B03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b="1" cap="small" dirty="0">
                <a:solidFill>
                  <a:srgbClr val="47B9FF"/>
                </a:solidFill>
                <a:effectLst/>
                <a:latin typeface="Gill Sans Nova Light" panose="020B03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Compact sounding radars across the entire Solar System</a:t>
            </a:r>
            <a:endParaRPr lang="en-US" sz="3500" b="1" cap="small" dirty="0">
              <a:solidFill>
                <a:srgbClr val="47B9FF"/>
              </a:solidFill>
              <a:latin typeface="Gill Sans Nova Light" panose="020B0302020104020203" pitchFamily="34" charset="0"/>
            </a:endParaRPr>
          </a:p>
        </p:txBody>
      </p:sp>
      <p:pic>
        <p:nvPicPr>
          <p:cNvPr id="5" name="Picture 4" descr="A row of planets in different colors&#10;&#10;Description automatically generated">
            <a:extLst>
              <a:ext uri="{FF2B5EF4-FFF2-40B4-BE49-F238E27FC236}">
                <a16:creationId xmlns:a16="http://schemas.microsoft.com/office/drawing/2014/main" id="{69933AFB-5518-4864-AE04-AC9395DE35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9907" y="1527453"/>
            <a:ext cx="3096344" cy="1299437"/>
          </a:xfrm>
          <a:prstGeom prst="rect">
            <a:avLst/>
          </a:prstGeom>
        </p:spPr>
      </p:pic>
      <p:pic>
        <p:nvPicPr>
          <p:cNvPr id="9" name="Picture 8" descr="A planet in space&#10;&#10;Description automatically generated">
            <a:extLst>
              <a:ext uri="{FF2B5EF4-FFF2-40B4-BE49-F238E27FC236}">
                <a16:creationId xmlns:a16="http://schemas.microsoft.com/office/drawing/2014/main" id="{D4F5BAAF-95EF-02A2-F2A2-6A266FA857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918" y="1405303"/>
            <a:ext cx="2363557" cy="2232248"/>
          </a:xfrm>
          <a:prstGeom prst="rect">
            <a:avLst/>
          </a:prstGeom>
        </p:spPr>
      </p:pic>
      <p:pic>
        <p:nvPicPr>
          <p:cNvPr id="11" name="Picture 10" descr="A planet earth from space&#10;&#10;Description automatically generated">
            <a:extLst>
              <a:ext uri="{FF2B5EF4-FFF2-40B4-BE49-F238E27FC236}">
                <a16:creationId xmlns:a16="http://schemas.microsoft.com/office/drawing/2014/main" id="{14521B88-1BAF-5B3D-9FEF-94F4CD1C45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632" y="1405302"/>
            <a:ext cx="2189485" cy="2232249"/>
          </a:xfrm>
          <a:prstGeom prst="rect">
            <a:avLst/>
          </a:prstGeom>
        </p:spPr>
      </p:pic>
      <p:pic>
        <p:nvPicPr>
          <p:cNvPr id="13" name="Picture 12" descr="A full moon with a black background&#10;&#10;Description automatically generated">
            <a:extLst>
              <a:ext uri="{FF2B5EF4-FFF2-40B4-BE49-F238E27FC236}">
                <a16:creationId xmlns:a16="http://schemas.microsoft.com/office/drawing/2014/main" id="{E17A8AC4-1FC5-A309-CA5C-C4426BF863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888" y="1340768"/>
            <a:ext cx="890202" cy="890202"/>
          </a:xfrm>
          <a:prstGeom prst="rect">
            <a:avLst/>
          </a:prstGeom>
        </p:spPr>
      </p:pic>
      <p:pic>
        <p:nvPicPr>
          <p:cNvPr id="15" name="Picture 14" descr="A planet in space&#10;&#10;Description automatically generated">
            <a:extLst>
              <a:ext uri="{FF2B5EF4-FFF2-40B4-BE49-F238E27FC236}">
                <a16:creationId xmlns:a16="http://schemas.microsoft.com/office/drawing/2014/main" id="{7324115F-0C5A-5102-98EF-346DC15272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0296" y="4883008"/>
            <a:ext cx="1934445" cy="1934445"/>
          </a:xfrm>
          <a:prstGeom prst="rect">
            <a:avLst/>
          </a:prstGeom>
        </p:spPr>
      </p:pic>
      <p:pic>
        <p:nvPicPr>
          <p:cNvPr id="17" name="Picture 16" descr="A white sphere with black background&#10;&#10;Description automatically generated">
            <a:extLst>
              <a:ext uri="{FF2B5EF4-FFF2-40B4-BE49-F238E27FC236}">
                <a16:creationId xmlns:a16="http://schemas.microsoft.com/office/drawing/2014/main" id="{BDBE6374-472E-9533-0225-3EE9847D2A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4226" y="3134523"/>
            <a:ext cx="1718421" cy="1718421"/>
          </a:xfrm>
          <a:prstGeom prst="rect">
            <a:avLst/>
          </a:prstGeom>
        </p:spPr>
      </p:pic>
      <p:pic>
        <p:nvPicPr>
          <p:cNvPr id="19" name="Picture 18" descr="A planet in space&#10;&#10;Description automatically generated">
            <a:extLst>
              <a:ext uri="{FF2B5EF4-FFF2-40B4-BE49-F238E27FC236}">
                <a16:creationId xmlns:a16="http://schemas.microsoft.com/office/drawing/2014/main" id="{FFF3FDD6-B4BE-9D40-107D-770ED0FE8A7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2647" y="5324734"/>
            <a:ext cx="1157442" cy="1371694"/>
          </a:xfrm>
          <a:prstGeom prst="rect">
            <a:avLst/>
          </a:prstGeom>
        </p:spPr>
      </p:pic>
      <p:pic>
        <p:nvPicPr>
          <p:cNvPr id="25" name="Picture 24" descr="A planet with a ring in the center&#10;&#10;Description automatically generated">
            <a:extLst>
              <a:ext uri="{FF2B5EF4-FFF2-40B4-BE49-F238E27FC236}">
                <a16:creationId xmlns:a16="http://schemas.microsoft.com/office/drawing/2014/main" id="{19E057FF-2B17-406C-0B3D-3FA79AD849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0908" y="4073786"/>
            <a:ext cx="3494364" cy="2617400"/>
          </a:xfrm>
          <a:prstGeom prst="rect">
            <a:avLst/>
          </a:prstGeom>
        </p:spPr>
      </p:pic>
      <p:pic>
        <p:nvPicPr>
          <p:cNvPr id="21" name="Picture 20" descr="A close up of a planet&#10;&#10;Description automatically generated">
            <a:extLst>
              <a:ext uri="{FF2B5EF4-FFF2-40B4-BE49-F238E27FC236}">
                <a16:creationId xmlns:a16="http://schemas.microsoft.com/office/drawing/2014/main" id="{23B8177F-5A19-3385-E45A-81AF6093AB1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0092" y="3591790"/>
            <a:ext cx="667482" cy="963991"/>
          </a:xfrm>
          <a:prstGeom prst="rect">
            <a:avLst/>
          </a:prstGeom>
        </p:spPr>
      </p:pic>
      <p:pic>
        <p:nvPicPr>
          <p:cNvPr id="27" name="Picture 26" descr="A close-up of a planet&#10;&#10;Description automatically generated">
            <a:extLst>
              <a:ext uri="{FF2B5EF4-FFF2-40B4-BE49-F238E27FC236}">
                <a16:creationId xmlns:a16="http://schemas.microsoft.com/office/drawing/2014/main" id="{0662C78A-E5D5-93D0-E1C4-3F12277AC4A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4552" y="3639936"/>
            <a:ext cx="627949" cy="631248"/>
          </a:xfrm>
          <a:prstGeom prst="rect">
            <a:avLst/>
          </a:prstGeom>
        </p:spPr>
      </p:pic>
      <p:pic>
        <p:nvPicPr>
          <p:cNvPr id="31" name="Picture 30" descr="A planet with a black spot&#10;&#10;Description automatically generated">
            <a:extLst>
              <a:ext uri="{FF2B5EF4-FFF2-40B4-BE49-F238E27FC236}">
                <a16:creationId xmlns:a16="http://schemas.microsoft.com/office/drawing/2014/main" id="{8F896F28-6BC3-34A4-2613-F14C854639D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0056" y="1130347"/>
            <a:ext cx="1987555" cy="1884750"/>
          </a:xfrm>
          <a:prstGeom prst="rect">
            <a:avLst/>
          </a:prstGeom>
        </p:spPr>
      </p:pic>
      <p:pic>
        <p:nvPicPr>
          <p:cNvPr id="33" name="Picture 32" descr="A asteroid in space with light shining through it&#10;&#10;Description automatically generated">
            <a:extLst>
              <a:ext uri="{FF2B5EF4-FFF2-40B4-BE49-F238E27FC236}">
                <a16:creationId xmlns:a16="http://schemas.microsoft.com/office/drawing/2014/main" id="{EE0410D1-EC9B-4D9B-0B66-4BA805D97A5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892" y="3754894"/>
            <a:ext cx="2482418" cy="24824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34" descr="A round object with small particles&#10;&#10;Description automatically generated with medium confidence">
            <a:extLst>
              <a:ext uri="{FF2B5EF4-FFF2-40B4-BE49-F238E27FC236}">
                <a16:creationId xmlns:a16="http://schemas.microsoft.com/office/drawing/2014/main" id="{DFD19305-A72F-07BD-426D-7C18FE93AFB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5524" y="3774328"/>
            <a:ext cx="1688247" cy="1382864"/>
          </a:xfrm>
          <a:prstGeom prst="rect">
            <a:avLst/>
          </a:prstGeom>
        </p:spPr>
      </p:pic>
      <p:pic>
        <p:nvPicPr>
          <p:cNvPr id="37" name="Picture 36" descr="A planet with a swirly surface&#10;&#10;Description automatically generated with medium confidence">
            <a:extLst>
              <a:ext uri="{FF2B5EF4-FFF2-40B4-BE49-F238E27FC236}">
                <a16:creationId xmlns:a16="http://schemas.microsoft.com/office/drawing/2014/main" id="{CE5EB40E-CF74-694F-6D34-A27BFF235F2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2480" y="2667205"/>
            <a:ext cx="1259183" cy="125918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7812648-22EC-6E60-5496-DCD0EB99D3EB}"/>
              </a:ext>
            </a:extLst>
          </p:cNvPr>
          <p:cNvSpPr txBox="1"/>
          <p:nvPr/>
        </p:nvSpPr>
        <p:spPr>
          <a:xfrm>
            <a:off x="161041" y="6536377"/>
            <a:ext cx="23515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Gill Sans Nova Light" panose="020B0302020104020203" pitchFamily="34" charset="0"/>
              </a:rPr>
              <a:t>Image credit: NASA, ESA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1134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green zigzag line on a white background&#10;&#10;Description automatically generated">
            <a:extLst>
              <a:ext uri="{FF2B5EF4-FFF2-40B4-BE49-F238E27FC236}">
                <a16:creationId xmlns:a16="http://schemas.microsoft.com/office/drawing/2014/main" id="{9C9A1EF4-3739-0A64-AE17-3864EAEE0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856509" y="2714138"/>
            <a:ext cx="3927694" cy="202844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09800" y="17487"/>
            <a:ext cx="7772400" cy="4591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</a:rPr>
              <a:t>What is a sounding radar?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23751" y="3189326"/>
            <a:ext cx="11758624" cy="7354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800" dirty="0">
              <a:latin typeface="Gill Sans Nova Light" panose="020B0302020104020203" pitchFamily="34" charset="0"/>
            </a:endParaRPr>
          </a:p>
        </p:txBody>
      </p:sp>
      <p:pic>
        <p:nvPicPr>
          <p:cNvPr id="11" name="5192_db.png" descr="5192_db.png">
            <a:extLst>
              <a:ext uri="{FF2B5EF4-FFF2-40B4-BE49-F238E27FC236}">
                <a16:creationId xmlns:a16="http://schemas.microsoft.com/office/drawing/2014/main" id="{38FB049A-E615-6E33-7083-BEA6717F6D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399390">
            <a:off x="1715511" y="2712538"/>
            <a:ext cx="3486903" cy="249163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ingle return">
            <a:extLst>
              <a:ext uri="{FF2B5EF4-FFF2-40B4-BE49-F238E27FC236}">
                <a16:creationId xmlns:a16="http://schemas.microsoft.com/office/drawing/2014/main" id="{98B51228-2B6E-2806-8D61-93F21FCD215C}"/>
              </a:ext>
            </a:extLst>
          </p:cNvPr>
          <p:cNvSpPr txBox="1"/>
          <p:nvPr/>
        </p:nvSpPr>
        <p:spPr>
          <a:xfrm>
            <a:off x="2770517" y="1699254"/>
            <a:ext cx="1609910" cy="410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9" tIns="35719" rIns="35719" bIns="35719">
            <a:spAutoFit/>
          </a:bodyPr>
          <a:lstStyle>
            <a:lvl1pPr marL="40639" marR="40639" defTabSz="914400">
              <a:defRPr sz="31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sz="2200" dirty="0">
                <a:solidFill>
                  <a:schemeClr val="tx1"/>
                </a:solidFill>
                <a:latin typeface="Gill Sans Nova Light" panose="020B0302020104020203" pitchFamily="34" charset="0"/>
              </a:rPr>
              <a:t>Single return</a:t>
            </a:r>
            <a:endParaRPr sz="2200" dirty="0">
              <a:solidFill>
                <a:schemeClr val="tx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14" name="many returns">
            <a:extLst>
              <a:ext uri="{FF2B5EF4-FFF2-40B4-BE49-F238E27FC236}">
                <a16:creationId xmlns:a16="http://schemas.microsoft.com/office/drawing/2014/main" id="{862EB2E1-700A-AE7A-7AF8-6D5ACE9568DC}"/>
              </a:ext>
            </a:extLst>
          </p:cNvPr>
          <p:cNvSpPr txBox="1"/>
          <p:nvPr/>
        </p:nvSpPr>
        <p:spPr>
          <a:xfrm>
            <a:off x="5401655" y="1696948"/>
            <a:ext cx="6355938" cy="410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9" tIns="35719" rIns="35719" bIns="35719">
            <a:spAutoFit/>
          </a:bodyPr>
          <a:lstStyle>
            <a:lvl1pPr marL="40639" marR="40639" defTabSz="914400">
              <a:defRPr sz="31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sz="2200" dirty="0">
                <a:solidFill>
                  <a:schemeClr val="tx1"/>
                </a:solidFill>
                <a:latin typeface="Gill Sans Nova Light" panose="020B0302020104020203" pitchFamily="34" charset="0"/>
              </a:rPr>
              <a:t>Many returns (radar profile of Mars’ north polar ice cap)</a:t>
            </a:r>
            <a:endParaRPr sz="2200" dirty="0">
              <a:solidFill>
                <a:schemeClr val="tx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16" name="Rectangle">
            <a:extLst>
              <a:ext uri="{FF2B5EF4-FFF2-40B4-BE49-F238E27FC236}">
                <a16:creationId xmlns:a16="http://schemas.microsoft.com/office/drawing/2014/main" id="{79F97425-620D-D79B-DFF6-024E50871F79}"/>
              </a:ext>
            </a:extLst>
          </p:cNvPr>
          <p:cNvSpPr/>
          <p:nvPr/>
        </p:nvSpPr>
        <p:spPr>
          <a:xfrm rot="5400000">
            <a:off x="722876" y="4303106"/>
            <a:ext cx="768922" cy="2028448"/>
          </a:xfrm>
          <a:prstGeom prst="rect">
            <a:avLst/>
          </a:prstGeom>
          <a:solidFill>
            <a:srgbClr val="0070C0"/>
          </a:solidFill>
          <a:ln w="25400">
            <a:noFill/>
          </a:ln>
        </p:spPr>
        <p:txBody>
          <a:bodyPr lIns="35719" tIns="35719" rIns="35719" bIns="35719" anchor="ctr"/>
          <a:lstStyle/>
          <a:p>
            <a:pPr marL="28573" marR="28573" defTabSz="642915">
              <a:defRPr sz="4000">
                <a:solidFill>
                  <a:srgbClr val="505050"/>
                </a:solidFill>
                <a:uFill>
                  <a:solidFill>
                    <a:srgbClr val="505050"/>
                  </a:solidFill>
                </a:uFill>
                <a:latin typeface="Palatino"/>
                <a:ea typeface="Palatino"/>
                <a:cs typeface="Palatino"/>
                <a:sym typeface="Palatino"/>
              </a:defRPr>
            </a:pPr>
            <a:endParaRPr sz="2812"/>
          </a:p>
        </p:txBody>
      </p:sp>
      <p:sp>
        <p:nvSpPr>
          <p:cNvPr id="18" name="Rectangle">
            <a:extLst>
              <a:ext uri="{FF2B5EF4-FFF2-40B4-BE49-F238E27FC236}">
                <a16:creationId xmlns:a16="http://schemas.microsoft.com/office/drawing/2014/main" id="{AD139973-D198-E3BF-8A6C-C01B944C4DB3}"/>
              </a:ext>
            </a:extLst>
          </p:cNvPr>
          <p:cNvSpPr/>
          <p:nvPr/>
        </p:nvSpPr>
        <p:spPr>
          <a:xfrm>
            <a:off x="93114" y="1774096"/>
            <a:ext cx="1914907" cy="9395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109"/>
          </a:p>
        </p:txBody>
      </p:sp>
      <p:sp>
        <p:nvSpPr>
          <p:cNvPr id="19" name="Rounded Rectangle">
            <a:extLst>
              <a:ext uri="{FF2B5EF4-FFF2-40B4-BE49-F238E27FC236}">
                <a16:creationId xmlns:a16="http://schemas.microsoft.com/office/drawing/2014/main" id="{24D42008-04F2-612D-E1D9-B1ABCB89D834}"/>
              </a:ext>
            </a:extLst>
          </p:cNvPr>
          <p:cNvSpPr/>
          <p:nvPr/>
        </p:nvSpPr>
        <p:spPr>
          <a:xfrm>
            <a:off x="987544" y="2102932"/>
            <a:ext cx="381663" cy="381663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109"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3D527053-CCCB-CBED-9AF7-79AEA1EE6B0C}"/>
              </a:ext>
            </a:extLst>
          </p:cNvPr>
          <p:cNvSpPr/>
          <p:nvPr/>
        </p:nvSpPr>
        <p:spPr>
          <a:xfrm>
            <a:off x="433103" y="2268571"/>
            <a:ext cx="1515990" cy="1"/>
          </a:xfrm>
          <a:prstGeom prst="line">
            <a:avLst/>
          </a:prstGeom>
          <a:ln w="25400">
            <a:solidFill>
              <a:srgbClr val="232323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3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109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66A6F3D-F0F3-F288-8C25-89EF6E6F32D9}"/>
              </a:ext>
            </a:extLst>
          </p:cNvPr>
          <p:cNvCxnSpPr/>
          <p:nvPr/>
        </p:nvCxnSpPr>
        <p:spPr>
          <a:xfrm>
            <a:off x="93113" y="5076883"/>
            <a:ext cx="2028448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04CFC9E-B21C-4376-E04C-C99C47B34432}"/>
              </a:ext>
            </a:extLst>
          </p:cNvPr>
          <p:cNvCxnSpPr/>
          <p:nvPr/>
        </p:nvCxnSpPr>
        <p:spPr>
          <a:xfrm>
            <a:off x="93113" y="5148891"/>
            <a:ext cx="2028448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B3C80B0-174A-3D2F-04FB-CC2D51508CC0}"/>
              </a:ext>
            </a:extLst>
          </p:cNvPr>
          <p:cNvCxnSpPr/>
          <p:nvPr/>
        </p:nvCxnSpPr>
        <p:spPr>
          <a:xfrm>
            <a:off x="93113" y="5292907"/>
            <a:ext cx="2028448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818219D-CDFA-C3FE-16D7-E9636AFA6E34}"/>
              </a:ext>
            </a:extLst>
          </p:cNvPr>
          <p:cNvCxnSpPr/>
          <p:nvPr/>
        </p:nvCxnSpPr>
        <p:spPr>
          <a:xfrm>
            <a:off x="93113" y="5436923"/>
            <a:ext cx="2028448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8949F34-4113-CDC2-5414-0E6C33E6868A}"/>
              </a:ext>
            </a:extLst>
          </p:cNvPr>
          <p:cNvCxnSpPr/>
          <p:nvPr/>
        </p:nvCxnSpPr>
        <p:spPr>
          <a:xfrm>
            <a:off x="93113" y="5580939"/>
            <a:ext cx="2028448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F210C1B-B6B4-17C2-EF25-EB5274849A50}"/>
              </a:ext>
            </a:extLst>
          </p:cNvPr>
          <p:cNvCxnSpPr/>
          <p:nvPr/>
        </p:nvCxnSpPr>
        <p:spPr>
          <a:xfrm>
            <a:off x="93113" y="5004875"/>
            <a:ext cx="2028448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.png" descr="image.png">
            <a:extLst>
              <a:ext uri="{FF2B5EF4-FFF2-40B4-BE49-F238E27FC236}">
                <a16:creationId xmlns:a16="http://schemas.microsoft.com/office/drawing/2014/main" id="{54AF19D8-4290-81C2-ED85-641612AE428B}"/>
              </a:ext>
            </a:extLst>
          </p:cNvPr>
          <p:cNvPicPr>
            <a:picLocks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9856" y="2204864"/>
            <a:ext cx="7255645" cy="3487346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A4C91A5-0A36-F4D2-7EC8-DD8B0747281A}"/>
              </a:ext>
            </a:extLst>
          </p:cNvPr>
          <p:cNvSpPr txBox="1"/>
          <p:nvPr/>
        </p:nvSpPr>
        <p:spPr>
          <a:xfrm>
            <a:off x="161041" y="6536377"/>
            <a:ext cx="23515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Gill Sans Nova Light" panose="020B0302020104020203" pitchFamily="34" charset="0"/>
              </a:rPr>
              <a:t>Image credit: NASA, NOAA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3668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4" name="A17_Sounder2FS_clean.jpg" descr="A17_Sounder2FS_clean.jpg"/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2838" y="692696"/>
            <a:ext cx="4306757" cy="55206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8" name="ALSE_Stereo_pairs2.jpg" descr="ALSE_Stereo_pairs2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44059" y="2573311"/>
            <a:ext cx="7153841" cy="36483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B82B24-9304-946D-95B1-2E14B8F251DE}"/>
              </a:ext>
            </a:extLst>
          </p:cNvPr>
          <p:cNvSpPr txBox="1">
            <a:spLocks/>
          </p:cNvSpPr>
          <p:nvPr/>
        </p:nvSpPr>
        <p:spPr>
          <a:xfrm>
            <a:off x="2209800" y="17487"/>
            <a:ext cx="7772400" cy="4591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</a:rPr>
              <a:t>Apollo Lunar Sounder Experiment (ALSE)</a:t>
            </a:r>
          </a:p>
        </p:txBody>
      </p:sp>
      <p:sp>
        <p:nvSpPr>
          <p:cNvPr id="3" name="many returns">
            <a:extLst>
              <a:ext uri="{FF2B5EF4-FFF2-40B4-BE49-F238E27FC236}">
                <a16:creationId xmlns:a16="http://schemas.microsoft.com/office/drawing/2014/main" id="{56FF2A64-15DC-6F58-B1FF-CA8F34D8728D}"/>
              </a:ext>
            </a:extLst>
          </p:cNvPr>
          <p:cNvSpPr txBox="1"/>
          <p:nvPr/>
        </p:nvSpPr>
        <p:spPr>
          <a:xfrm>
            <a:off x="183472" y="727150"/>
            <a:ext cx="7064655" cy="1426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>
            <a:spAutoFit/>
          </a:bodyPr>
          <a:lstStyle>
            <a:lvl1pPr marL="40639" marR="40639" defTabSz="914400">
              <a:defRPr sz="31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marL="383539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ill Sans Nova Light" panose="020B0302020104020203" pitchFamily="34" charset="0"/>
              </a:rPr>
              <a:t>A sounding radar flown on Apollo 17, December 1972.</a:t>
            </a:r>
          </a:p>
          <a:p>
            <a:pPr marL="383539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ill Sans Nova Light" panose="020B0302020104020203" pitchFamily="34" charset="0"/>
              </a:rPr>
              <a:t>The ALSE operated at 5, 15, and 150 </a:t>
            </a:r>
            <a:r>
              <a:rPr lang="en-US" sz="2200" dirty="0" err="1">
                <a:solidFill>
                  <a:schemeClr val="tx1"/>
                </a:solidFill>
                <a:latin typeface="Gill Sans Nova Light" panose="020B0302020104020203" pitchFamily="34" charset="0"/>
              </a:rPr>
              <a:t>MHz.</a:t>
            </a:r>
            <a:endParaRPr lang="en-US" sz="2200" dirty="0">
              <a:solidFill>
                <a:schemeClr val="tx1"/>
              </a:solidFill>
              <a:latin typeface="Gill Sans Nova Light" panose="020B0302020104020203" pitchFamily="34" charset="0"/>
            </a:endParaRPr>
          </a:p>
          <a:p>
            <a:pPr marL="383539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ill Sans Nova Light" panose="020B0302020104020203" pitchFamily="34" charset="0"/>
              </a:rPr>
              <a:t>Data were stored on film, which was retrieved from the Service Module during an EVA.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B00DB6-6D83-949C-A315-2E814A3AF3DF}"/>
              </a:ext>
            </a:extLst>
          </p:cNvPr>
          <p:cNvSpPr txBox="1"/>
          <p:nvPr/>
        </p:nvSpPr>
        <p:spPr>
          <a:xfrm>
            <a:off x="161041" y="6536377"/>
            <a:ext cx="23515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Gill Sans Nova Light" panose="020B0302020104020203" pitchFamily="34" charset="0"/>
              </a:rPr>
              <a:t>Image credit: NASA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0733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82B24-9304-946D-95B1-2E14B8F251DE}"/>
              </a:ext>
            </a:extLst>
          </p:cNvPr>
          <p:cNvSpPr txBox="1">
            <a:spLocks/>
          </p:cNvSpPr>
          <p:nvPr/>
        </p:nvSpPr>
        <p:spPr>
          <a:xfrm>
            <a:off x="2209800" y="17487"/>
            <a:ext cx="7772400" cy="4591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</a:rPr>
              <a:t>Selene/</a:t>
            </a:r>
            <a:r>
              <a:rPr lang="en-US" sz="3200" b="1" cap="small" dirty="0" err="1">
                <a:solidFill>
                  <a:srgbClr val="00B0F0"/>
                </a:solidFill>
                <a:latin typeface="Gill Sans Nova Light" panose="020B0302020104020203" pitchFamily="34" charset="0"/>
              </a:rPr>
              <a:t>Kaguya</a:t>
            </a:r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</a:rPr>
              <a:t> Lunar Radar Sounder (LRS)</a:t>
            </a:r>
          </a:p>
        </p:txBody>
      </p:sp>
      <p:sp>
        <p:nvSpPr>
          <p:cNvPr id="3" name="many returns">
            <a:extLst>
              <a:ext uri="{FF2B5EF4-FFF2-40B4-BE49-F238E27FC236}">
                <a16:creationId xmlns:a16="http://schemas.microsoft.com/office/drawing/2014/main" id="{56FF2A64-15DC-6F58-B1FF-CA8F34D8728D}"/>
              </a:ext>
            </a:extLst>
          </p:cNvPr>
          <p:cNvSpPr txBox="1"/>
          <p:nvPr/>
        </p:nvSpPr>
        <p:spPr>
          <a:xfrm>
            <a:off x="183472" y="727150"/>
            <a:ext cx="10016984" cy="1764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9" tIns="35719" rIns="35719" bIns="35719">
            <a:spAutoFit/>
          </a:bodyPr>
          <a:lstStyle>
            <a:lvl1pPr marL="40639" marR="40639" defTabSz="914400">
              <a:defRPr sz="31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marL="383539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ill Sans Nova Light" panose="020B0302020104020203" pitchFamily="34" charset="0"/>
              </a:rPr>
              <a:t>Operated from October 2007 to June 2009.</a:t>
            </a:r>
          </a:p>
          <a:p>
            <a:pPr marL="383539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ill Sans Nova Light" panose="020B0302020104020203" pitchFamily="34" charset="0"/>
              </a:rPr>
              <a:t>4 - 6 MHz, bandwidth of 2 MHz equates to a 75 m resolution in free space.</a:t>
            </a:r>
          </a:p>
          <a:p>
            <a:pPr marL="383539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ill Sans Nova Light" panose="020B0302020104020203" pitchFamily="34" charset="0"/>
              </a:rPr>
              <a:t>Performed passive observations of interplanetary radio sources.</a:t>
            </a:r>
          </a:p>
          <a:p>
            <a:pPr marL="383539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ill Sans Nova Light" panose="020B0302020104020203" pitchFamily="34" charset="0"/>
              </a:rPr>
              <a:t>Mass: 23 kg</a:t>
            </a:r>
          </a:p>
          <a:p>
            <a:pPr marL="383539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ill Sans Nova Light" panose="020B0302020104020203" pitchFamily="34" charset="0"/>
              </a:rPr>
              <a:t>Power consumption: 57 W (800 W peak power).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B00DB6-6D83-949C-A315-2E814A3AF3DF}"/>
              </a:ext>
            </a:extLst>
          </p:cNvPr>
          <p:cNvSpPr txBox="1"/>
          <p:nvPr/>
        </p:nvSpPr>
        <p:spPr>
          <a:xfrm>
            <a:off x="161041" y="6536377"/>
            <a:ext cx="23515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Gill Sans Nova Light" panose="020B0302020104020203" pitchFamily="34" charset="0"/>
              </a:rPr>
              <a:t>Image credit: NASA, JAXA</a:t>
            </a:r>
            <a:endParaRPr lang="en-US" sz="1200" dirty="0"/>
          </a:p>
        </p:txBody>
      </p:sp>
      <p:pic>
        <p:nvPicPr>
          <p:cNvPr id="5" name="Picture 4" descr="A satellite in space with earth in the background&#10;&#10;Description automatically generated">
            <a:extLst>
              <a:ext uri="{FF2B5EF4-FFF2-40B4-BE49-F238E27FC236}">
                <a16:creationId xmlns:a16="http://schemas.microsoft.com/office/drawing/2014/main" id="{D3416F98-AD54-BD63-A42D-D60B1E8B0E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472" y="3337859"/>
            <a:ext cx="4328352" cy="3043373"/>
          </a:xfrm>
          <a:prstGeom prst="rect">
            <a:avLst/>
          </a:prstGeom>
        </p:spPr>
      </p:pic>
      <p:pic>
        <p:nvPicPr>
          <p:cNvPr id="8" name="Picture 7" descr="A close-up of a map&#10;&#10;Description automatically generated">
            <a:extLst>
              <a:ext uri="{FF2B5EF4-FFF2-40B4-BE49-F238E27FC236}">
                <a16:creationId xmlns:a16="http://schemas.microsoft.com/office/drawing/2014/main" id="{71B8571E-B894-1CE9-7F6C-7F9DE701EF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9664" y="2570746"/>
            <a:ext cx="7272808" cy="414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212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209800" y="17487"/>
            <a:ext cx="7772400" cy="4591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</a:rPr>
              <a:t>MARSIS and SHARAD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70024" y="2189515"/>
            <a:ext cx="11758624" cy="7354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800" dirty="0">
              <a:latin typeface="Gill Sans Nova Light" panose="020B0302020104020203" pitchFamily="34" charset="0"/>
            </a:endParaRPr>
          </a:p>
        </p:txBody>
      </p:sp>
      <p:pic>
        <p:nvPicPr>
          <p:cNvPr id="3" name="Picture 2" descr="A satellite in space with a planet in the background&#10;&#10;Description automatically generated with low confidence">
            <a:extLst>
              <a:ext uri="{FF2B5EF4-FFF2-40B4-BE49-F238E27FC236}">
                <a16:creationId xmlns:a16="http://schemas.microsoft.com/office/drawing/2014/main" id="{774DE824-2A47-B58E-6081-C3919563B0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5004" y="1844824"/>
            <a:ext cx="3151636" cy="19849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5004" y="4529836"/>
            <a:ext cx="3151636" cy="19955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3352" y="706631"/>
            <a:ext cx="799288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Both radars are in operation at Mars since 2004 and 2005.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Operating at 1-5 MHz (MARSIS) and 15-25 MHz (SHARAD).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Complete coverage of Mars’ polar caps, &gt;50% global coverage.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Mass: 20 kg (MARSIS), 17 kg (SHARAD)</a:t>
            </a:r>
          </a:p>
        </p:txBody>
      </p:sp>
      <p:pic>
        <p:nvPicPr>
          <p:cNvPr id="1633" name="image.png" descr="image.png"/>
          <p:cNvPicPr>
            <a:picLocks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3741" y="2483981"/>
            <a:ext cx="7538444" cy="1725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4" name="image.png" descr="image.png"/>
          <p:cNvPicPr>
            <a:picLocks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927" y="4651639"/>
            <a:ext cx="7551688" cy="1861438"/>
          </a:xfrm>
          <a:prstGeom prst="rect">
            <a:avLst/>
          </a:prstGeom>
          <a:ln w="12700">
            <a:miter lim="400000"/>
          </a:ln>
        </p:spPr>
      </p:pic>
      <p:sp>
        <p:nvSpPr>
          <p:cNvPr id="1635" name="SHARAD 519201  in time delay"/>
          <p:cNvSpPr txBox="1"/>
          <p:nvPr/>
        </p:nvSpPr>
        <p:spPr>
          <a:xfrm>
            <a:off x="335360" y="4569877"/>
            <a:ext cx="1567239" cy="519245"/>
          </a:xfrm>
          <a:prstGeom prst="rect">
            <a:avLst/>
          </a:prstGeom>
          <a:ln w="12700">
            <a:miter lim="400000"/>
          </a:ln>
          <a:effectLst>
            <a:outerShdw blurRad="12700" dist="12700" dir="5400000" rotWithShape="0">
              <a:srgbClr val="42424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r" defTabSz="914400">
              <a:buClr>
                <a:srgbClr val="FFFFFF"/>
              </a:buClr>
              <a:buFont typeface="Arial"/>
              <a:defRPr sz="2400" b="1"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algn="l"/>
            <a:r>
              <a:rPr sz="1687" dirty="0"/>
              <a:t>SHARAD 519201</a:t>
            </a:r>
            <a:endParaRPr lang="en-US" sz="1687" dirty="0"/>
          </a:p>
          <a:p>
            <a:pPr algn="l"/>
            <a:r>
              <a:rPr lang="en-US" sz="1687" dirty="0"/>
              <a:t>T</a:t>
            </a:r>
            <a:r>
              <a:rPr sz="1687" dirty="0"/>
              <a:t>ime delay</a:t>
            </a:r>
          </a:p>
        </p:txBody>
      </p:sp>
      <p:sp>
        <p:nvSpPr>
          <p:cNvPr id="1638" name="~ 1000 km"/>
          <p:cNvSpPr txBox="1"/>
          <p:nvPr/>
        </p:nvSpPr>
        <p:spPr>
          <a:xfrm>
            <a:off x="3202952" y="6153514"/>
            <a:ext cx="885095" cy="519245"/>
          </a:xfrm>
          <a:prstGeom prst="rect">
            <a:avLst/>
          </a:prstGeom>
          <a:ln w="12700">
            <a:miter lim="400000"/>
          </a:ln>
          <a:effectLst>
            <a:outerShdw blurRad="12700" dist="12700" dir="5400000" rotWithShape="0">
              <a:srgbClr val="42424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defTabSz="914400">
              <a:buClr>
                <a:srgbClr val="FFFFFF"/>
              </a:buClr>
              <a:buFont typeface="Arial"/>
              <a:defRPr sz="2400"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1687" dirty="0"/>
              <a:t>~ 1000 km</a:t>
            </a:r>
          </a:p>
        </p:txBody>
      </p:sp>
      <p:sp>
        <p:nvSpPr>
          <p:cNvPr id="1639" name="Line"/>
          <p:cNvSpPr/>
          <p:nvPr/>
        </p:nvSpPr>
        <p:spPr>
          <a:xfrm>
            <a:off x="1024062" y="6277557"/>
            <a:ext cx="5693361" cy="6"/>
          </a:xfrm>
          <a:prstGeom prst="line">
            <a:avLst/>
          </a:prstGeom>
          <a:ln w="38100">
            <a:solidFill>
              <a:srgbClr val="FFFFFF"/>
            </a:solidFill>
            <a:miter lim="400000"/>
            <a:headEnd type="triangle"/>
            <a:tailEnd type="triangle"/>
          </a:ln>
        </p:spPr>
        <p:txBody>
          <a:bodyPr lIns="35719" tIns="35719" rIns="35719" bIns="35719" anchor="ctr"/>
          <a:lstStyle/>
          <a:p>
            <a:pPr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640" name="2.5 MHz (1 MHz bandwidth)"/>
          <p:cNvSpPr txBox="1"/>
          <p:nvPr/>
        </p:nvSpPr>
        <p:spPr>
          <a:xfrm>
            <a:off x="4936175" y="2516597"/>
            <a:ext cx="2777020" cy="259623"/>
          </a:xfrm>
          <a:prstGeom prst="rect">
            <a:avLst/>
          </a:prstGeom>
          <a:ln w="12700">
            <a:miter lim="400000"/>
          </a:ln>
          <a:effectLst>
            <a:outerShdw blurRad="12700" dist="12700" dir="5400000" rotWithShape="0">
              <a:srgbClr val="42424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r" defTabSz="914400">
              <a:buClr>
                <a:srgbClr val="FFFFFF"/>
              </a:buClr>
              <a:buFont typeface="Arial"/>
              <a:defRPr sz="2400" b="1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1687" dirty="0">
                <a:solidFill>
                  <a:schemeClr val="tx1"/>
                </a:solidFill>
                <a:latin typeface="Gill Sans Nova Light" panose="020B0302020104020203" pitchFamily="34" charset="0"/>
              </a:rPr>
              <a:t>2.5 MHz (1 MHz bandwidth)</a:t>
            </a:r>
          </a:p>
        </p:txBody>
      </p:sp>
      <p:sp>
        <p:nvSpPr>
          <p:cNvPr id="1641" name="20 MHz (10 MHz bandwidth)"/>
          <p:cNvSpPr txBox="1"/>
          <p:nvPr/>
        </p:nvSpPr>
        <p:spPr>
          <a:xfrm>
            <a:off x="4963573" y="4651639"/>
            <a:ext cx="2777020" cy="259623"/>
          </a:xfrm>
          <a:prstGeom prst="rect">
            <a:avLst/>
          </a:prstGeom>
          <a:ln w="12700">
            <a:miter lim="400000"/>
          </a:ln>
          <a:effectLst>
            <a:outerShdw blurRad="12700" dist="12700" dir="5400000" rotWithShape="0">
              <a:srgbClr val="42424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r" defTabSz="914400">
              <a:buClr>
                <a:srgbClr val="FFFFFF"/>
              </a:buClr>
              <a:buFont typeface="Arial"/>
              <a:defRPr sz="2400" b="1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1687" dirty="0">
                <a:solidFill>
                  <a:schemeClr val="tx1"/>
                </a:solidFill>
                <a:latin typeface="Gill Sans Nova Light" panose="020B0302020104020203" pitchFamily="34" charset="0"/>
              </a:rPr>
              <a:t>20 MHz (10 MHz bandwidth)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B8874-2FF8-8460-22DA-34C8CAC4B389}"/>
              </a:ext>
            </a:extLst>
          </p:cNvPr>
          <p:cNvSpPr txBox="1"/>
          <p:nvPr/>
        </p:nvSpPr>
        <p:spPr>
          <a:xfrm>
            <a:off x="161041" y="6536377"/>
            <a:ext cx="23515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Gill Sans Nova Light" panose="020B0302020104020203" pitchFamily="34" charset="0"/>
              </a:rPr>
              <a:t>Image credit: NASA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34946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19536" y="0"/>
            <a:ext cx="8352928" cy="4591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</a:rPr>
              <a:t>No orbital radar sounders for Earth… yet.</a:t>
            </a:r>
          </a:p>
        </p:txBody>
      </p:sp>
      <p:sp>
        <p:nvSpPr>
          <p:cNvPr id="4" name="Rectangle 3"/>
          <p:cNvSpPr/>
          <p:nvPr/>
        </p:nvSpPr>
        <p:spPr>
          <a:xfrm>
            <a:off x="263352" y="706631"/>
            <a:ext cx="1175862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No sounding radars have ever been launched into Earth’s orbit.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All radar sounding campaigns to date operated from ground or airborne platforms.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u="sng" dirty="0">
                <a:latin typeface="Gill Sans Nova Light" panose="020B0302020104020203" pitchFamily="34" charset="0"/>
              </a:rPr>
              <a:t>We have better radar coverage of Mars’s ice caps than Antarctica or Greenland</a:t>
            </a:r>
            <a:r>
              <a:rPr lang="en-US" sz="2400" dirty="0">
                <a:latin typeface="Gill Sans Nova Light" panose="020B0302020104020203" pitchFamily="34" charset="0"/>
              </a:rPr>
              <a:t>.</a:t>
            </a:r>
          </a:p>
        </p:txBody>
      </p:sp>
      <p:pic>
        <p:nvPicPr>
          <p:cNvPr id="1309" name="full.R04Wa.pdf" descr="full.R04Wa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536" y="3110222"/>
            <a:ext cx="9224367" cy="36215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2" name="Group"/>
          <p:cNvGrpSpPr/>
          <p:nvPr/>
        </p:nvGrpSpPr>
        <p:grpSpPr>
          <a:xfrm>
            <a:off x="4003888" y="6034902"/>
            <a:ext cx="839391" cy="440163"/>
            <a:chOff x="0" y="-11046"/>
            <a:chExt cx="1193800" cy="626008"/>
          </a:xfrm>
        </p:grpSpPr>
        <p:sp>
          <p:nvSpPr>
            <p:cNvPr id="1310" name="Rectangle"/>
            <p:cNvSpPr/>
            <p:nvPr/>
          </p:nvSpPr>
          <p:spPr>
            <a:xfrm>
              <a:off x="0" y="475261"/>
              <a:ext cx="1193800" cy="1397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3800" i="1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672"/>
            </a:p>
          </p:txBody>
        </p:sp>
        <p:sp>
          <p:nvSpPr>
            <p:cNvPr id="1311" name="100 km"/>
            <p:cNvSpPr txBox="1"/>
            <p:nvPr/>
          </p:nvSpPr>
          <p:spPr>
            <a:xfrm>
              <a:off x="124234" y="-11046"/>
              <a:ext cx="950688" cy="441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2200"/>
              </a:lvl1pPr>
            </a:lstStyle>
            <a:p>
              <a:r>
                <a:rPr sz="1547"/>
                <a:t>100 km</a:t>
              </a:r>
            </a:p>
          </p:txBody>
        </p:sp>
      </p:grpSp>
      <p:sp>
        <p:nvSpPr>
          <p:cNvPr id="1313" name="Rectangle"/>
          <p:cNvSpPr/>
          <p:nvPr/>
        </p:nvSpPr>
        <p:spPr>
          <a:xfrm>
            <a:off x="3119849" y="5742830"/>
            <a:ext cx="89297" cy="732234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3800" i="1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672"/>
          </a:p>
        </p:txBody>
      </p:sp>
      <p:sp>
        <p:nvSpPr>
          <p:cNvPr id="1314" name="1 km"/>
          <p:cNvSpPr txBox="1"/>
          <p:nvPr/>
        </p:nvSpPr>
        <p:spPr>
          <a:xfrm>
            <a:off x="3260779" y="5954535"/>
            <a:ext cx="466474" cy="310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r>
              <a:rPr sz="1547"/>
              <a:t>1 km</a:t>
            </a:r>
          </a:p>
        </p:txBody>
      </p:sp>
      <p:sp>
        <p:nvSpPr>
          <p:cNvPr id="1316" name="bedrock"/>
          <p:cNvSpPr txBox="1"/>
          <p:nvPr/>
        </p:nvSpPr>
        <p:spPr>
          <a:xfrm>
            <a:off x="5235556" y="5667407"/>
            <a:ext cx="603307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>
                <a:uFill>
                  <a:solidFill>
                    <a:srgbClr val="FFFFFF"/>
                  </a:solidFill>
                </a:uFill>
              </a:defRPr>
            </a:lvl1pPr>
          </a:lstStyle>
          <a:p>
            <a:r>
              <a:rPr sz="1266"/>
              <a:t>bedrock</a:t>
            </a:r>
          </a:p>
        </p:txBody>
      </p:sp>
      <p:sp>
        <p:nvSpPr>
          <p:cNvPr id="1317" name="ice sheet"/>
          <p:cNvSpPr txBox="1"/>
          <p:nvPr/>
        </p:nvSpPr>
        <p:spPr>
          <a:xfrm>
            <a:off x="4678448" y="3899329"/>
            <a:ext cx="657937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>
                <a:uFill>
                  <a:solidFill>
                    <a:srgbClr val="FFFFFF"/>
                  </a:solidFill>
                </a:uFill>
              </a:defRPr>
            </a:lvl1pPr>
          </a:lstStyle>
          <a:p>
            <a:r>
              <a:rPr sz="1266"/>
              <a:t>ice sheet</a:t>
            </a:r>
          </a:p>
        </p:txBody>
      </p:sp>
      <p:sp>
        <p:nvSpPr>
          <p:cNvPr id="1319" name="Dome C"/>
          <p:cNvSpPr txBox="1"/>
          <p:nvPr/>
        </p:nvSpPr>
        <p:spPr>
          <a:xfrm>
            <a:off x="3933802" y="2591130"/>
            <a:ext cx="626775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r>
              <a:rPr sz="1266"/>
              <a:t>Dome C </a:t>
            </a:r>
          </a:p>
        </p:txBody>
      </p:sp>
      <p:sp>
        <p:nvSpPr>
          <p:cNvPr id="1320" name="Line"/>
          <p:cNvSpPr/>
          <p:nvPr/>
        </p:nvSpPr>
        <p:spPr>
          <a:xfrm>
            <a:off x="4777636" y="2922163"/>
            <a:ext cx="1" cy="615727"/>
          </a:xfrm>
          <a:prstGeom prst="line">
            <a:avLst/>
          </a:prstGeom>
          <a:ln w="50800">
            <a:solidFill>
              <a:srgbClr val="FFFFFF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3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109"/>
          </a:p>
        </p:txBody>
      </p:sp>
      <p:pic>
        <p:nvPicPr>
          <p:cNvPr id="1321" name="ICECAP-Y1-SRF.png" descr="ICECAP-Y1-SRF.pn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5228" y="4923450"/>
            <a:ext cx="2733650" cy="1803798"/>
          </a:xfrm>
          <a:prstGeom prst="rect">
            <a:avLst/>
          </a:prstGeom>
          <a:ln w="12700">
            <a:miter lim="400000"/>
          </a:ln>
        </p:spPr>
      </p:pic>
      <p:sp>
        <p:nvSpPr>
          <p:cNvPr id="1326" name="Line"/>
          <p:cNvSpPr/>
          <p:nvPr/>
        </p:nvSpPr>
        <p:spPr>
          <a:xfrm flipH="1">
            <a:off x="1934518" y="5873092"/>
            <a:ext cx="738854" cy="1"/>
          </a:xfrm>
          <a:prstGeom prst="line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3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109"/>
          </a:p>
        </p:txBody>
      </p:sp>
      <p:pic>
        <p:nvPicPr>
          <p:cNvPr id="3" name="IMG_0192_2.jpg" descr="IMG_0192_2.jpg">
            <a:extLst>
              <a:ext uri="{FF2B5EF4-FFF2-40B4-BE49-F238E27FC236}">
                <a16:creationId xmlns:a16="http://schemas.microsoft.com/office/drawing/2014/main" id="{47930F35-D1CC-A74B-8A15-6A37AA1C4D5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619" y="3429000"/>
            <a:ext cx="2753275" cy="13578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45536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209800" y="17487"/>
            <a:ext cx="7772400" cy="4591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</a:rPr>
              <a:t>REASON and RIME in the Jovian system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70024" y="2189515"/>
            <a:ext cx="11758624" cy="7354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800" dirty="0">
              <a:latin typeface="Gill Sans Nova Light" panose="020B03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3351" y="706631"/>
            <a:ext cx="1012327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Radar for Europa Assessment and Sounding: Ocean to Near-surface (REASON)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8.5-9.5 and 55-65 </a:t>
            </a:r>
            <a:r>
              <a:rPr lang="en-US" sz="2400" dirty="0" err="1">
                <a:latin typeface="Gill Sans Nova Light" panose="020B0302020104020203" pitchFamily="34" charset="0"/>
              </a:rPr>
              <a:t>MHz.</a:t>
            </a:r>
            <a:endParaRPr lang="en-US" sz="2400" dirty="0">
              <a:latin typeface="Gill Sans Nova Light" panose="020B0302020104020203" pitchFamily="34" charset="0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Two arrays of dipoles.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Mass: 32 kg.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Radar for Icy Moons Exploration (RIME):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7.5-10.5 </a:t>
            </a:r>
            <a:r>
              <a:rPr lang="en-US" sz="2400" dirty="0" err="1">
                <a:latin typeface="Gill Sans Nova Light" panose="020B0302020104020203" pitchFamily="34" charset="0"/>
              </a:rPr>
              <a:t>MHz.</a:t>
            </a:r>
            <a:endParaRPr lang="en-US" sz="2400" dirty="0">
              <a:latin typeface="Gill Sans Nova Light" panose="020B0302020104020203" pitchFamily="34" charset="0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Simple dipole.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B8874-2FF8-8460-22DA-34C8CAC4B389}"/>
              </a:ext>
            </a:extLst>
          </p:cNvPr>
          <p:cNvSpPr txBox="1"/>
          <p:nvPr/>
        </p:nvSpPr>
        <p:spPr>
          <a:xfrm>
            <a:off x="161041" y="6536377"/>
            <a:ext cx="23515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Gill Sans Nova Light" panose="020B0302020104020203" pitchFamily="34" charset="0"/>
              </a:rPr>
              <a:t>Image credit: NASA, JPL, ESA</a:t>
            </a:r>
            <a:endParaRPr lang="en-US" sz="1200" dirty="0"/>
          </a:p>
        </p:txBody>
      </p:sp>
      <p:pic>
        <p:nvPicPr>
          <p:cNvPr id="2" name="Picture 1" descr="A satellite in space with red lines&#10;&#10;Description automatically generated">
            <a:extLst>
              <a:ext uri="{FF2B5EF4-FFF2-40B4-BE49-F238E27FC236}">
                <a16:creationId xmlns:a16="http://schemas.microsoft.com/office/drawing/2014/main" id="{C48B2469-7BD9-545A-370B-FD710275D9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3187" y="1199649"/>
            <a:ext cx="4269792" cy="2661010"/>
          </a:xfrm>
          <a:prstGeom prst="rect">
            <a:avLst/>
          </a:prstGeom>
        </p:spPr>
      </p:pic>
      <p:pic>
        <p:nvPicPr>
          <p:cNvPr id="14" name="Picture 13" descr="A satellite with many small objects&#10;&#10;Description automatically generated with medium confidence">
            <a:extLst>
              <a:ext uri="{FF2B5EF4-FFF2-40B4-BE49-F238E27FC236}">
                <a16:creationId xmlns:a16="http://schemas.microsoft.com/office/drawing/2014/main" id="{36AA2756-D82C-061C-609D-A85022C86FE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97246" y="4074120"/>
            <a:ext cx="4337218" cy="261610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A6DD1E3-5EE2-D582-33C3-210B18F057F9}"/>
              </a:ext>
            </a:extLst>
          </p:cNvPr>
          <p:cNvGrpSpPr/>
          <p:nvPr/>
        </p:nvGrpSpPr>
        <p:grpSpPr>
          <a:xfrm>
            <a:off x="263351" y="4074120"/>
            <a:ext cx="2351584" cy="2351584"/>
            <a:chOff x="5663952" y="1866779"/>
            <a:chExt cx="2105836" cy="2105836"/>
          </a:xfrm>
        </p:grpSpPr>
        <p:pic>
          <p:nvPicPr>
            <p:cNvPr id="10" name="Picture 9" descr="A person in a mask&#10;&#10;Description automatically generated">
              <a:extLst>
                <a:ext uri="{FF2B5EF4-FFF2-40B4-BE49-F238E27FC236}">
                  <a16:creationId xmlns:a16="http://schemas.microsoft.com/office/drawing/2014/main" id="{B5EC8F1B-ECB7-8168-54A4-AB56477E2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63952" y="1866779"/>
              <a:ext cx="2105836" cy="210583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2350023-DE4E-DCD0-1F7A-F6F6BA7EA327}"/>
                </a:ext>
              </a:extLst>
            </p:cNvPr>
            <p:cNvSpPr txBox="1"/>
            <p:nvPr/>
          </p:nvSpPr>
          <p:spPr>
            <a:xfrm>
              <a:off x="6346357" y="3210348"/>
              <a:ext cx="1305292" cy="273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Gill Sans Nova Light" panose="020B0302020104020203" pitchFamily="34" charset="0"/>
                </a:rPr>
                <a:t>RIME deployment</a:t>
              </a:r>
              <a:endParaRPr lang="en-US" sz="1200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C150B5D-BE12-5F5C-4BEF-C067E083AEFD}"/>
                </a:ext>
              </a:extLst>
            </p:cNvPr>
            <p:cNvCxnSpPr>
              <a:stCxn id="11" idx="0"/>
            </p:cNvCxnSpPr>
            <p:nvPr/>
          </p:nvCxnSpPr>
          <p:spPr>
            <a:xfrm flipH="1" flipV="1">
              <a:off x="6816080" y="2636912"/>
              <a:ext cx="182923" cy="5734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CADCE50-CA31-CAC6-0815-B1E59CF5D3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1744" y="3723433"/>
            <a:ext cx="3542165" cy="296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32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209800" y="17853"/>
            <a:ext cx="7772400" cy="4591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</a:rPr>
              <a:t>Limitations of orbital radar sounders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70024" y="2189515"/>
            <a:ext cx="11758624" cy="7354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800" dirty="0">
              <a:latin typeface="Gill Sans Nova Light" panose="020B03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3352" y="706631"/>
            <a:ext cx="7704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Large size and mass: large, flagship missions required.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Only one linear polarization: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Signal loss due to ionospheric Faraday rotation.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No complete echo polarization data.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No echo direction of arrival capability to mitigate clutter.</a:t>
            </a:r>
          </a:p>
        </p:txBody>
      </p:sp>
      <p:pic>
        <p:nvPicPr>
          <p:cNvPr id="7" name="Picture 6" descr="A diagram of a surface clutter&#10;&#10;Description automatically generated">
            <a:extLst>
              <a:ext uri="{FF2B5EF4-FFF2-40B4-BE49-F238E27FC236}">
                <a16:creationId xmlns:a16="http://schemas.microsoft.com/office/drawing/2014/main" id="{5C0A3D7B-077E-A526-9135-E09DCB670C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0231" y="3615363"/>
            <a:ext cx="3663425" cy="30409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5B8874-2FF8-8460-22DA-34C8CAC4B389}"/>
              </a:ext>
            </a:extLst>
          </p:cNvPr>
          <p:cNvSpPr txBox="1"/>
          <p:nvPr/>
        </p:nvSpPr>
        <p:spPr>
          <a:xfrm>
            <a:off x="10188292" y="3656058"/>
            <a:ext cx="23515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latin typeface="Gill Sans Nova Light" panose="020B0302020104020203" pitchFamily="34" charset="0"/>
              </a:rPr>
              <a:t>Carrer</a:t>
            </a:r>
            <a:r>
              <a:rPr lang="en-US" sz="1200" dirty="0">
                <a:solidFill>
                  <a:schemeClr val="bg1"/>
                </a:solidFill>
                <a:latin typeface="Gill Sans Nova Light" panose="020B0302020104020203" pitchFamily="34" charset="0"/>
              </a:rPr>
              <a:t> and Bruzzone (2017)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7C4DAC-28DC-164E-ADDD-6B4E3B8A7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43" y="3845951"/>
            <a:ext cx="7179961" cy="27917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5DF190-C7D4-E6EC-7AF2-31EA4E800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143" y="3845952"/>
            <a:ext cx="7179961" cy="2791774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12AB237-FC25-E154-97BA-EF48A5B541C8}"/>
              </a:ext>
            </a:extLst>
          </p:cNvPr>
          <p:cNvGrpSpPr/>
          <p:nvPr/>
        </p:nvGrpSpPr>
        <p:grpSpPr>
          <a:xfrm>
            <a:off x="8360231" y="702410"/>
            <a:ext cx="3666002" cy="2726590"/>
            <a:chOff x="7968208" y="460267"/>
            <a:chExt cx="4053768" cy="301499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F9CA91-D5F1-614C-1DFE-845991259515}"/>
                </a:ext>
              </a:extLst>
            </p:cNvPr>
            <p:cNvSpPr/>
            <p:nvPr/>
          </p:nvSpPr>
          <p:spPr>
            <a:xfrm>
              <a:off x="7968208" y="460268"/>
              <a:ext cx="4053768" cy="301499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 descr="A diagram of a cylinder&#10;&#10;Description automatically generated">
              <a:extLst>
                <a:ext uri="{FF2B5EF4-FFF2-40B4-BE49-F238E27FC236}">
                  <a16:creationId xmlns:a16="http://schemas.microsoft.com/office/drawing/2014/main" id="{4C0BF5BA-A018-D1DE-F760-380980B1B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68208" y="460267"/>
              <a:ext cx="4053768" cy="30149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557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model of a machine&#10;&#10;Description automatically generated">
            <a:extLst>
              <a:ext uri="{FF2B5EF4-FFF2-40B4-BE49-F238E27FC236}">
                <a16:creationId xmlns:a16="http://schemas.microsoft.com/office/drawing/2014/main" id="{68E3B629-795F-EF47-9926-14975B80E4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1" y="4149080"/>
            <a:ext cx="5421761" cy="203642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09800" y="17853"/>
            <a:ext cx="7772400" cy="4591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</a:rPr>
              <a:t>Vector Sensor Antenna (VSA)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70024" y="2189515"/>
            <a:ext cx="11758624" cy="7354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800" dirty="0">
              <a:latin typeface="Gill Sans Nova Light" panose="020B03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3352" y="706631"/>
            <a:ext cx="1159328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Measures all 3D components of both electric and magnetic field of incoming radio signals.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Full polarimetry and direction of arrival capability.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The AERO-VISTA </a:t>
            </a:r>
            <a:r>
              <a:rPr lang="en-US" sz="2400" dirty="0" err="1">
                <a:latin typeface="Gill Sans Nova Light" panose="020B0302020104020203" pitchFamily="34" charset="0"/>
              </a:rPr>
              <a:t>cubesat</a:t>
            </a:r>
            <a:r>
              <a:rPr lang="en-US" sz="2400" dirty="0">
                <a:latin typeface="Gill Sans Nova Light" panose="020B0302020104020203" pitchFamily="34" charset="0"/>
              </a:rPr>
              <a:t> mission will employ a VSA to study auroral and cosmic radiation at 0.1-15 </a:t>
            </a:r>
            <a:r>
              <a:rPr lang="en-US" sz="2400" dirty="0" err="1">
                <a:latin typeface="Gill Sans Nova Light" panose="020B0302020104020203" pitchFamily="34" charset="0"/>
              </a:rPr>
              <a:t>MHz.</a:t>
            </a:r>
            <a:endParaRPr lang="en-US" sz="2400" dirty="0">
              <a:latin typeface="Gill Sans Nova Light" panose="020B0302020104020203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Antennas are stowed in only 2U volume, 4x4x2 m when deployed.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The full spacecraft fits in only 6U volume, total mass of 10 kg.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F286F7-8135-1E9B-A814-BBB833EE8242}"/>
              </a:ext>
            </a:extLst>
          </p:cNvPr>
          <p:cNvSpPr txBox="1"/>
          <p:nvPr/>
        </p:nvSpPr>
        <p:spPr>
          <a:xfrm>
            <a:off x="161041" y="6536377"/>
            <a:ext cx="23515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Gill Sans Nova Light" panose="020B0302020104020203" pitchFamily="34" charset="0"/>
              </a:rPr>
              <a:t>Image credit: MIT</a:t>
            </a:r>
            <a:endParaRPr lang="en-US" sz="12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A72D747-D4E4-ACCC-117B-BDBB40E2F3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54749" y="3429000"/>
            <a:ext cx="6384880" cy="33389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49277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1579" y="908721"/>
            <a:ext cx="8868757" cy="33843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200"/>
              </a:spcAft>
            </a:pPr>
            <a:r>
              <a:rPr lang="it-IT" sz="2400" dirty="0">
                <a:latin typeface="Gill Sans Nova Light" panose="020B0302020104020203" pitchFamily="34" charset="0"/>
              </a:rPr>
              <a:t>Fully addresses the need to fully characterize the lunar near-subsurface and possible shallow ice at meter-scale resolution: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TRL 4-5 heritage from AERO-VISTA on most receiver and antenna components.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Ongoing TRL 4 testing of new (smaller) antenna and transmitter.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Addition of 10 W transmitter adds &lt;2 kg in 1-2 U volume, entire spacecraft could fit in 8 U.</a:t>
            </a:r>
          </a:p>
          <a:p>
            <a:pPr algn="l">
              <a:spcAft>
                <a:spcPts val="1200"/>
              </a:spcAft>
            </a:pPr>
            <a:r>
              <a:rPr lang="it-IT" sz="2400" dirty="0">
                <a:latin typeface="Gill Sans Nova Light" panose="020B0302020104020203" pitchFamily="34" charset="0"/>
              </a:rPr>
              <a:t>Enables several high-priority science investigations, including: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Detection and characterization of polar buried ice.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Stratigraphy of mare basalts and pyroclastic deposits.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Structure of regolith, and deeper ejecta (megaregolith).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Can work as a VHF imaging SAR.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it-IT" sz="2400" dirty="0">
              <a:latin typeface="Gill Sans Nova Light" panose="020B03020201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9C67EB-8712-87DB-F5E1-5A8E6946C8AB}"/>
              </a:ext>
            </a:extLst>
          </p:cNvPr>
          <p:cNvSpPr txBox="1">
            <a:spLocks/>
          </p:cNvSpPr>
          <p:nvPr/>
        </p:nvSpPr>
        <p:spPr>
          <a:xfrm>
            <a:off x="191344" y="101497"/>
            <a:ext cx="12000656" cy="519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Advanced Compact Orbiting Radar for </a:t>
            </a:r>
            <a:r>
              <a:rPr lang="en-US" sz="3200" b="1" cap="small" dirty="0" err="1">
                <a:solidFill>
                  <a:srgbClr val="00B0F0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luNar</a:t>
            </a:r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 sounding (ACORN)</a:t>
            </a:r>
          </a:p>
        </p:txBody>
      </p:sp>
      <p:pic>
        <p:nvPicPr>
          <p:cNvPr id="5" name="Picture 4" descr="A paper kite on the moon&#10;&#10;Description automatically generated with medium confidence">
            <a:extLst>
              <a:ext uri="{FF2B5EF4-FFF2-40B4-BE49-F238E27FC236}">
                <a16:creationId xmlns:a16="http://schemas.microsoft.com/office/drawing/2014/main" id="{B42C0660-1ADB-F1AF-C8F2-DD7FB0DA0A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383" y="764704"/>
            <a:ext cx="2467535" cy="361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579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1579" y="908721"/>
            <a:ext cx="11389037" cy="34563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IIP proposal to raise the TRL of a VHF (40-70 MHz) radar dedicated to Earth ice and subsurface sounding.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TRL 4-5 heritage from AERO-VISTA on most receiver and antenna components.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Follows ACORN’s design, addition of 100 W transmitter in 2-3 U.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12 U cubesat accomodates all components with ample power and thermal management margins.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9C67EB-8712-87DB-F5E1-5A8E6946C8AB}"/>
              </a:ext>
            </a:extLst>
          </p:cNvPr>
          <p:cNvSpPr txBox="1">
            <a:spLocks/>
          </p:cNvSpPr>
          <p:nvPr/>
        </p:nvSpPr>
        <p:spPr>
          <a:xfrm>
            <a:off x="191344" y="101497"/>
            <a:ext cx="12000656" cy="519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Advanced Radar for Ice and Subsurface Exploration (ARISE)</a:t>
            </a:r>
          </a:p>
        </p:txBody>
      </p:sp>
    </p:spTree>
    <p:extLst>
      <p:ext uri="{BB962C8B-B14F-4D97-AF65-F5344CB8AC3E}">
        <p14:creationId xmlns:p14="http://schemas.microsoft.com/office/powerpoint/2010/main" val="4028413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1579" y="908720"/>
            <a:ext cx="9588835" cy="41764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IIP proposal to raise the TRL of a VHF (40-70 MHz) radar dedicated to Earth ice and subsurface sounding.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Enables unprecendented coverage of Earth’s polar ice: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100 % of Greenland ice sheet.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All floating ice, 70% of fast-flowing ice in Antarctica, the major contributors to sea level rise.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30% of thick inland ice.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Additional opportunity to perform radar sounding of arid regions to characterize acquifers.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9C67EB-8712-87DB-F5E1-5A8E6946C8AB}"/>
              </a:ext>
            </a:extLst>
          </p:cNvPr>
          <p:cNvSpPr txBox="1">
            <a:spLocks/>
          </p:cNvSpPr>
          <p:nvPr/>
        </p:nvSpPr>
        <p:spPr>
          <a:xfrm>
            <a:off x="191344" y="101497"/>
            <a:ext cx="12000656" cy="519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Advanced Radar for Ice and Subsurface Exploration (ARISE)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23D8F5-28D0-A2D1-78D0-AA43DDD9A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424" y="908720"/>
            <a:ext cx="2142332" cy="38274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CC4317-1B1F-C7FA-592A-FD4A27DBC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976" y="4915709"/>
            <a:ext cx="3219508" cy="18360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8E6A8A-5172-FE0F-D512-1C338AD65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8071" y="4907357"/>
            <a:ext cx="2892890" cy="18360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D858792-2317-0434-C552-6D4CB4786AC0}"/>
              </a:ext>
            </a:extLst>
          </p:cNvPr>
          <p:cNvSpPr txBox="1"/>
          <p:nvPr/>
        </p:nvSpPr>
        <p:spPr>
          <a:xfrm>
            <a:off x="161040" y="6536377"/>
            <a:ext cx="40627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Gill Sans Nova Light" panose="020B0302020104020203" pitchFamily="34" charset="0"/>
              </a:rPr>
              <a:t>Figure credits: MacGregor et al. (2021), Schroeder et al. (2020)</a:t>
            </a:r>
            <a:endParaRPr lang="en-US" sz="12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6C4F64B-3868-B8A6-EEB6-78D1E7A60A95}"/>
              </a:ext>
            </a:extLst>
          </p:cNvPr>
          <p:cNvCxnSpPr>
            <a:cxnSpLocks/>
          </p:cNvCxnSpPr>
          <p:nvPr/>
        </p:nvCxnSpPr>
        <p:spPr>
          <a:xfrm>
            <a:off x="10680192" y="5047488"/>
            <a:ext cx="0" cy="144475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030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1579" y="908720"/>
            <a:ext cx="10740965" cy="53285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MatISSE proposal to raise the TRL of an HF (10-15 MHz) radar to explore the interior of a wide variety of planetary bodies.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Maintain AERO-VISTA passive receive capabilities to explore planetary radio emissions</a:t>
            </a:r>
            <a:br>
              <a:rPr lang="it-IT" sz="2400" dirty="0">
                <a:latin typeface="Gill Sans Nova Light" panose="020B0302020104020203" pitchFamily="34" charset="0"/>
              </a:rPr>
            </a:br>
            <a:r>
              <a:rPr lang="it-IT" sz="2400" dirty="0">
                <a:latin typeface="Gill Sans Nova Light" panose="020B0302020104020203" pitchFamily="34" charset="0"/>
              </a:rPr>
              <a:t>(e.g., ionospheric and magnetospheric radio sources).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TRL 4-6 heritage from AERO-VISTA on all receiver and most antenna components.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Nova Light" panose="020B0302020104020203" pitchFamily="34" charset="0"/>
              </a:rPr>
              <a:t>Ongoing TRL 4 testing of transmitter and active antenna components.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it-IT" sz="2400" dirty="0">
              <a:latin typeface="Gill Sans Nova Light" panose="020B0302020104020203" pitchFamily="34" charset="0"/>
            </a:endParaRP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Deep radar sounding of icy moons, asteroids, comets, and terrestrial planets.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Very low mass and power requirements enables radar sounding of outer Solar System targets beyond Jupiter.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Gill Sans Nova Light" panose="020B0302020104020203" pitchFamily="34" charset="0"/>
              </a:rPr>
              <a:t>Resolution comparable or superior to that of REASON and RIME.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it-IT" sz="2400" dirty="0">
              <a:latin typeface="Gill Sans Nova Light" panose="020B0302020104020203" pitchFamily="34" charset="0"/>
            </a:endParaRPr>
          </a:p>
          <a:p>
            <a:pPr algn="l">
              <a:spcAft>
                <a:spcPts val="1200"/>
              </a:spcAft>
            </a:pPr>
            <a:endParaRPr lang="it-IT" sz="2400" dirty="0">
              <a:latin typeface="Gill Sans Nova Light" panose="020B03020201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9C67EB-8712-87DB-F5E1-5A8E6946C8AB}"/>
              </a:ext>
            </a:extLst>
          </p:cNvPr>
          <p:cNvSpPr txBox="1">
            <a:spLocks/>
          </p:cNvSpPr>
          <p:nvPr/>
        </p:nvSpPr>
        <p:spPr>
          <a:xfrm>
            <a:off x="191344" y="101497"/>
            <a:ext cx="12000656" cy="519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Wideband Hf Ice and Subsurface Penetrating Radar (WHISPR)</a:t>
            </a:r>
          </a:p>
        </p:txBody>
      </p:sp>
    </p:spTree>
    <p:extLst>
      <p:ext uri="{BB962C8B-B14F-4D97-AF65-F5344CB8AC3E}">
        <p14:creationId xmlns:p14="http://schemas.microsoft.com/office/powerpoint/2010/main" val="2724186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1579" y="908720"/>
            <a:ext cx="9372813" cy="42373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200"/>
              </a:spcAft>
            </a:pPr>
            <a:r>
              <a:rPr lang="en-US" sz="2400" dirty="0">
                <a:latin typeface="Gill Sans Nova Light" panose="020B0302020104020203" pitchFamily="34" charset="0"/>
              </a:rPr>
              <a:t>HF and VHF radar sounders based on vector sensor antenna (VSA) address the need for a new class of small, lightweight, and low power interplanetary radars.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Gill Sans Nova Light" panose="020B0302020104020203" pitchFamily="34" charset="0"/>
              </a:rPr>
              <a:t>Compact volume: 6U for ACORN and WHISPR, 12 U for ARISE.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Gill Sans Nova Light" panose="020B0302020104020203" pitchFamily="34" charset="0"/>
              </a:rPr>
              <a:t>Low mass: 6-7 kg for all configurations.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Gill Sans Nova Light" panose="020B0302020104020203" pitchFamily="34" charset="0"/>
              </a:rPr>
              <a:t>Low power: 21-37 W for ACORN and WHISPR, 38-66 W for ARISE.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Gill Sans Nova Light" panose="020B0302020104020203" pitchFamily="34" charset="0"/>
              </a:rPr>
              <a:t>Full polarimetry and angle of arrival capability to mitigate clutter and ionospheric Faraday rotation.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Gill Sans Nova Light" panose="020B0302020104020203" pitchFamily="34" charset="0"/>
              </a:rPr>
              <a:t>Radar sounding in the outer Solar System beyond Jupiter is now feasible!</a:t>
            </a:r>
            <a:endParaRPr lang="it-IT" sz="2400" dirty="0">
              <a:latin typeface="Gill Sans Nova Light" panose="020B03020201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9C67EB-8712-87DB-F5E1-5A8E6946C8AB}"/>
              </a:ext>
            </a:extLst>
          </p:cNvPr>
          <p:cNvSpPr txBox="1">
            <a:spLocks/>
          </p:cNvSpPr>
          <p:nvPr/>
        </p:nvSpPr>
        <p:spPr>
          <a:xfrm>
            <a:off x="191344" y="101497"/>
            <a:ext cx="12000656" cy="519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small" dirty="0">
                <a:solidFill>
                  <a:srgbClr val="00B0F0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Summary</a:t>
            </a:r>
          </a:p>
        </p:txBody>
      </p:sp>
      <p:pic>
        <p:nvPicPr>
          <p:cNvPr id="2" name="Picture 1" descr="A paper kite on the moon&#10;&#10;Description automatically generated with medium confidence">
            <a:extLst>
              <a:ext uri="{FF2B5EF4-FFF2-40B4-BE49-F238E27FC236}">
                <a16:creationId xmlns:a16="http://schemas.microsoft.com/office/drawing/2014/main" id="{0EFD7364-5352-8CE8-25C6-C760306AD5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4393" y="980727"/>
            <a:ext cx="2531872" cy="4462599"/>
          </a:xfrm>
          <a:prstGeom prst="rect">
            <a:avLst/>
          </a:prstGeom>
        </p:spPr>
      </p:pic>
      <p:pic>
        <p:nvPicPr>
          <p:cNvPr id="3" name="Picture 2" descr="A row of planets in different colors&#10;&#10;Description automatically generated">
            <a:extLst>
              <a:ext uri="{FF2B5EF4-FFF2-40B4-BE49-F238E27FC236}">
                <a16:creationId xmlns:a16="http://schemas.microsoft.com/office/drawing/2014/main" id="{5B1950FF-9458-C498-C8B7-D75E743067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7697" y="5631783"/>
            <a:ext cx="1959740" cy="822440"/>
          </a:xfrm>
          <a:prstGeom prst="rect">
            <a:avLst/>
          </a:prstGeom>
        </p:spPr>
      </p:pic>
      <p:pic>
        <p:nvPicPr>
          <p:cNvPr id="5" name="Picture 4" descr="A planet earth from space&#10;&#10;Description automatically generated">
            <a:extLst>
              <a:ext uri="{FF2B5EF4-FFF2-40B4-BE49-F238E27FC236}">
                <a16:creationId xmlns:a16="http://schemas.microsoft.com/office/drawing/2014/main" id="{22D3219F-A445-C144-324C-961E8E369F8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857" y="5535890"/>
            <a:ext cx="1181635" cy="1204714"/>
          </a:xfrm>
          <a:prstGeom prst="rect">
            <a:avLst/>
          </a:prstGeom>
        </p:spPr>
      </p:pic>
      <p:pic>
        <p:nvPicPr>
          <p:cNvPr id="6" name="Picture 5" descr="A full moon with a black background&#10;&#10;Description automatically generated">
            <a:extLst>
              <a:ext uri="{FF2B5EF4-FFF2-40B4-BE49-F238E27FC236}">
                <a16:creationId xmlns:a16="http://schemas.microsoft.com/office/drawing/2014/main" id="{B8E11FED-F0C4-2FC2-12AD-DE9047E87A0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691" y="5302952"/>
            <a:ext cx="562193" cy="562193"/>
          </a:xfrm>
          <a:prstGeom prst="rect">
            <a:avLst/>
          </a:prstGeom>
        </p:spPr>
      </p:pic>
      <p:pic>
        <p:nvPicPr>
          <p:cNvPr id="9" name="Picture 8" descr="A asteroid in space with light shining through it&#10;&#10;Description automatically generated">
            <a:extLst>
              <a:ext uri="{FF2B5EF4-FFF2-40B4-BE49-F238E27FC236}">
                <a16:creationId xmlns:a16="http://schemas.microsoft.com/office/drawing/2014/main" id="{F04210F7-74AF-B8A3-F41D-958CE41865B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772" y="5517232"/>
            <a:ext cx="562193" cy="5621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A round object with small particles&#10;&#10;Description automatically generated with medium confidence">
            <a:extLst>
              <a:ext uri="{FF2B5EF4-FFF2-40B4-BE49-F238E27FC236}">
                <a16:creationId xmlns:a16="http://schemas.microsoft.com/office/drawing/2014/main" id="{13742276-3035-1AEA-1C95-F3C69251380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5229" y="6138247"/>
            <a:ext cx="432048" cy="353896"/>
          </a:xfrm>
          <a:prstGeom prst="rect">
            <a:avLst/>
          </a:prstGeom>
        </p:spPr>
      </p:pic>
      <p:pic>
        <p:nvPicPr>
          <p:cNvPr id="13" name="Picture 12" descr="A white sphere with black background&#10;&#10;Description automatically generated">
            <a:extLst>
              <a:ext uri="{FF2B5EF4-FFF2-40B4-BE49-F238E27FC236}">
                <a16:creationId xmlns:a16="http://schemas.microsoft.com/office/drawing/2014/main" id="{97968A65-2936-EBA4-EB0D-2065D21416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5792" y="5519680"/>
            <a:ext cx="1240225" cy="1240225"/>
          </a:xfrm>
          <a:prstGeom prst="rect">
            <a:avLst/>
          </a:prstGeom>
        </p:spPr>
      </p:pic>
      <p:pic>
        <p:nvPicPr>
          <p:cNvPr id="14" name="Picture 13" descr="A close-up of a planet&#10;&#10;Description automatically generated">
            <a:extLst>
              <a:ext uri="{FF2B5EF4-FFF2-40B4-BE49-F238E27FC236}">
                <a16:creationId xmlns:a16="http://schemas.microsoft.com/office/drawing/2014/main" id="{EE394EB6-5309-D7E1-DAA0-CB045997464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3363" y="5600187"/>
            <a:ext cx="476733" cy="479238"/>
          </a:xfrm>
          <a:prstGeom prst="rect">
            <a:avLst/>
          </a:prstGeom>
        </p:spPr>
      </p:pic>
      <p:pic>
        <p:nvPicPr>
          <p:cNvPr id="15" name="Picture 14" descr="A planet with a ring in the center&#10;&#10;Description automatically generated">
            <a:extLst>
              <a:ext uri="{FF2B5EF4-FFF2-40B4-BE49-F238E27FC236}">
                <a16:creationId xmlns:a16="http://schemas.microsoft.com/office/drawing/2014/main" id="{3DDDE2A8-AB14-6B2E-35C7-4A2A7F968A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6168" y="5397241"/>
            <a:ext cx="1650879" cy="123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6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18921</TotalTime>
  <Words>1279</Words>
  <Application>Microsoft Office PowerPoint</Application>
  <PresentationFormat>Widescreen</PresentationFormat>
  <Paragraphs>130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Gill Sans Nova Light</vt:lpstr>
      <vt:lpstr>Wingdings</vt:lpstr>
      <vt:lpstr>Office Theme</vt:lpstr>
      <vt:lpstr>ACORN: the Advanced Compact Orbiting Radar for luNar sounding</vt:lpstr>
      <vt:lpstr>Not just the Moon: Compact sounding radars across the entire Solar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Studying the earliest NPLD deposition</dc:title>
  <dc:creator>Stefano</dc:creator>
  <cp:lastModifiedBy>Nerozzi, Stefano - (nerozzi)</cp:lastModifiedBy>
  <cp:revision>796</cp:revision>
  <dcterms:created xsi:type="dcterms:W3CDTF">2013-07-07T15:46:43Z</dcterms:created>
  <dcterms:modified xsi:type="dcterms:W3CDTF">2024-04-22T23:11:35Z</dcterms:modified>
</cp:coreProperties>
</file>