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1611" r:id="rId6"/>
    <p:sldId id="1592" r:id="rId7"/>
    <p:sldId id="1523" r:id="rId8"/>
    <p:sldId id="1612" r:id="rId9"/>
    <p:sldId id="1603" r:id="rId10"/>
    <p:sldId id="1614" r:id="rId11"/>
    <p:sldId id="1604" r:id="rId12"/>
    <p:sldId id="1621" r:id="rId13"/>
    <p:sldId id="1622" r:id="rId14"/>
    <p:sldId id="1620" r:id="rId15"/>
    <p:sldId id="1623" r:id="rId16"/>
    <p:sldId id="1610" r:id="rId17"/>
    <p:sldId id="1624" r:id="rId18"/>
    <p:sldId id="296" r:id="rId19"/>
    <p:sldId id="130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C2A104-073B-0131-E6C6-00B241E385FD}" name="Muniyasamy, Sivaperuman - (sivaastro)" initials="M(" userId="S::sivaastro@arizona.edu::071ad241-ace8-4b81-aa74-4dda0afd45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96B738-AE2B-4BB6-B524-190A8B31B69C}" v="1483" dt="2024-04-23T03:48:46.985"/>
    <p1510:client id="{6FF41D0E-0929-482F-946B-C5CAAE724D66}" v="1" dt="2024-04-21T22:26:08.793"/>
    <p1510:client id="{764DEE0B-CE2D-3F8E-C3E8-D04A87D79FEE}" v="11" dt="2024-04-23T02:06:22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19DA1-3104-49C0-85B3-FD54B61F702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657C9-B3EE-4485-9B5E-4468223E1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4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065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075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lunar surface is still a harsh environment even for robots.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micrometeorite bombardment will destroy the robots mechanically, the surface radiation will destroy the robots electronically.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temperature variance in a day-night cycle will also pose significant requirements for robot components.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They will have to be sheltered in some fashion.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At the same time, w</a:t>
            </a:r>
            <a:r>
              <a:rPr lang="en-US" altLang="zh-CN"/>
              <a:t>e mustn’t forget to consider technologies that require the least launch budget, as launching payload to the lunar surface is very expensive.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86EE4C-75B3-4BCA-A407-D267B898E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98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86EE4C-75B3-4BCA-A407-D267B898E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800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526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0193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8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8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72AA-F1AB-44D1-BD25-AD57C7A8D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04F53-B428-4451-A1A2-AF7F0F60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E86EE-C7E0-413B-9DD7-3E3CC262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9B7A4-D045-47B7-B83E-03377902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2107-920B-4411-9EEF-889DF972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7156-41E5-4A09-AB43-A8C31D4A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AE67-EBF9-4296-B995-7EC16239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38270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D47C-92C3-42DD-8DBA-9C94BAEC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B0FE-AB5F-4E3E-9AB4-4CE1C23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E26E-451B-4F07-AEDF-C4888E15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21DFD-AAE0-44FA-ABBF-8D46C7CBF5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8A115D5-1C20-4EE7-B06F-97E56D7A4C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5286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C0105666-EBAD-4D13-8A13-C2444647DF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6571980" y="368979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5C10591-83C5-439E-9458-F4E128C6F6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5" y="-59634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196E0-A3E9-465E-94E8-48C39CF44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00674" y="271138"/>
            <a:ext cx="251270" cy="23815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24A4D7-0B37-463A-9106-9AB0C9534A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1" y="4185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078CD-33F5-44EE-87B2-B879F1F267D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88467" y="136525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EF4D7-723E-4A87-8CF8-6DF09F57047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90829" y="159978"/>
            <a:ext cx="329763" cy="321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5BEE45-6E71-4C8C-ABA2-638467DBB3F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3912" y="268650"/>
            <a:ext cx="523596" cy="5200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7D86C2-9282-4203-B0C2-4A2AE3FE6766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87" y="146491"/>
            <a:ext cx="1001976" cy="79819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56F6B04-BEF2-4A94-87BD-478306F919C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968" y="82766"/>
            <a:ext cx="863341" cy="889108"/>
          </a:xfrm>
          <a:prstGeom prst="rect">
            <a:avLst/>
          </a:prstGeom>
        </p:spPr>
      </p:pic>
      <p:pic>
        <p:nvPicPr>
          <p:cNvPr id="14" name="Picture 1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4454C1AC-61EF-2918-65BC-CEDDC4BB1B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11310739" y="129271"/>
            <a:ext cx="745820" cy="8326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0970B8-F167-2A56-E485-88773B09AA35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392348" y="70080"/>
            <a:ext cx="896190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CE3-9E2A-4E4E-8737-0AD5DB87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653D5-8252-4FC4-9F23-8E7E40D12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EF64E-D5CA-4005-9900-8A1E34B5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365E-DC22-473B-80F9-B53231E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DD087-4CB7-4206-A81F-29C2978F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17F6-CB0D-430E-B2FC-C907B1A7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433A-4897-4DB1-9D7D-64D298B99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EF741-E315-490D-B254-2C675886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C35A-F704-4FA7-9A09-091AE692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8E03F-2709-497D-A8E0-663D9C89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F3C55-2A80-4707-A172-2F4298C0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3454-023B-4F07-AD1D-B0643F2D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2595-C745-432F-884D-20AE35EA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AE73-CE0C-4BED-9688-F2C9E23CB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98866-360D-4520-B1E6-2F3426466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E3FCD-CD27-402D-9F31-0A8F0C448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EE812-0A5E-4C57-991C-0D086AD4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4539-B620-4F0D-843B-04CBCCD3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99238-B476-4D26-AFAE-320CDCF7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D0A8-30E6-4BFF-BDFA-80AA337A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33D-DD13-41A7-A00C-859CC54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C932A-4DB1-4044-B130-E2C352B6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B3B2-88C6-4FAE-A634-05075802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616BD-601A-42D6-B1C1-02D8EF9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5BE75-9A51-4058-AA70-8B0A18A6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3700-2F9D-4B87-8701-DEBE4C26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4ED5-E20D-4BB7-A82D-01332356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E80C-C42E-4664-9CDF-EEA17F08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49ED-9AE6-4D1D-897A-657179C80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03544-29EB-4A29-A129-EDB88E1E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28BF8-FADB-4037-8C3E-4CA4BABB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F7BCD-351C-4416-A38D-ECAD7BF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6833-191B-45AD-81B3-83F50F6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35BF1-4CA2-49C4-87F6-7D6DFB957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2D22C-6805-4029-88F2-3580F518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793A-C229-4D00-8898-3E8EE889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231D-6464-45F7-B84D-323B352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9C47B-B5B6-4DEB-993C-6DE26E1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D88B-5226-4595-80CC-E717B63D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9A19-64E0-4120-AE94-B3E8E42A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DBE79-DDF6-4D7B-82DC-228B373C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CAC5-EE77-4201-B690-3B511D61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7AD5-1ED6-4698-A3C0-740B65E3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0E68A-D73B-48A1-8411-75B44620C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C2217-2D2D-4E03-BA4A-110CD02C6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BC15-AB3C-4835-997D-E5452D10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8A3A-DF90-4BAD-834E-94D8B3E9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7C15-3468-4191-8A09-98C7DC7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D7292-2739-49C4-A830-032813B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587D-899F-4C42-82EF-30E45823B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B84A6-0E3C-4E2C-A4A1-7D875287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520DC-2AC2-4BF1-8462-6B83CCDE3C3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D81F-34E7-4667-BBD6-A159CAA9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07249-70AD-4118-A0D7-056B55385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4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8C3AF0-2280-42C8-B850-89A430543273}"/>
              </a:ext>
            </a:extLst>
          </p:cNvPr>
          <p:cNvSpPr/>
          <p:nvPr/>
        </p:nvSpPr>
        <p:spPr bwMode="auto">
          <a:xfrm>
            <a:off x="-24162" y="0"/>
            <a:ext cx="12216161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43C4F7-7D34-44BF-8F91-7CF77393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62" y="6104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F59240-65D1-4266-A96A-7C4AF68374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29" y="106987"/>
            <a:ext cx="1400175" cy="1115410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AB91A4-142B-43BE-8492-0437B3450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67" y="117996"/>
            <a:ext cx="1200430" cy="1236259"/>
          </a:xfrm>
          <a:prstGeom prst="rect">
            <a:avLst/>
          </a:prstGeom>
        </p:spPr>
      </p:pic>
      <p:pic>
        <p:nvPicPr>
          <p:cNvPr id="4" name="Picture 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773D36C2-E390-FDB2-FD07-0558A9BC80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10945107" y="134597"/>
            <a:ext cx="1092488" cy="1219658"/>
          </a:xfrm>
          <a:prstGeom prst="rect">
            <a:avLst/>
          </a:prstGeom>
        </p:spPr>
      </p:pic>
      <p:pic>
        <p:nvPicPr>
          <p:cNvPr id="8" name="Picture 7" descr="A logo with a planet and a satellite&#10;&#10;Description automatically generated">
            <a:extLst>
              <a:ext uri="{FF2B5EF4-FFF2-40B4-BE49-F238E27FC236}">
                <a16:creationId xmlns:a16="http://schemas.microsoft.com/office/drawing/2014/main" id="{492ACCC3-CA0A-BD39-A8A1-D55F9EFEE7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35" y="103725"/>
            <a:ext cx="1251677" cy="12814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1C9805-4181-B912-B875-B5EF84E074B0}"/>
              </a:ext>
            </a:extLst>
          </p:cNvPr>
          <p:cNvSpPr txBox="1"/>
          <p:nvPr/>
        </p:nvSpPr>
        <p:spPr>
          <a:xfrm>
            <a:off x="1648235" y="5164551"/>
            <a:ext cx="8716962" cy="1107996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>
                <a:solidFill>
                  <a:srgbClr val="FFFFFF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Korbin Aydin Hansen</a:t>
            </a:r>
            <a:endParaRPr lang="en-US" b="1" baseline="30000">
              <a:solidFill>
                <a:srgbClr val="FFFFFF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err="1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Sivaperuman</a:t>
            </a:r>
            <a:r>
              <a:rPr lang="en-US" sz="1600" b="1" u="none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 </a:t>
            </a:r>
            <a:r>
              <a:rPr lang="en-US" sz="1600" b="1" u="none" err="1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Muniyasamy</a:t>
            </a:r>
            <a:r>
              <a:rPr lang="en-US" sz="1600" b="1" u="none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, </a:t>
            </a:r>
            <a:r>
              <a:rPr lang="en-US" sz="1600" b="1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Jekan</a:t>
            </a:r>
            <a:r>
              <a:rPr lang="en-US" sz="1600" b="1" u="none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 </a:t>
            </a:r>
            <a:r>
              <a:rPr lang="en-US" sz="1600" b="1" u="none" err="1">
                <a:solidFill>
                  <a:srgbClr val="FFFFFF"/>
                </a:solidFill>
                <a:latin typeface="Garamond"/>
                <a:ea typeface="Calibri"/>
                <a:cs typeface="Calibri"/>
              </a:rPr>
              <a:t>Thangavelautham</a:t>
            </a:r>
            <a:endParaRPr lang="en-US" sz="1600" b="1" u="none" baseline="30000" err="1">
              <a:solidFill>
                <a:srgbClr val="FFFFFF"/>
              </a:solidFill>
              <a:latin typeface="Garamond"/>
              <a:ea typeface="Calibri"/>
              <a:cs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>
                <a:solidFill>
                  <a:srgbClr val="FFFFFF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Space and Terrestrial Robotic Exploration (</a:t>
            </a:r>
            <a:r>
              <a:rPr lang="en-US" sz="1600" b="1" u="none" err="1">
                <a:solidFill>
                  <a:srgbClr val="FFFFFF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SpaceTREx</a:t>
            </a:r>
            <a:r>
              <a:rPr lang="en-US" sz="1600" b="1" u="none">
                <a:solidFill>
                  <a:srgbClr val="FFFFFF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>
                <a:solidFill>
                  <a:srgbClr val="FFFFFF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University of Arizona Department of Aerospace and Mechanical Engineering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F2C338-7FF7-7884-9BB8-71E1CDCE6FC3}"/>
              </a:ext>
            </a:extLst>
          </p:cNvPr>
          <p:cNvSpPr txBox="1"/>
          <p:nvPr/>
        </p:nvSpPr>
        <p:spPr>
          <a:xfrm>
            <a:off x="-24164" y="4274566"/>
            <a:ext cx="122161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none">
                <a:solidFill>
                  <a:schemeClr val="bg1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Development of an Asteroid-Mining Bucket Wheel</a:t>
            </a:r>
            <a:endParaRPr lang="en-US" sz="2400" b="1" u="none">
              <a:solidFill>
                <a:schemeClr val="bg1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943E1-9CE4-CE99-CEE8-950351B5C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1828" y="1759130"/>
            <a:ext cx="2662457" cy="23194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34FFD5-F2CA-4441-624C-7080D760C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4600" y="1768559"/>
            <a:ext cx="2314636" cy="2341251"/>
          </a:xfrm>
          <a:prstGeom prst="rect">
            <a:avLst/>
          </a:prstGeom>
          <a:ln w="5715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3BE42F-6A8D-38BE-4C1C-C92136568A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4197" y="1771298"/>
            <a:ext cx="2314636" cy="232296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A00E3C4-28EE-4ED4-2D87-52E898D29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6" t="13468" r="10970" b="10220"/>
          <a:stretch/>
        </p:blipFill>
        <p:spPr bwMode="auto">
          <a:xfrm>
            <a:off x="4758833" y="1763186"/>
            <a:ext cx="2495766" cy="231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DE9E677-0ED1-163D-5948-58AFAE6C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" r="9086"/>
          <a:stretch/>
        </p:blipFill>
        <p:spPr bwMode="auto">
          <a:xfrm>
            <a:off x="-24162" y="1778021"/>
            <a:ext cx="2464501" cy="231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01AB350-A2CA-37E4-EAAC-5A5FC99A6FC3}"/>
              </a:ext>
            </a:extLst>
          </p:cNvPr>
          <p:cNvSpPr/>
          <p:nvPr/>
        </p:nvSpPr>
        <p:spPr bwMode="auto">
          <a:xfrm>
            <a:off x="-11876" y="4082678"/>
            <a:ext cx="12192000" cy="54265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72FF0E-FF9A-1B47-8023-8A1D2A2365AE}"/>
              </a:ext>
            </a:extLst>
          </p:cNvPr>
          <p:cNvSpPr/>
          <p:nvPr/>
        </p:nvSpPr>
        <p:spPr bwMode="auto">
          <a:xfrm>
            <a:off x="-11876" y="1708921"/>
            <a:ext cx="12192000" cy="54265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3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DB29C1-6BBC-C7AA-5112-29EDCC51FFB5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1026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4D43D9D8-4370-82BF-D8D1-E4770B9E6A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E0B9F2-3C0B-7B57-1699-F8F83815EC6A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740" y="1019490"/>
            <a:ext cx="7886700" cy="876979"/>
          </a:xfrm>
        </p:spPr>
        <p:txBody>
          <a:bodyPr/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Motivation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06D073-F59B-C7EF-30FE-B9399BF58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68" y="1975105"/>
            <a:ext cx="11785642" cy="15922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Asteroid mining has advantages over Lunar mining in energy cost and resource concentration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Current asteroid mining tools are bulky, lack scalability, differ from established methods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Can we get the best of both worlds?</a:t>
            </a:r>
          </a:p>
        </p:txBody>
      </p:sp>
      <p:pic>
        <p:nvPicPr>
          <p:cNvPr id="1032" name="Picture 8" descr="Asteroid Mining: Stepping Stones to Solar System Exploration | California  Academy of Sciences">
            <a:extLst>
              <a:ext uri="{FF2B5EF4-FFF2-40B4-BE49-F238E27FC236}">
                <a16:creationId xmlns:a16="http://schemas.microsoft.com/office/drawing/2014/main" id="{E4E4EAB6-47B1-3DAE-BC41-BE4C33807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2" b="8523"/>
          <a:stretch/>
        </p:blipFill>
        <p:spPr bwMode="auto">
          <a:xfrm>
            <a:off x="217990" y="3354478"/>
            <a:ext cx="4300009" cy="227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SA calls on public to help improve RASSOR Moon-mining robot">
            <a:extLst>
              <a:ext uri="{FF2B5EF4-FFF2-40B4-BE49-F238E27FC236}">
                <a16:creationId xmlns:a16="http://schemas.microsoft.com/office/drawing/2014/main" id="{C1E2FF8E-91A3-92AD-33C2-ABB981528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1" b="11207"/>
          <a:stretch/>
        </p:blipFill>
        <p:spPr bwMode="auto">
          <a:xfrm>
            <a:off x="4735989" y="3354882"/>
            <a:ext cx="4300009" cy="227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143FD7A7-26F1-3DFF-6979-354B4D46BA68}"/>
              </a:ext>
            </a:extLst>
          </p:cNvPr>
          <p:cNvSpPr/>
          <p:nvPr/>
        </p:nvSpPr>
        <p:spPr>
          <a:xfrm rot="10800000">
            <a:off x="4735987" y="5617681"/>
            <a:ext cx="4300009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B27DAE-090A-8C10-3841-2067B219DAE9}"/>
              </a:ext>
            </a:extLst>
          </p:cNvPr>
          <p:cNvSpPr txBox="1"/>
          <p:nvPr/>
        </p:nvSpPr>
        <p:spPr>
          <a:xfrm>
            <a:off x="4735987" y="5617681"/>
            <a:ext cx="4300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NASA tests the RASSOR bucket wheel mining rover at Swamp Works</a:t>
            </a: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CE86069A-B28D-5D52-7455-04A787D8FA96}"/>
              </a:ext>
            </a:extLst>
          </p:cNvPr>
          <p:cNvSpPr/>
          <p:nvPr/>
        </p:nvSpPr>
        <p:spPr>
          <a:xfrm rot="10800000">
            <a:off x="217988" y="5617682"/>
            <a:ext cx="4300009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2AB9C4-4E6E-730A-1C51-5E2E004F43FE}"/>
              </a:ext>
            </a:extLst>
          </p:cNvPr>
          <p:cNvSpPr txBox="1"/>
          <p:nvPr/>
        </p:nvSpPr>
        <p:spPr>
          <a:xfrm>
            <a:off x="217986" y="5613468"/>
            <a:ext cx="4300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Solar-thermal mining device envelopes the entire target asteroid</a:t>
            </a:r>
          </a:p>
        </p:txBody>
      </p:sp>
    </p:spTree>
    <p:extLst>
      <p:ext uri="{BB962C8B-B14F-4D97-AF65-F5344CB8AC3E}">
        <p14:creationId xmlns:p14="http://schemas.microsoft.com/office/powerpoint/2010/main" val="405252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BC0CFD5-B5AA-A7AF-2AFA-62EB26178C46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4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8BD9D0BD-80C3-02D9-4261-5DCD953CEE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BDE8B88-EEB7-1461-5089-EAAF3D3325D2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A2C08-5C3B-4C1E-C046-6F1B63ED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83" y="1946168"/>
            <a:ext cx="11487874" cy="483725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Adapt the bucket wheel device to an asteroid mining context while achieving a similar excavation rate as bucket wheels optimized for the Moon. Bucket wheel models should be economic and physically tested. Thus, an asteroid simulant will be manufactured.</a:t>
            </a:r>
          </a:p>
          <a:p>
            <a:pPr marL="457200" lvl="1" indent="0">
              <a:spcBef>
                <a:spcPct val="0"/>
              </a:spcBef>
              <a:buNone/>
            </a:pPr>
            <a:endParaRPr lang="en-US" sz="1800" b="1">
              <a:ea typeface="+mj-ea"/>
              <a:cs typeface="+mj-cs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Bucket wheel requirements: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Generate near-zero reaction forces</a:t>
            </a:r>
            <a:endParaRPr lang="en-US" sz="2000" b="1" kern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000" b="1" kern="0">
                <a:latin typeface="Garamond" panose="02020404030301010803" pitchFamily="18" charset="0"/>
                <a:ea typeface="Times New Roman" panose="02020603050405020304" pitchFamily="18" charset="0"/>
              </a:rPr>
              <a:t>Have high carrying capacity or interface with screw feeder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000" b="1" kern="0">
                <a:latin typeface="Garamond" panose="02020404030301010803" pitchFamily="18" charset="0"/>
                <a:ea typeface="Times New Roman" panose="02020603050405020304" pitchFamily="18" charset="0"/>
              </a:rPr>
              <a:t>Is capable of being 3D-printed</a:t>
            </a:r>
          </a:p>
          <a:p>
            <a:pPr marL="457200" lvl="1" indent="0">
              <a:spcBef>
                <a:spcPct val="0"/>
              </a:spcBef>
              <a:buNone/>
            </a:pPr>
            <a:endParaRPr lang="en-US" sz="2000" b="1">
              <a:latin typeface="Garamond" panose="02020404030301010803" pitchFamily="18" charset="0"/>
              <a:ea typeface="+mj-ea"/>
              <a:cs typeface="+mj-cs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Asteroid Simulant requirements: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Match physical properties observed on Bennu: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ea typeface="+mj-ea"/>
                <a:cs typeface="+mj-cs"/>
              </a:rPr>
              <a:t>Cohesion and angle of internal friction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ea typeface="+mj-ea"/>
                <a:cs typeface="+mj-cs"/>
              </a:rPr>
              <a:t>Bulk density and microporosity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ea typeface="+mj-ea"/>
                <a:cs typeface="+mj-cs"/>
              </a:rPr>
              <a:t>Grain size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Be cheap to manufacture in bulk using readily-available materials</a:t>
            </a:r>
            <a:endParaRPr lang="en-US" sz="2000" b="1">
              <a:latin typeface="+mn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C5C541-DB74-7CE2-74ED-47E6C9AD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740" y="1019490"/>
            <a:ext cx="7886700" cy="876979"/>
          </a:xfrm>
        </p:spPr>
        <p:txBody>
          <a:bodyPr/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178128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81EB69-D59D-26DE-0F91-7156A6AC15CB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8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7129203C-3743-048B-7C5E-490AECFCEF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8C08C2-DB08-5646-5C37-BE2723385516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47CF704-F683-B14B-1507-CF23A019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740" y="1019490"/>
            <a:ext cx="7886700" cy="876979"/>
          </a:xfrm>
        </p:spPr>
        <p:txBody>
          <a:bodyPr/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Challenges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D360AB-5A27-7F2B-3534-F525F96FCECC}"/>
              </a:ext>
            </a:extLst>
          </p:cNvPr>
          <p:cNvSpPr txBox="1">
            <a:spLocks/>
          </p:cNvSpPr>
          <p:nvPr/>
        </p:nvSpPr>
        <p:spPr>
          <a:xfrm>
            <a:off x="190982" y="2002420"/>
            <a:ext cx="11250593" cy="1738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cs typeface="Times New Roman"/>
              </a:rPr>
              <a:t>No established “best” bucket wheel model → parallel development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Testing must occur on Earth</a:t>
            </a:r>
            <a:r>
              <a:rPr lang="en-US" sz="2000" b="1">
                <a:latin typeface="Garamond" panose="02020404030301010803" pitchFamily="18" charset="0"/>
                <a:cs typeface="Times New Roman"/>
              </a:rPr>
              <a:t> → force sensing and regolith properties may not be accurate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Buoyant suspension models will not work due to overpowering viscous forces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cs typeface="Times New Roman"/>
              </a:rPr>
              <a:t>Material and manufacturing constraints</a:t>
            </a:r>
            <a:endParaRPr lang="en-US" sz="1700" b="1"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5E202A-A13E-8E98-C733-4B9B58182E17}"/>
              </a:ext>
            </a:extLst>
          </p:cNvPr>
          <p:cNvGrpSpPr/>
          <p:nvPr/>
        </p:nvGrpSpPr>
        <p:grpSpPr>
          <a:xfrm>
            <a:off x="190982" y="3728655"/>
            <a:ext cx="3298785" cy="2263095"/>
            <a:chOff x="2989800" y="3741182"/>
            <a:chExt cx="3017461" cy="2263095"/>
          </a:xfrm>
        </p:grpSpPr>
        <p:pic>
          <p:nvPicPr>
            <p:cNvPr id="4100" name="Picture 4" descr="Astrobotics' Polaris Lunar Mining Test Vehicle | Hackaday">
              <a:extLst>
                <a:ext uri="{FF2B5EF4-FFF2-40B4-BE49-F238E27FC236}">
                  <a16:creationId xmlns:a16="http://schemas.microsoft.com/office/drawing/2014/main" id="{B552C82F-A58B-63D2-8F67-2350C73B3D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01"/>
            <a:stretch/>
          </p:blipFill>
          <p:spPr bwMode="auto">
            <a:xfrm>
              <a:off x="2989801" y="4739833"/>
              <a:ext cx="3017460" cy="1264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PDF] A Basic Robotic Excavator (the Glenn Digger): Description, Design, and  Initial Operation | Semantic Scholar">
              <a:extLst>
                <a:ext uri="{FF2B5EF4-FFF2-40B4-BE49-F238E27FC236}">
                  <a16:creationId xmlns:a16="http://schemas.microsoft.com/office/drawing/2014/main" id="{EBAF9BB3-B896-14D3-10B6-1A8BC0233A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29" b="19014"/>
            <a:stretch/>
          </p:blipFill>
          <p:spPr bwMode="auto">
            <a:xfrm>
              <a:off x="2989800" y="3741182"/>
              <a:ext cx="3017461" cy="998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 descr="NASA To Share Huge Swimming Pool with Oil Firm [Houston Chronicle] -  SpaceNews">
            <a:extLst>
              <a:ext uri="{FF2B5EF4-FFF2-40B4-BE49-F238E27FC236}">
                <a16:creationId xmlns:a16="http://schemas.microsoft.com/office/drawing/2014/main" id="{D7E1A680-F4EE-8125-2DAF-724588ED7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749" y="3728655"/>
            <a:ext cx="3298784" cy="22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CE8E4E99-83CB-FB2D-72EF-C127B711E366}"/>
              </a:ext>
            </a:extLst>
          </p:cNvPr>
          <p:cNvSpPr/>
          <p:nvPr/>
        </p:nvSpPr>
        <p:spPr>
          <a:xfrm rot="10800000">
            <a:off x="3680748" y="5987868"/>
            <a:ext cx="3298783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C331E-4F09-D057-951C-752DAB750D15}"/>
              </a:ext>
            </a:extLst>
          </p:cNvPr>
          <p:cNvSpPr txBox="1"/>
          <p:nvPr/>
        </p:nvSpPr>
        <p:spPr>
          <a:xfrm>
            <a:off x="3821409" y="5983655"/>
            <a:ext cx="3017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NASA simulates ISS microgravity in a large pool</a:t>
            </a:r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1AC72557-8E05-F269-82FA-666C0CFCC3EB}"/>
              </a:ext>
            </a:extLst>
          </p:cNvPr>
          <p:cNvSpPr/>
          <p:nvPr/>
        </p:nvSpPr>
        <p:spPr>
          <a:xfrm rot="10800000">
            <a:off x="190981" y="5983655"/>
            <a:ext cx="3298783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9ADBA-D18B-EFCA-C0AB-8FC0713ED5FF}"/>
              </a:ext>
            </a:extLst>
          </p:cNvPr>
          <p:cNvSpPr txBox="1"/>
          <p:nvPr/>
        </p:nvSpPr>
        <p:spPr>
          <a:xfrm>
            <a:off x="331644" y="5979441"/>
            <a:ext cx="3017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>
                <a:solidFill>
                  <a:schemeClr val="bg2"/>
                </a:solidFill>
                <a:latin typeface="Garamond" panose="02020404030301010803" pitchFamily="18" charset="0"/>
              </a:rPr>
              <a:t>Different approaches to Lunar excavation</a:t>
            </a:r>
            <a:endParaRPr lang="en-CA" sz="1600" b="1" u="none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34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7ABBF9-A898-A189-52FF-D84CEE570A0D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4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54C5B29E-C6E5-2F0E-6C0D-8FFA8370E4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FF1592-AA02-2DC0-4884-A2C1F5C4745E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27B0DCB0-5D82-E313-D5A6-92C747D80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740" y="1019490"/>
            <a:ext cx="7886700" cy="876979"/>
          </a:xfrm>
        </p:spPr>
        <p:txBody>
          <a:bodyPr/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Related 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A20B1-C230-1813-AF14-7937DE291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41" y="2712482"/>
            <a:ext cx="4731686" cy="29592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B68A69-9340-8CB4-1CAA-31EB43837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7145" y="2712483"/>
            <a:ext cx="3769584" cy="2959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9F89F-7A70-E4BD-FA03-497F259168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7347" y="2712483"/>
            <a:ext cx="2959812" cy="295925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F1E7F37-06D8-0C34-8A14-EBEED525F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41" y="1864921"/>
            <a:ext cx="9259747" cy="43242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000" b="1">
                <a:latin typeface="Garamond" panose="02020404030301010803" pitchFamily="18" charset="0"/>
                <a:ea typeface="+mj-ea"/>
                <a:cs typeface="+mj-cs"/>
              </a:rPr>
              <a:t>The SpaceTrex Laboratory has previously put forth an asteroid bucket wheel design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7CF95CF0-4FE3-D964-C965-570582B0674E}"/>
              </a:ext>
            </a:extLst>
          </p:cNvPr>
          <p:cNvSpPr/>
          <p:nvPr/>
        </p:nvSpPr>
        <p:spPr>
          <a:xfrm rot="10800000">
            <a:off x="194839" y="5671733"/>
            <a:ext cx="4731687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3B15451A-3E87-4189-0CC1-B7759D44CE2A}"/>
              </a:ext>
            </a:extLst>
          </p:cNvPr>
          <p:cNvSpPr/>
          <p:nvPr/>
        </p:nvSpPr>
        <p:spPr>
          <a:xfrm rot="10800000">
            <a:off x="5097142" y="5680685"/>
            <a:ext cx="3769583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FAA538CD-CA50-D18D-768D-9C263E1ECE3C}"/>
              </a:ext>
            </a:extLst>
          </p:cNvPr>
          <p:cNvSpPr/>
          <p:nvPr/>
        </p:nvSpPr>
        <p:spPr>
          <a:xfrm rot="10800000">
            <a:off x="9037340" y="5665047"/>
            <a:ext cx="2959818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9A2B1C-CEDA-821A-36E1-972AF0BB1182}"/>
              </a:ext>
            </a:extLst>
          </p:cNvPr>
          <p:cNvSpPr txBox="1"/>
          <p:nvPr/>
        </p:nvSpPr>
        <p:spPr>
          <a:xfrm>
            <a:off x="194827" y="5786051"/>
            <a:ext cx="473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Biting bucket whee</a:t>
            </a:r>
            <a:r>
              <a:rPr lang="en-CA" sz="1600" b="1">
                <a:solidFill>
                  <a:schemeClr val="bg2"/>
                </a:solidFill>
                <a:latin typeface="Garamond" panose="02020404030301010803" pitchFamily="18" charset="0"/>
              </a:rPr>
              <a:t>l mounted to satellite</a:t>
            </a:r>
            <a:endParaRPr lang="en-CA" sz="1600" b="1" u="none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7CA3DC-6E56-694E-A19B-D4A9BBE8780A}"/>
              </a:ext>
            </a:extLst>
          </p:cNvPr>
          <p:cNvSpPr txBox="1"/>
          <p:nvPr/>
        </p:nvSpPr>
        <p:spPr>
          <a:xfrm>
            <a:off x="5097130" y="5770776"/>
            <a:ext cx="3745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Test configuration for ISS centrifuge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B11BE9-D181-683B-44C4-E2549BD06667}"/>
              </a:ext>
            </a:extLst>
          </p:cNvPr>
          <p:cNvSpPr txBox="1"/>
          <p:nvPr/>
        </p:nvSpPr>
        <p:spPr>
          <a:xfrm>
            <a:off x="9037335" y="5671733"/>
            <a:ext cx="2959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Filling efficiency test with buoyant forces</a:t>
            </a:r>
          </a:p>
        </p:txBody>
      </p:sp>
    </p:spTree>
    <p:extLst>
      <p:ext uri="{BB962C8B-B14F-4D97-AF65-F5344CB8AC3E}">
        <p14:creationId xmlns:p14="http://schemas.microsoft.com/office/powerpoint/2010/main" val="4090752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3680195-45AE-8206-BBC4-E9EE1215D9A1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7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109AD33F-EB1A-0324-49AF-065A8DE8AE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DC9A2E-7561-A989-EAC2-A76B0A28C1E5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93CC55-F478-0C8D-D54A-EF9B03D2C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30" y="1837952"/>
            <a:ext cx="11808301" cy="200222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Bucket wheels will be attached to a screw feeder, motorized, and mounted to a 2-axis test bed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Trends to analyze: Excavation rate vs. traverse rate or power draw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Bucket wheel rotates perpendicular to traverse direction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Reaction forces will be measured concurrently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Force sensing data can be used to assess weight and therefore filling efficiency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Regolith cohesion and angle of friction will be determined with a direct shear test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759CCB-1526-EBC3-EB13-29EB1FEB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740" y="1019490"/>
            <a:ext cx="7886700" cy="876979"/>
          </a:xfrm>
        </p:spPr>
        <p:txBody>
          <a:bodyPr/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Methodology</a:t>
            </a:r>
          </a:p>
        </p:txBody>
      </p:sp>
      <p:pic>
        <p:nvPicPr>
          <p:cNvPr id="4100" name="Picture 4" descr="Direct Shear Test of Soil, Understanding The Process - Gilson Co.">
            <a:extLst>
              <a:ext uri="{FF2B5EF4-FFF2-40B4-BE49-F238E27FC236}">
                <a16:creationId xmlns:a16="http://schemas.microsoft.com/office/drawing/2014/main" id="{C1C05FA2-8B99-92A5-8073-D7DCE9BFD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067" y="4164616"/>
            <a:ext cx="4905828" cy="225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7C405BD8-B0E0-76FE-712B-23281C459D5B}"/>
              </a:ext>
            </a:extLst>
          </p:cNvPr>
          <p:cNvSpPr/>
          <p:nvPr/>
        </p:nvSpPr>
        <p:spPr>
          <a:xfrm rot="10800000">
            <a:off x="202465" y="6410488"/>
            <a:ext cx="6548138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6E69C5-BE94-5231-5AE9-AD0895D35319}"/>
              </a:ext>
            </a:extLst>
          </p:cNvPr>
          <p:cNvSpPr txBox="1"/>
          <p:nvPr/>
        </p:nvSpPr>
        <p:spPr>
          <a:xfrm>
            <a:off x="202464" y="6407114"/>
            <a:ext cx="654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Bucket wheel test bed schematic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2FB21F2-A1C9-5F95-5F22-BEAAD3EBCFC4}"/>
              </a:ext>
            </a:extLst>
          </p:cNvPr>
          <p:cNvSpPr/>
          <p:nvPr/>
        </p:nvSpPr>
        <p:spPr>
          <a:xfrm rot="10800000">
            <a:off x="6953067" y="6410488"/>
            <a:ext cx="4905828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8B2A80-F98E-3DAB-A232-86B7D74F88D9}"/>
              </a:ext>
            </a:extLst>
          </p:cNvPr>
          <p:cNvSpPr txBox="1"/>
          <p:nvPr/>
        </p:nvSpPr>
        <p:spPr>
          <a:xfrm>
            <a:off x="6953067" y="6398207"/>
            <a:ext cx="4905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Direct Shear Test Schematic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B6EA89-9E31-F14B-A16C-F09F9329A6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642"/>
          <a:stretch/>
        </p:blipFill>
        <p:spPr>
          <a:xfrm>
            <a:off x="202466" y="4164616"/>
            <a:ext cx="6548137" cy="224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23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C9334DA-E032-E05D-CCB0-80C703811274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7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F26CE08B-0015-AF67-3BB6-6107E2F3C7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3B9D03-C48F-2E54-B7B5-D89ADFF02E17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7F93CC0-23EF-AEF9-EC25-9F10B0522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274" y="1018728"/>
            <a:ext cx="8621451" cy="876979"/>
          </a:xfrm>
        </p:spPr>
        <p:txBody>
          <a:bodyPr>
            <a:noAutofit/>
          </a:bodyPr>
          <a:lstStyle/>
          <a:p>
            <a:pPr algn="ctr"/>
            <a:r>
              <a:rPr lang="en-US" b="1" u="sng">
                <a:latin typeface="Garamond" panose="02020404030301010803" pitchFamily="18" charset="0"/>
              </a:rPr>
              <a:t>Re</a:t>
            </a:r>
            <a:r>
              <a:rPr lang="en-US" b="1">
                <a:latin typeface="Garamond" panose="02020404030301010803" pitchFamily="18" charset="0"/>
              </a:rPr>
              <a:t>g</a:t>
            </a:r>
            <a:r>
              <a:rPr lang="en-US" b="1" u="sng">
                <a:latin typeface="Garamond" panose="02020404030301010803" pitchFamily="18" charset="0"/>
              </a:rPr>
              <a:t>olith Simulant Pro</a:t>
            </a:r>
            <a:r>
              <a:rPr lang="en-US" b="1">
                <a:latin typeface="Garamond" panose="02020404030301010803" pitchFamily="18" charset="0"/>
              </a:rPr>
              <a:t>p</a:t>
            </a:r>
            <a:r>
              <a:rPr lang="en-US" b="1" u="sng">
                <a:latin typeface="Garamond" panose="02020404030301010803" pitchFamily="18" charset="0"/>
              </a:rPr>
              <a:t>erties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E11492-18A6-4CD8-900E-66896910A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068" y="3429000"/>
            <a:ext cx="4294811" cy="2939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4F7654-D45F-516B-CEA9-CD93360C2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914" y="3392781"/>
            <a:ext cx="2873030" cy="297594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09DA66A-3AD0-D884-FE44-9EBE9DEC7E93}"/>
              </a:ext>
            </a:extLst>
          </p:cNvPr>
          <p:cNvSpPr txBox="1">
            <a:spLocks/>
          </p:cNvSpPr>
          <p:nvPr/>
        </p:nvSpPr>
        <p:spPr>
          <a:xfrm>
            <a:off x="202544" y="1896979"/>
            <a:ext cx="10161414" cy="15273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cs typeface="Times New Roman"/>
              </a:rPr>
              <a:t>Target cohesion: 0.6–1 Pa (fine soil: 400–2200 Pa)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cs typeface="Times New Roman"/>
              </a:rPr>
              <a:t>Lower bound found by observing the geomorphology of scarps on Bennu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cs typeface="Times New Roman"/>
              </a:rPr>
              <a:t>Upper bound calculated from the force of the OSIRIS-REx TAG event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  <a:cs typeface="Times New Roman"/>
              </a:rPr>
              <a:t>Target bulk density: </a:t>
            </a:r>
            <a:r>
              <a:rPr lang="en-US" sz="2000" b="1" i="0" u="none" strike="noStrike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1190 kg m</a:t>
            </a:r>
            <a:r>
              <a:rPr lang="en-US" sz="2000" b="1" i="0" u="none" strike="noStrike" baseline="3000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-3</a:t>
            </a:r>
            <a:r>
              <a:rPr lang="en-US" sz="2000" b="1">
                <a:latin typeface="Garamond" panose="02020404030301010803" pitchFamily="18" charset="0"/>
                <a:cs typeface="Times New Roman"/>
              </a:rPr>
              <a:t> (Earth: 5515 </a:t>
            </a:r>
            <a:r>
              <a:rPr lang="en-US" sz="2000" b="1" i="0" u="none" strike="noStrike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kg m</a:t>
            </a:r>
            <a:r>
              <a:rPr lang="en-US" sz="2000" b="1" i="0" u="none" strike="noStrike" baseline="3000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-3</a:t>
            </a:r>
            <a:r>
              <a:rPr lang="en-US" sz="2000" b="1">
                <a:latin typeface="Garamond" panose="02020404030301010803" pitchFamily="18" charset="0"/>
                <a:cs typeface="Times New Roman"/>
              </a:rPr>
              <a:t>) </a:t>
            </a:r>
            <a:endParaRPr lang="en-US" sz="2000" b="1">
              <a:latin typeface="Garamond" panose="02020404030301010803" pitchFamily="18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4984BD-E649-FFD7-EE75-AB64707B7AA6}"/>
              </a:ext>
            </a:extLst>
          </p:cNvPr>
          <p:cNvSpPr txBox="1">
            <a:spLocks/>
          </p:cNvSpPr>
          <p:nvPr/>
        </p:nvSpPr>
        <p:spPr>
          <a:xfrm>
            <a:off x="202544" y="3392781"/>
            <a:ext cx="4142247" cy="15987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Grain sizes follow a power law distribution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Target size range: 1 mm to 1 cm</a:t>
            </a:r>
          </a:p>
        </p:txBody>
      </p:sp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id="{8F93381B-325B-AEB3-107B-183CDC1A2BF7}"/>
              </a:ext>
            </a:extLst>
          </p:cNvPr>
          <p:cNvSpPr/>
          <p:nvPr/>
        </p:nvSpPr>
        <p:spPr>
          <a:xfrm rot="10800000">
            <a:off x="4519912" y="6368725"/>
            <a:ext cx="2873031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BBC2FE-A9CE-1910-4A34-F4987A1B16D2}"/>
              </a:ext>
            </a:extLst>
          </p:cNvPr>
          <p:cNvSpPr txBox="1"/>
          <p:nvPr/>
        </p:nvSpPr>
        <p:spPr>
          <a:xfrm>
            <a:off x="4519906" y="6357881"/>
            <a:ext cx="2873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Bennu grain size trends</a:t>
            </a: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C71E70A3-D39D-B776-57FD-E98E9FC7A3FA}"/>
              </a:ext>
            </a:extLst>
          </p:cNvPr>
          <p:cNvSpPr/>
          <p:nvPr/>
        </p:nvSpPr>
        <p:spPr>
          <a:xfrm rot="10800000">
            <a:off x="7568065" y="6373419"/>
            <a:ext cx="4294813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BAAEC-8FAD-89A7-70F2-22593759352F}"/>
              </a:ext>
            </a:extLst>
          </p:cNvPr>
          <p:cNvSpPr txBox="1"/>
          <p:nvPr/>
        </p:nvSpPr>
        <p:spPr>
          <a:xfrm>
            <a:off x="7568064" y="6362584"/>
            <a:ext cx="4294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OSIRIS-Rex sampling event</a:t>
            </a:r>
          </a:p>
        </p:txBody>
      </p:sp>
    </p:spTree>
    <p:extLst>
      <p:ext uri="{BB962C8B-B14F-4D97-AF65-F5344CB8AC3E}">
        <p14:creationId xmlns:p14="http://schemas.microsoft.com/office/powerpoint/2010/main" val="324297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E8C8863-A015-C334-024D-C4B16BFE0910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5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4AF4C565-9A0F-4E1E-D4AD-36E94761D1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B8D6499-0AAC-ABE6-250D-0D5D76DB39ED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312B4C1A-2AF0-8C5E-D378-F1E2A48A0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274" y="1018728"/>
            <a:ext cx="8621451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Regolith Simulant Production</a:t>
            </a:r>
          </a:p>
        </p:txBody>
      </p:sp>
      <p:pic>
        <p:nvPicPr>
          <p:cNvPr id="2" name="Picture 2" descr="FANFOLD® 1/4&quot; x 4' x 50' R-1 Squared Edge Foam Residing Board">
            <a:extLst>
              <a:ext uri="{FF2B5EF4-FFF2-40B4-BE49-F238E27FC236}">
                <a16:creationId xmlns:a16="http://schemas.microsoft.com/office/drawing/2014/main" id="{A680F8FB-ED98-F916-5279-C2C95BD70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" t="9113" r="6504" b="8870"/>
          <a:stretch/>
        </p:blipFill>
        <p:spPr bwMode="auto">
          <a:xfrm>
            <a:off x="179393" y="3512797"/>
            <a:ext cx="2873030" cy="266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n Joe SDJ616 Electric Leaf Mulcher/Shredder | Camping World">
            <a:extLst>
              <a:ext uri="{FF2B5EF4-FFF2-40B4-BE49-F238E27FC236}">
                <a16:creationId xmlns:a16="http://schemas.microsoft.com/office/drawing/2014/main" id="{5BBFC492-8B8A-0E06-FD54-5F36E805A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808" y="3531381"/>
            <a:ext cx="2873031" cy="266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49DB547-8AD7-5170-7306-6CB44BB8C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93" y="1975105"/>
            <a:ext cx="11800404" cy="15922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Multiple options: </a:t>
            </a:r>
            <a:r>
              <a:rPr lang="en-US" sz="2000" b="1" u="sng">
                <a:latin typeface="Garamond" panose="02020404030301010803" pitchFamily="18" charset="0"/>
              </a:rPr>
              <a:t>Shredded Styrofoam</a:t>
            </a:r>
            <a:r>
              <a:rPr lang="en-US" sz="2000" b="1">
                <a:latin typeface="Garamond" panose="02020404030301010803" pitchFamily="18" charset="0"/>
              </a:rPr>
              <a:t>, 3D-printed pieces, resin molds,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Shredding challenges: Cutter durability, achieving target grain sizes, waste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A sieve is developed to filter large “pebbles”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Target quantity: 10 kg as per the experimental plan</a:t>
            </a:r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98261B5E-3516-8B09-DA33-941648B947E1}"/>
              </a:ext>
            </a:extLst>
          </p:cNvPr>
          <p:cNvSpPr/>
          <p:nvPr/>
        </p:nvSpPr>
        <p:spPr>
          <a:xfrm rot="10800000">
            <a:off x="179388" y="6173570"/>
            <a:ext cx="2873033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2DA2245A-2C2B-5272-F85B-330D7A8ADE33}"/>
              </a:ext>
            </a:extLst>
          </p:cNvPr>
          <p:cNvSpPr/>
          <p:nvPr/>
        </p:nvSpPr>
        <p:spPr>
          <a:xfrm rot="10800000">
            <a:off x="3231806" y="6192154"/>
            <a:ext cx="2873033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CE2C2-180D-EB88-7E99-EE1A58D49090}"/>
              </a:ext>
            </a:extLst>
          </p:cNvPr>
          <p:cNvSpPr txBox="1"/>
          <p:nvPr/>
        </p:nvSpPr>
        <p:spPr>
          <a:xfrm>
            <a:off x="179385" y="6294574"/>
            <a:ext cx="2873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High-strength Styrofoam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A132-3D7B-BE50-27CC-493296671FD4}"/>
              </a:ext>
            </a:extLst>
          </p:cNvPr>
          <p:cNvSpPr txBox="1"/>
          <p:nvPr/>
        </p:nvSpPr>
        <p:spPr>
          <a:xfrm>
            <a:off x="3231808" y="6313158"/>
            <a:ext cx="2873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Mulcher cutting device</a:t>
            </a:r>
          </a:p>
        </p:txBody>
      </p:sp>
    </p:spTree>
    <p:extLst>
      <p:ext uri="{BB962C8B-B14F-4D97-AF65-F5344CB8AC3E}">
        <p14:creationId xmlns:p14="http://schemas.microsoft.com/office/powerpoint/2010/main" val="1769551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6EC618B9-F745-C5F8-29EC-C85AFCDD8F16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77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DD719C65-6502-F69B-F3E4-422BAA345E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3558D12-193F-EA82-3B76-FB6ECFA5CF50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888262E2-21E1-AE2F-1F81-E3363094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274" y="1018728"/>
            <a:ext cx="8621451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Bucket Wheel Design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44E753-D44C-0DBC-E11F-4382F9B5B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01" y="1819783"/>
            <a:ext cx="2584197" cy="2353402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A93336-9E75-E836-8DDF-A24A9E585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4132" y="3185951"/>
            <a:ext cx="1143554" cy="127134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055BF6-C361-834A-FCE4-33591EBF6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155" y="3185951"/>
            <a:ext cx="1143553" cy="127134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6DBDD8-B55E-9FDA-74A8-D1995F2978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8643" y="3185949"/>
            <a:ext cx="1143553" cy="127134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C2B907-B648-6523-C8AE-66A9DCF8B3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0776" y="3185950"/>
            <a:ext cx="1500560" cy="127134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544E84C-811D-B279-2FD6-C6B812C41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6" t="13468" r="10970" b="10220"/>
          <a:stretch/>
        </p:blipFill>
        <p:spPr bwMode="auto">
          <a:xfrm>
            <a:off x="781001" y="5031682"/>
            <a:ext cx="1784528" cy="1615179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31454A1-2C1B-C8BB-3FE5-42DAD0625CAB}"/>
              </a:ext>
            </a:extLst>
          </p:cNvPr>
          <p:cNvSpPr/>
          <p:nvPr/>
        </p:nvSpPr>
        <p:spPr>
          <a:xfrm>
            <a:off x="9189773" y="2457855"/>
            <a:ext cx="2060267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Regolith storage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ADA234-A854-7103-8623-2502F4200CEA}"/>
              </a:ext>
            </a:extLst>
          </p:cNvPr>
          <p:cNvSpPr/>
          <p:nvPr/>
        </p:nvSpPr>
        <p:spPr>
          <a:xfrm>
            <a:off x="3899028" y="2457855"/>
            <a:ext cx="2310790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Regolith collection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ED5CF1-930E-9A73-67F6-F5865BAA6629}"/>
              </a:ext>
            </a:extLst>
          </p:cNvPr>
          <p:cNvSpPr/>
          <p:nvPr/>
        </p:nvSpPr>
        <p:spPr>
          <a:xfrm>
            <a:off x="6743648" y="2469034"/>
            <a:ext cx="1912295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Claw extension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C18EEE-4E49-45FF-E040-976B41CE9E04}"/>
              </a:ext>
            </a:extLst>
          </p:cNvPr>
          <p:cNvSpPr/>
          <p:nvPr/>
        </p:nvSpPr>
        <p:spPr>
          <a:xfrm>
            <a:off x="3899028" y="4726993"/>
            <a:ext cx="1211195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Ogive claw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4C231B-D468-BFBA-666F-9673C71D4E7E}"/>
              </a:ext>
            </a:extLst>
          </p:cNvPr>
          <p:cNvSpPr/>
          <p:nvPr/>
        </p:nvSpPr>
        <p:spPr>
          <a:xfrm>
            <a:off x="3899027" y="5478401"/>
            <a:ext cx="1274857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Asymmetric</a:t>
            </a:r>
          </a:p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hinges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1388D0-2AB6-D191-37BB-2F5D3D530DEE}"/>
              </a:ext>
            </a:extLst>
          </p:cNvPr>
          <p:cNvSpPr/>
          <p:nvPr/>
        </p:nvSpPr>
        <p:spPr>
          <a:xfrm>
            <a:off x="3899027" y="6220257"/>
            <a:ext cx="1211195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Servos for rotation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54D84F-5A2B-E5D6-3D9F-4C76FDA1CFC1}"/>
              </a:ext>
            </a:extLst>
          </p:cNvPr>
          <p:cNvSpPr/>
          <p:nvPr/>
        </p:nvSpPr>
        <p:spPr>
          <a:xfrm>
            <a:off x="6095999" y="5357563"/>
            <a:ext cx="1211195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Push plate</a:t>
            </a:r>
          </a:p>
        </p:txBody>
      </p:sp>
      <p:sp>
        <p:nvSpPr>
          <p:cNvPr id="30" name="Rectangle: Single Corner Snipped 29">
            <a:extLst>
              <a:ext uri="{FF2B5EF4-FFF2-40B4-BE49-F238E27FC236}">
                <a16:creationId xmlns:a16="http://schemas.microsoft.com/office/drawing/2014/main" id="{8CBAD805-C5D6-E7FE-A3CD-B9D175FD7F56}"/>
              </a:ext>
            </a:extLst>
          </p:cNvPr>
          <p:cNvSpPr/>
          <p:nvPr/>
        </p:nvSpPr>
        <p:spPr>
          <a:xfrm flipV="1">
            <a:off x="6743648" y="4476397"/>
            <a:ext cx="1168205" cy="409064"/>
          </a:xfrm>
          <a:prstGeom prst="snip1Rect">
            <a:avLst>
              <a:gd name="adj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Single Corner Snipped 31">
            <a:extLst>
              <a:ext uri="{FF2B5EF4-FFF2-40B4-BE49-F238E27FC236}">
                <a16:creationId xmlns:a16="http://schemas.microsoft.com/office/drawing/2014/main" id="{4519EB9A-A839-FD48-D729-6FA46E9CC999}"/>
              </a:ext>
            </a:extLst>
          </p:cNvPr>
          <p:cNvSpPr/>
          <p:nvPr/>
        </p:nvSpPr>
        <p:spPr>
          <a:xfrm flipV="1">
            <a:off x="8596316" y="4476397"/>
            <a:ext cx="1168205" cy="409064"/>
          </a:xfrm>
          <a:prstGeom prst="snip1Rect">
            <a:avLst>
              <a:gd name="adj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Single Corner Snipped 32">
            <a:extLst>
              <a:ext uri="{FF2B5EF4-FFF2-40B4-BE49-F238E27FC236}">
                <a16:creationId xmlns:a16="http://schemas.microsoft.com/office/drawing/2014/main" id="{2699FB78-D08A-6D1E-29E9-421A2C5A7788}"/>
              </a:ext>
            </a:extLst>
          </p:cNvPr>
          <p:cNvSpPr/>
          <p:nvPr/>
        </p:nvSpPr>
        <p:spPr>
          <a:xfrm flipV="1">
            <a:off x="10448984" y="4499150"/>
            <a:ext cx="1168205" cy="409064"/>
          </a:xfrm>
          <a:prstGeom prst="snip1Rect">
            <a:avLst>
              <a:gd name="adj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Single Corner Snipped 33">
            <a:extLst>
              <a:ext uri="{FF2B5EF4-FFF2-40B4-BE49-F238E27FC236}">
                <a16:creationId xmlns:a16="http://schemas.microsoft.com/office/drawing/2014/main" id="{1EFEDBEA-67B8-95DB-2017-5623F26C3AF5}"/>
              </a:ext>
            </a:extLst>
          </p:cNvPr>
          <p:cNvSpPr/>
          <p:nvPr/>
        </p:nvSpPr>
        <p:spPr>
          <a:xfrm>
            <a:off x="734992" y="4509893"/>
            <a:ext cx="1865260" cy="481708"/>
          </a:xfrm>
          <a:prstGeom prst="snip1Rect">
            <a:avLst>
              <a:gd name="adj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Old design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4DDC1E-5E54-1A8E-90D1-A0CA26F3EAF3}"/>
              </a:ext>
            </a:extLst>
          </p:cNvPr>
          <p:cNvSpPr txBox="1"/>
          <p:nvPr/>
        </p:nvSpPr>
        <p:spPr>
          <a:xfrm>
            <a:off x="6728503" y="4515759"/>
            <a:ext cx="1210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Claw tube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146F99-FA7E-84A8-18B9-285698DB2BDB}"/>
              </a:ext>
            </a:extLst>
          </p:cNvPr>
          <p:cNvSpPr txBox="1"/>
          <p:nvPr/>
        </p:nvSpPr>
        <p:spPr>
          <a:xfrm>
            <a:off x="8544232" y="4523222"/>
            <a:ext cx="1168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Back panel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3568BC-48FD-EEA9-9FB5-E075AF5F794F}"/>
              </a:ext>
            </a:extLst>
          </p:cNvPr>
          <p:cNvSpPr txBox="1"/>
          <p:nvPr/>
        </p:nvSpPr>
        <p:spPr>
          <a:xfrm>
            <a:off x="10670897" y="4557716"/>
            <a:ext cx="724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Drum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DA5DF-3411-951B-6E8B-76540A866FFD}"/>
              </a:ext>
            </a:extLst>
          </p:cNvPr>
          <p:cNvSpPr/>
          <p:nvPr/>
        </p:nvSpPr>
        <p:spPr>
          <a:xfrm>
            <a:off x="7896708" y="5357563"/>
            <a:ext cx="1211195" cy="4817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Piston system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47FD0F6-EF91-947F-20C1-636784A8B872}"/>
              </a:ext>
            </a:extLst>
          </p:cNvPr>
          <p:cNvSpPr/>
          <p:nvPr/>
        </p:nvSpPr>
        <p:spPr>
          <a:xfrm>
            <a:off x="9858534" y="5357563"/>
            <a:ext cx="1211195" cy="78859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Interface with screw feeder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C83B7D15-17CF-9B34-4B57-CF6ED3DF71CC}"/>
              </a:ext>
            </a:extLst>
          </p:cNvPr>
          <p:cNvCxnSpPr/>
          <p:nvPr/>
        </p:nvCxnSpPr>
        <p:spPr>
          <a:xfrm>
            <a:off x="3365198" y="2025570"/>
            <a:ext cx="1808686" cy="443464"/>
          </a:xfrm>
          <a:prstGeom prst="bentConnector3">
            <a:avLst>
              <a:gd name="adj1" fmla="val 99916"/>
            </a:avLst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D3622AAE-780D-3EFC-B6C6-19442877FE50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4536455" y="2025570"/>
            <a:ext cx="3163341" cy="443464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1B56FE05-843A-7CDF-B29B-9B7C70FF7FD4}"/>
              </a:ext>
            </a:extLst>
          </p:cNvPr>
          <p:cNvCxnSpPr>
            <a:cxnSpLocks/>
          </p:cNvCxnSpPr>
          <p:nvPr/>
        </p:nvCxnSpPr>
        <p:spPr>
          <a:xfrm>
            <a:off x="7324931" y="2027904"/>
            <a:ext cx="2894976" cy="424164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8810FB84-C3E6-7EA6-D157-1F26F72BC1E0}"/>
              </a:ext>
            </a:extLst>
          </p:cNvPr>
          <p:cNvCxnSpPr>
            <a:cxnSpLocks/>
            <a:endCxn id="19" idx="1"/>
          </p:cNvCxnSpPr>
          <p:nvPr/>
        </p:nvCxnSpPr>
        <p:spPr>
          <a:xfrm rot="16200000" flipH="1">
            <a:off x="3989398" y="3100244"/>
            <a:ext cx="882060" cy="560696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A6A5B4B2-9C00-2AAF-E8D4-4D587FFC91E4}"/>
              </a:ext>
            </a:extLst>
          </p:cNvPr>
          <p:cNvCxnSpPr>
            <a:cxnSpLocks/>
            <a:endCxn id="15" idx="3"/>
          </p:cNvCxnSpPr>
          <p:nvPr/>
        </p:nvCxnSpPr>
        <p:spPr>
          <a:xfrm rot="5400000">
            <a:off x="7630563" y="3230227"/>
            <a:ext cx="857541" cy="325250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8840D320-22EE-F6FA-5E1D-391308032724}"/>
              </a:ext>
            </a:extLst>
          </p:cNvPr>
          <p:cNvCxnSpPr>
            <a:cxnSpLocks/>
            <a:endCxn id="17" idx="1"/>
          </p:cNvCxnSpPr>
          <p:nvPr/>
        </p:nvCxnSpPr>
        <p:spPr>
          <a:xfrm rot="16200000" flipH="1">
            <a:off x="7986530" y="3199508"/>
            <a:ext cx="857540" cy="386686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68534FCF-E304-0992-B902-A5A2A4AE0774}"/>
              </a:ext>
            </a:extLst>
          </p:cNvPr>
          <p:cNvCxnSpPr>
            <a:cxnSpLocks/>
          </p:cNvCxnSpPr>
          <p:nvPr/>
        </p:nvCxnSpPr>
        <p:spPr>
          <a:xfrm rot="5400000">
            <a:off x="9510884" y="3219808"/>
            <a:ext cx="857541" cy="325250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4B8BDF43-50EB-DA91-98F2-EE0025BB95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50585" y="3191383"/>
            <a:ext cx="870882" cy="367240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78F3D132-B013-A0A6-1B7E-CA0D53A061F6}"/>
              </a:ext>
            </a:extLst>
          </p:cNvPr>
          <p:cNvCxnSpPr>
            <a:cxnSpLocks/>
            <a:endCxn id="39" idx="3"/>
          </p:cNvCxnSpPr>
          <p:nvPr/>
        </p:nvCxnSpPr>
        <p:spPr>
          <a:xfrm rot="5400000">
            <a:off x="10814578" y="5171999"/>
            <a:ext cx="835012" cy="324710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A9921DF5-A0AB-A76F-2A9A-E9E49B737DDD}"/>
              </a:ext>
            </a:extLst>
          </p:cNvPr>
          <p:cNvCxnSpPr>
            <a:cxnSpLocks/>
            <a:endCxn id="38" idx="3"/>
          </p:cNvCxnSpPr>
          <p:nvPr/>
        </p:nvCxnSpPr>
        <p:spPr>
          <a:xfrm rot="5400000">
            <a:off x="8975798" y="5037689"/>
            <a:ext cx="692833" cy="428622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BDCABDEC-99B3-2353-383D-9976D4901283}"/>
              </a:ext>
            </a:extLst>
          </p:cNvPr>
          <p:cNvCxnSpPr>
            <a:cxnSpLocks/>
            <a:endCxn id="29" idx="3"/>
          </p:cNvCxnSpPr>
          <p:nvPr/>
        </p:nvCxnSpPr>
        <p:spPr>
          <a:xfrm rot="5400000">
            <a:off x="7146105" y="5045321"/>
            <a:ext cx="714186" cy="392007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5D51E5C9-8FDF-0585-93A4-65463FE06A64}"/>
              </a:ext>
            </a:extLst>
          </p:cNvPr>
          <p:cNvCxnSpPr>
            <a:cxnSpLocks/>
            <a:endCxn id="26" idx="3"/>
          </p:cNvCxnSpPr>
          <p:nvPr/>
        </p:nvCxnSpPr>
        <p:spPr>
          <a:xfrm rot="10800000" flipV="1">
            <a:off x="5110224" y="4499151"/>
            <a:ext cx="661069" cy="468696"/>
          </a:xfrm>
          <a:prstGeom prst="bentConnector3">
            <a:avLst>
              <a:gd name="adj1" fmla="val 99"/>
            </a:avLst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AEA88E7C-9208-3371-F97F-7BFFD1D88DED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4862535" y="4810500"/>
            <a:ext cx="1220105" cy="597405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E88BB36C-0B52-628C-145F-FC4048E91565}"/>
              </a:ext>
            </a:extLst>
          </p:cNvPr>
          <p:cNvCxnSpPr>
            <a:cxnSpLocks/>
            <a:endCxn id="28" idx="3"/>
          </p:cNvCxnSpPr>
          <p:nvPr/>
        </p:nvCxnSpPr>
        <p:spPr>
          <a:xfrm rot="5400000">
            <a:off x="4448399" y="5138220"/>
            <a:ext cx="1984714" cy="661068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78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77556E-17 L 0.06159 -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529B794-EBD6-B427-E084-119F9049644F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5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E722A505-8211-F1F2-3705-26939595F6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8D285A-710B-2CDA-8720-B45DC43704F1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155F55-1225-A6CC-811F-02CEF6FF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40" y="1023286"/>
            <a:ext cx="9185596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Bucket Wheel Design: Collection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9052532-330F-46D3-6851-95E16954E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2" y="1821680"/>
            <a:ext cx="10862841" cy="22336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Claws extend perpendicularly to the direction of motion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Regolith is spatially confined instead of by scooping forces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Claw extension allows the main drum structure to hover above the surface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This is to reduce normal forces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Large claws + central drum aims to optimize filling efficiency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Claws are currently small for testing purposes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19DE7F78-02C0-8FFA-5E60-9258D2C1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09" y="3981691"/>
            <a:ext cx="2505919" cy="232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82E7D1-BC3F-BA65-3C49-72DA3A0E3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82" y="3981691"/>
            <a:ext cx="3362446" cy="2326144"/>
          </a:xfrm>
          <a:prstGeom prst="rect">
            <a:avLst/>
          </a:prstGeom>
          <a:ln w="38100">
            <a:noFill/>
          </a:ln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4B5163F9-FB81-D279-A46D-0618CC559A12}"/>
              </a:ext>
            </a:extLst>
          </p:cNvPr>
          <p:cNvSpPr/>
          <p:nvPr/>
        </p:nvSpPr>
        <p:spPr>
          <a:xfrm rot="10800000">
            <a:off x="190980" y="6302473"/>
            <a:ext cx="3362447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id="{556A5680-6EAE-E746-4289-1B28904D6CC0}"/>
              </a:ext>
            </a:extLst>
          </p:cNvPr>
          <p:cNvSpPr/>
          <p:nvPr/>
        </p:nvSpPr>
        <p:spPr>
          <a:xfrm rot="10800000">
            <a:off x="3744406" y="6316109"/>
            <a:ext cx="2505921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C159EB-6B21-6BE2-D6FE-FEE0E7D1C95B}"/>
              </a:ext>
            </a:extLst>
          </p:cNvPr>
          <p:cNvSpPr txBox="1"/>
          <p:nvPr/>
        </p:nvSpPr>
        <p:spPr>
          <a:xfrm>
            <a:off x="435688" y="6290191"/>
            <a:ext cx="2873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Current claw tube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B674D4-38C3-E3FC-06A0-0B138905343B}"/>
              </a:ext>
            </a:extLst>
          </p:cNvPr>
          <p:cNvSpPr txBox="1"/>
          <p:nvPr/>
        </p:nvSpPr>
        <p:spPr>
          <a:xfrm>
            <a:off x="3744405" y="6290191"/>
            <a:ext cx="2505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Old claw tube</a:t>
            </a:r>
          </a:p>
        </p:txBody>
      </p:sp>
    </p:spTree>
    <p:extLst>
      <p:ext uri="{BB962C8B-B14F-4D97-AF65-F5344CB8AC3E}">
        <p14:creationId xmlns:p14="http://schemas.microsoft.com/office/powerpoint/2010/main" val="1310184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4DB66C-F9DD-18EA-C28C-D75730AEAA61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6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6DEB9130-E173-359C-CEC0-6B5B5051F8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7788C7-8CA7-C547-B9B7-A1E38EC0BD4F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155F55-1225-A6CC-811F-02CEF6FF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202" y="1017108"/>
            <a:ext cx="9185596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Bucket Wheel Design: Compatibility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96B883-C06E-D196-105A-3AA50D599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516" y="3591203"/>
            <a:ext cx="5719655" cy="25837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DAB5E2-C12F-61D0-3ABE-D240C1292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6" y="3577797"/>
            <a:ext cx="2957332" cy="2582541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9052532-330F-46D3-6851-95E16954E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2" y="1889187"/>
            <a:ext cx="10862841" cy="15922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The bucket wheel is designed to be compatible with a screw feeder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An orbiting spacecraft will be able to mine the surface using this extension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Mobility and dust mitigation issues are largely resolved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The bucket wheel is modified to be donut-shaped, sliding over screw feeder</a:t>
            </a: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DED3B132-E316-1673-E64F-463E8470A96B}"/>
              </a:ext>
            </a:extLst>
          </p:cNvPr>
          <p:cNvSpPr/>
          <p:nvPr/>
        </p:nvSpPr>
        <p:spPr>
          <a:xfrm rot="10800000">
            <a:off x="241305" y="6149267"/>
            <a:ext cx="2957331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86526C-F98F-1B8A-DD39-44F559352C26}"/>
              </a:ext>
            </a:extLst>
          </p:cNvPr>
          <p:cNvSpPr txBox="1"/>
          <p:nvPr/>
        </p:nvSpPr>
        <p:spPr>
          <a:xfrm>
            <a:off x="241305" y="6147159"/>
            <a:ext cx="2957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Mining spacecraft hovering above Bennu’s surface</a:t>
            </a:r>
          </a:p>
        </p:txBody>
      </p:sp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id="{492A3ACA-0DE8-A861-D365-ACC38319DADC}"/>
              </a:ext>
            </a:extLst>
          </p:cNvPr>
          <p:cNvSpPr/>
          <p:nvPr/>
        </p:nvSpPr>
        <p:spPr>
          <a:xfrm rot="10800000">
            <a:off x="3428366" y="6155098"/>
            <a:ext cx="5731232" cy="3262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25B8A4-C4EA-7450-FB95-176D256FCCF8}"/>
              </a:ext>
            </a:extLst>
          </p:cNvPr>
          <p:cNvSpPr txBox="1"/>
          <p:nvPr/>
        </p:nvSpPr>
        <p:spPr>
          <a:xfrm>
            <a:off x="3439940" y="6142395"/>
            <a:ext cx="5719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Schematic of mining spacecraft</a:t>
            </a:r>
          </a:p>
        </p:txBody>
      </p:sp>
    </p:spTree>
    <p:extLst>
      <p:ext uri="{BB962C8B-B14F-4D97-AF65-F5344CB8AC3E}">
        <p14:creationId xmlns:p14="http://schemas.microsoft.com/office/powerpoint/2010/main" val="1823190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4DB66C-F9DD-18EA-C28C-D75730AEAA61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6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6DEB9130-E173-359C-CEC0-6B5B5051F8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7788C7-8CA7-C547-B9B7-A1E38EC0BD4F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155F55-1225-A6CC-811F-02CEF6FF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202" y="1017108"/>
            <a:ext cx="9185596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Bucket Wheel Design: Improvements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9052532-330F-46D3-6851-95E16954E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3" y="2061023"/>
            <a:ext cx="7871374" cy="15922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Surface-relative velocity of buckets is limited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</a:rPr>
              <a:t>Decrease rotation speed</a:t>
            </a:r>
            <a:r>
              <a:rPr lang="en-US" sz="1800" b="1">
                <a:latin typeface="Garamond" panose="02020404030301010803" pitchFamily="18" charset="0"/>
                <a:cs typeface="Times New Roman"/>
              </a:rPr>
              <a:t> → enlarge bucket wheels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cs typeface="Times New Roman"/>
              </a:rPr>
              <a:t>Rotate bucket wheels perpendicular to the spacecraft’s motion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>
                <a:latin typeface="Garamond" panose="02020404030301010803" pitchFamily="18" charset="0"/>
                <a:cs typeface="Times New Roman"/>
              </a:rPr>
              <a:t>Contra-rotating bucket wheels to cancel out rotational forces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36F43-3C5B-8DA5-CFE0-24E34F26F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82" y="3605287"/>
            <a:ext cx="7318610" cy="30327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D7C044-E984-418D-D2C4-BA6046875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338" y="2552956"/>
            <a:ext cx="3747680" cy="408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75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A1F969-7976-6118-0DB4-080C66C80AFF}"/>
              </a:ext>
            </a:extLst>
          </p:cNvPr>
          <p:cNvGrpSpPr/>
          <p:nvPr/>
        </p:nvGrpSpPr>
        <p:grpSpPr>
          <a:xfrm>
            <a:off x="0" y="1027586"/>
            <a:ext cx="12192000" cy="5830414"/>
            <a:chOff x="0" y="1027586"/>
            <a:chExt cx="12192000" cy="5830414"/>
          </a:xfrm>
        </p:grpSpPr>
        <p:pic>
          <p:nvPicPr>
            <p:cNvPr id="3" name="Picture 2" descr="Why there is hardly any dust on some asteroids | CNRS">
              <a:extLst>
                <a:ext uri="{FF2B5EF4-FFF2-40B4-BE49-F238E27FC236}">
                  <a16:creationId xmlns:a16="http://schemas.microsoft.com/office/drawing/2014/main" id="{C28EEC66-5B96-88BC-C5DB-844745A59F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0"/>
            <a:stretch/>
          </p:blipFill>
          <p:spPr bwMode="auto">
            <a:xfrm>
              <a:off x="0" y="1027586"/>
              <a:ext cx="12192000" cy="5830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D5BDF7-963F-3711-EE15-B95D65E483D0}"/>
                </a:ext>
              </a:extLst>
            </p:cNvPr>
            <p:cNvSpPr/>
            <p:nvPr/>
          </p:nvSpPr>
          <p:spPr>
            <a:xfrm>
              <a:off x="0" y="1051470"/>
              <a:ext cx="12192000" cy="5586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06D073-F59B-C7EF-30FE-B9399BF58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70" y="1929638"/>
            <a:ext cx="11997159" cy="179080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Near future: Bypass simulant production bottlenecks, test regolith properties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Mid future: Conduct force and excavation tests, compare performance with previous design (related work), and iteratively improve current design (previous slide)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>
                <a:latin typeface="Garamond" panose="02020404030301010803" pitchFamily="18" charset="0"/>
              </a:rPr>
              <a:t>Far future: Examine the impact of swarm configurations and different orbits on mining energy</a:t>
            </a:r>
            <a:r>
              <a:rPr lang="en-US" sz="1800" b="1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5F798F-8501-8487-A622-BCCC095B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274" y="1018728"/>
            <a:ext cx="8621451" cy="87697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Garamond" panose="02020404030301010803" pitchFamily="18" charset="0"/>
              </a:rPr>
              <a:t>Future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D9F754-FF10-C8CC-2219-D2C39EF106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229"/>
          <a:stretch/>
        </p:blipFill>
        <p:spPr>
          <a:xfrm>
            <a:off x="266218" y="3536002"/>
            <a:ext cx="2762489" cy="2469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FCC459-E8E7-AD3A-F401-B12D372DD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707" y="3536002"/>
            <a:ext cx="2762489" cy="2469446"/>
          </a:xfrm>
          <a:prstGeom prst="rect">
            <a:avLst/>
          </a:prstGeom>
        </p:spPr>
      </p:pic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F7962F2-157A-047E-169B-06EDD1869EA6}"/>
              </a:ext>
            </a:extLst>
          </p:cNvPr>
          <p:cNvSpPr/>
          <p:nvPr/>
        </p:nvSpPr>
        <p:spPr>
          <a:xfrm rot="10800000">
            <a:off x="266212" y="6005448"/>
            <a:ext cx="5524979" cy="580561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EA6256-32BF-A96F-C6A8-5F5B275F34A2}"/>
              </a:ext>
            </a:extLst>
          </p:cNvPr>
          <p:cNvSpPr txBox="1"/>
          <p:nvPr/>
        </p:nvSpPr>
        <p:spPr>
          <a:xfrm>
            <a:off x="266215" y="5954110"/>
            <a:ext cx="55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1600" b="1" u="none">
                <a:solidFill>
                  <a:schemeClr val="bg2"/>
                </a:solidFill>
                <a:latin typeface="Garamond" panose="02020404030301010803" pitchFamily="18" charset="0"/>
              </a:rPr>
              <a:t>A swarm of mining spacecraft following the same polar orbit (left) and different orbits (right)</a:t>
            </a:r>
          </a:p>
        </p:txBody>
      </p:sp>
    </p:spTree>
    <p:extLst>
      <p:ext uri="{BB962C8B-B14F-4D97-AF65-F5344CB8AC3E}">
        <p14:creationId xmlns:p14="http://schemas.microsoft.com/office/powerpoint/2010/main" val="1026752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F42D8-D6C0-D032-FB03-D3F1A0AC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48F34-90F9-C915-851D-91525C395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13AD06-574D-6982-1F67-FFBBEED1DA1B}"/>
              </a:ext>
            </a:extLst>
          </p:cNvPr>
          <p:cNvSpPr/>
          <p:nvPr/>
        </p:nvSpPr>
        <p:spPr>
          <a:xfrm>
            <a:off x="-6803" y="13607"/>
            <a:ext cx="12228285" cy="69487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07D207-14E5-F0AD-D9F8-2ED47B87244A}"/>
              </a:ext>
            </a:extLst>
          </p:cNvPr>
          <p:cNvSpPr>
            <a:spLocks noGrp="1"/>
          </p:cNvSpPr>
          <p:nvPr/>
        </p:nvSpPr>
        <p:spPr>
          <a:xfrm>
            <a:off x="2062389" y="3488756"/>
            <a:ext cx="8382000" cy="7150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>
                <a:solidFill>
                  <a:schemeClr val="bg1"/>
                </a:solidFill>
                <a:latin typeface="Garamond" panose="02020404030301010803" pitchFamily="18" charset="0"/>
              </a:rPr>
              <a:t>Thank You!</a:t>
            </a:r>
            <a:br>
              <a:rPr lang="en-US" sz="7200" b="1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7200" b="1">
                <a:solidFill>
                  <a:schemeClr val="bg1"/>
                </a:solidFill>
                <a:latin typeface="Garamond" panose="02020404030301010803" pitchFamily="18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910631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-42958" y="-12700"/>
            <a:ext cx="12234958" cy="6922864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  <a:ea typeface="Microsoft YaHei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971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  <a:ea typeface="Microsoft YaHei" panose="020B0503020204020204" pitchFamily="34" charset="-122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2016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sz="3600" i="1" u="none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4D41B-2D24-4E09-A588-A16690741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04263"/>
            <a:ext cx="4953000" cy="577850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B485639-E9F0-3527-BCC8-013191A9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24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50A663-72D6-4098-9AB1-8BD37063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7"/>
            <a:ext cx="12192001" cy="685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318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90FC473C554E49A02153617E981297" ma:contentTypeVersion="8" ma:contentTypeDescription="Create a new document." ma:contentTypeScope="" ma:versionID="0fd253f2493d868ab53885f0f3a388c3">
  <xsd:schema xmlns:xsd="http://www.w3.org/2001/XMLSchema" xmlns:xs="http://www.w3.org/2001/XMLSchema" xmlns:p="http://schemas.microsoft.com/office/2006/metadata/properties" xmlns:ns3="6dbbadea-8f70-4563-8a78-a2f1acdcdf56" xmlns:ns4="97cd8d3e-89c1-4e76-a75c-65401813a6b0" targetNamespace="http://schemas.microsoft.com/office/2006/metadata/properties" ma:root="true" ma:fieldsID="bc369a57e35ed42de898bb339338022a" ns3:_="" ns4:_="">
    <xsd:import namespace="6dbbadea-8f70-4563-8a78-a2f1acdcdf56"/>
    <xsd:import namespace="97cd8d3e-89c1-4e76-a75c-65401813a6b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badea-8f70-4563-8a78-a2f1acdcdf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d8d3e-89c1-4e76-a75c-65401813a6b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bbadea-8f70-4563-8a78-a2f1acdcdf56" xsi:nil="true"/>
  </documentManagement>
</p:properties>
</file>

<file path=customXml/itemProps1.xml><?xml version="1.0" encoding="utf-8"?>
<ds:datastoreItem xmlns:ds="http://schemas.openxmlformats.org/officeDocument/2006/customXml" ds:itemID="{E65C1760-32B4-40B6-9B46-930AEC85502C}">
  <ds:schemaRefs>
    <ds:schemaRef ds:uri="6dbbadea-8f70-4563-8a78-a2f1acdcdf56"/>
    <ds:schemaRef ds:uri="97cd8d3e-89c1-4e76-a75c-65401813a6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B1A4023-E945-46BA-B238-E03192B678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7B78C8-4461-49C5-94EE-B601D7FF57A5}">
  <ds:schemaRefs>
    <ds:schemaRef ds:uri="http://schemas.microsoft.com/office/infopath/2007/PartnerControls"/>
    <ds:schemaRef ds:uri="97cd8d3e-89c1-4e76-a75c-65401813a6b0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6dbbadea-8f70-4563-8a78-a2f1acdcdf56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845</Words>
  <Application>Microsoft Office PowerPoint</Application>
  <PresentationFormat>Widescreen</PresentationFormat>
  <Paragraphs>117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Times New Roman</vt:lpstr>
      <vt:lpstr>Wingdings</vt:lpstr>
      <vt:lpstr>Office Theme</vt:lpstr>
      <vt:lpstr>PowerPoint Presentation</vt:lpstr>
      <vt:lpstr>Motivation</vt:lpstr>
      <vt:lpstr>Objective</vt:lpstr>
      <vt:lpstr>Challenges</vt:lpstr>
      <vt:lpstr>Related Work</vt:lpstr>
      <vt:lpstr>Methodology</vt:lpstr>
      <vt:lpstr>Regolith Simulant Properties</vt:lpstr>
      <vt:lpstr>Regolith Simulant Production</vt:lpstr>
      <vt:lpstr>Bucket Wheel Design</vt:lpstr>
      <vt:lpstr>Bucket Wheel Design: Collection</vt:lpstr>
      <vt:lpstr>Bucket Wheel Design: Compatibility</vt:lpstr>
      <vt:lpstr>Bucket Wheel Design: Improvements</vt:lpstr>
      <vt:lpstr>Future Work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Hansen, Korbin Aydin - (korbinhansen)</cp:lastModifiedBy>
  <cp:revision>1</cp:revision>
  <dcterms:created xsi:type="dcterms:W3CDTF">2020-08-04T15:45:56Z</dcterms:created>
  <dcterms:modified xsi:type="dcterms:W3CDTF">2024-04-23T03:48:47Z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0x0101000790FC473C554E49A02153617E981297</vt:lpwstr>
  </property>
</Properties>
</file>