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0" r:id="rId21"/>
    <p:sldId id="277" r:id="rId22"/>
    <p:sldId id="279" r:id="rId23"/>
    <p:sldId id="275" r:id="rId24"/>
    <p:sldId id="276" r:id="rId25"/>
  </p:sldIdLst>
  <p:sldSz cx="12192000" cy="6858000"/>
  <p:notesSz cx="6858000" cy="9144000"/>
  <p:embeddedFontLst>
    <p:embeddedFont>
      <p:font typeface="Helvetica Neue" panose="02000503000000020004" pitchFamily="2" charset="0"/>
      <p:regular r:id="rId27"/>
      <p:bold r:id="rId28"/>
      <p:italic r:id="rId29"/>
      <p:boldItalic r:id="rId30"/>
    </p:embeddedFont>
    <p:embeddedFont>
      <p:font typeface="Montserrat" pitchFamily="2" charset="77"/>
      <p:regular r:id="rId31"/>
      <p:bold r:id="rId32"/>
      <p:italic r:id="rId33"/>
      <p:boldItalic r:id="rId34"/>
    </p:embeddedFont>
    <p:embeddedFont>
      <p:font typeface="Roboto" panose="020000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itJrA/ljudA2nnyKZSCCzBcvRDG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ianna Velez" initials="" lastIdx="6" clrIdx="0"/>
  <p:cmAuthor id="1" name="Fiona Boyce"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39"/>
    <p:restoredTop sz="94715"/>
  </p:normalViewPr>
  <p:slideViewPr>
    <p:cSldViewPr snapToGrid="0">
      <p:cViewPr varScale="1">
        <p:scale>
          <a:sx n="108" d="100"/>
          <a:sy n="108" d="100"/>
        </p:scale>
        <p:origin x="208" y="7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customschemas.google.com/relationships/presentationmetadata" Target="meta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Image credit sources:</a:t>
            </a:r>
            <a:endParaRPr/>
          </a:p>
          <a:p>
            <a:pPr marL="457200" marR="0" lvl="0" indent="-228600" algn="l" rtl="0">
              <a:lnSpc>
                <a:spcPct val="100000"/>
              </a:lnSpc>
              <a:spcBef>
                <a:spcPts val="0"/>
              </a:spcBef>
              <a:spcAft>
                <a:spcPts val="0"/>
              </a:spcAft>
              <a:buSzPts val="1400"/>
              <a:buNone/>
            </a:pPr>
            <a:r>
              <a:rPr lang="en-US"/>
              <a:t>https://science.nasa.gov/mission/deep-space-1/</a:t>
            </a:r>
            <a:endParaRPr/>
          </a:p>
          <a:p>
            <a:pPr marL="457200" marR="0" lvl="0" indent="-228600" algn="l" rtl="0">
              <a:lnSpc>
                <a:spcPct val="100000"/>
              </a:lnSpc>
              <a:spcBef>
                <a:spcPts val="0"/>
              </a:spcBef>
              <a:spcAft>
                <a:spcPts val="0"/>
              </a:spcAft>
              <a:buSzPts val="1400"/>
              <a:buNone/>
            </a:pPr>
            <a:r>
              <a:rPr lang="en-US"/>
              <a:t>https://www.hayabusa2.jaxa.jp/en/galleries/cg/pages/single3.html</a:t>
            </a:r>
            <a:endParaRPr/>
          </a:p>
          <a:p>
            <a:pPr marL="457200" marR="0" lvl="0" indent="-228600" algn="l" rtl="0">
              <a:lnSpc>
                <a:spcPct val="100000"/>
              </a:lnSpc>
              <a:spcBef>
                <a:spcPts val="0"/>
              </a:spcBef>
              <a:spcAft>
                <a:spcPts val="0"/>
              </a:spcAft>
              <a:buSzPts val="1400"/>
              <a:buNone/>
            </a:pPr>
            <a:r>
              <a:rPr lang="en-US"/>
              <a:t>https://blogs.nasa.gov/osiris-rex/2023/10/20/nasas-osiris-rex-achieves-sample-mass-milestone/</a:t>
            </a:r>
            <a:endParaRPr/>
          </a:p>
        </p:txBody>
      </p:sp>
      <p:sp>
        <p:nvSpPr>
          <p:cNvPr id="125" name="Google Shape;12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 name="Google Shape;148;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high power margin here - this scenario is based on the RW pointing modes and obv doesn't include the EP thrusting.</a:t>
            </a:r>
            <a:endParaRPr/>
          </a:p>
        </p:txBody>
      </p:sp>
      <p:sp>
        <p:nvSpPr>
          <p:cNvPr id="270" name="Google Shape;27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a:t>Camera : https://www.alliedvision.com/en/</a:t>
            </a:r>
            <a:endParaRPr/>
          </a:p>
          <a:p>
            <a:pPr marL="457200" marR="0" lvl="0" indent="-228600" algn="l" rtl="0">
              <a:lnSpc>
                <a:spcPct val="100000"/>
              </a:lnSpc>
              <a:spcBef>
                <a:spcPts val="0"/>
              </a:spcBef>
              <a:spcAft>
                <a:spcPts val="0"/>
              </a:spcAft>
              <a:buClr>
                <a:srgbClr val="000000"/>
              </a:buClr>
              <a:buSzPts val="1400"/>
              <a:buFont typeface="Arial"/>
              <a:buNone/>
            </a:pPr>
            <a:r>
              <a:rPr lang="en-US"/>
              <a:t>Jenoptik DLEM 20LE : https://www.jenoptik.de/-/media/websitedocuments/optics/sensor/dlem-20le-edb.pdf</a:t>
            </a:r>
            <a:endParaRPr/>
          </a:p>
        </p:txBody>
      </p:sp>
      <p:sp>
        <p:nvSpPr>
          <p:cNvPr id="336" name="Google Shape;336;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0309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 name="Google Shape;16;p2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 name="Google Shape;1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0" name="Google Shape;20;p24"/>
          <p:cNvPicPr preferRelativeResize="0"/>
          <p:nvPr/>
        </p:nvPicPr>
        <p:blipFill rotWithShape="1">
          <a:blip r:embed="rId2">
            <a:alphaModFix/>
          </a:blip>
          <a:srcRect/>
          <a:stretch/>
        </p:blipFill>
        <p:spPr>
          <a:xfrm>
            <a:off x="10083800" y="2268"/>
            <a:ext cx="2108200" cy="9652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7" name="Google Shape;27;p25"/>
          <p:cNvPicPr preferRelativeResize="0"/>
          <p:nvPr/>
        </p:nvPicPr>
        <p:blipFill rotWithShape="1">
          <a:blip r:embed="rId2">
            <a:alphaModFix/>
          </a:blip>
          <a:srcRect/>
          <a:stretch/>
        </p:blipFill>
        <p:spPr>
          <a:xfrm>
            <a:off x="10083800" y="2268"/>
            <a:ext cx="2108200" cy="9652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8"/>
        <p:cNvGrpSpPr/>
        <p:nvPr/>
      </p:nvGrpSpPr>
      <p:grpSpPr>
        <a:xfrm>
          <a:off x="0" y="0"/>
          <a:ext cx="0" cy="0"/>
          <a:chOff x="0" y="0"/>
          <a:chExt cx="0" cy="0"/>
        </a:xfrm>
      </p:grpSpPr>
      <p:sp>
        <p:nvSpPr>
          <p:cNvPr id="29" name="Google Shape;29;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 name="Google Shape;30;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35" name="Google Shape;35;p26"/>
          <p:cNvPicPr preferRelativeResize="0"/>
          <p:nvPr/>
        </p:nvPicPr>
        <p:blipFill rotWithShape="1">
          <a:blip r:embed="rId2">
            <a:alphaModFix/>
          </a:blip>
          <a:srcRect/>
          <a:stretch/>
        </p:blipFill>
        <p:spPr>
          <a:xfrm>
            <a:off x="10083800" y="2268"/>
            <a:ext cx="2108200" cy="9652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 name="Google Shape;38;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45" name="Google Shape;45;p27"/>
          <p:cNvPicPr preferRelativeResize="0"/>
          <p:nvPr/>
        </p:nvPicPr>
        <p:blipFill rotWithShape="1">
          <a:blip r:embed="rId2">
            <a:alphaModFix/>
          </a:blip>
          <a:srcRect/>
          <a:stretch/>
        </p:blipFill>
        <p:spPr>
          <a:xfrm>
            <a:off x="10083800" y="2268"/>
            <a:ext cx="2108200" cy="9652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 name="Google Shape;48;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53" name="Google Shape;53;p28"/>
          <p:cNvPicPr preferRelativeResize="0"/>
          <p:nvPr/>
        </p:nvPicPr>
        <p:blipFill rotWithShape="1">
          <a:blip r:embed="rId2">
            <a:alphaModFix/>
          </a:blip>
          <a:srcRect/>
          <a:stretch/>
        </p:blipFill>
        <p:spPr>
          <a:xfrm>
            <a:off x="10083800" y="2268"/>
            <a:ext cx="2108200" cy="9652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
        <p:cNvGrpSpPr/>
        <p:nvPr/>
      </p:nvGrpSpPr>
      <p:grpSpPr>
        <a:xfrm>
          <a:off x="0" y="0"/>
          <a:ext cx="0" cy="0"/>
          <a:chOff x="0" y="0"/>
          <a:chExt cx="0" cy="0"/>
        </a:xfrm>
      </p:grpSpPr>
      <p:sp>
        <p:nvSpPr>
          <p:cNvPr id="55" name="Google Shape;55;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 name="Google Shape;56;p29"/>
          <p:cNvSpPr>
            <a:spLocks noGrp="1"/>
          </p:cNvSpPr>
          <p:nvPr>
            <p:ph type="pic" idx="2"/>
          </p:nvPr>
        </p:nvSpPr>
        <p:spPr>
          <a:xfrm>
            <a:off x="5183188" y="987425"/>
            <a:ext cx="6172200" cy="4873625"/>
          </a:xfrm>
          <a:prstGeom prst="rect">
            <a:avLst/>
          </a:prstGeom>
          <a:noFill/>
          <a:ln>
            <a:noFill/>
          </a:ln>
        </p:spPr>
      </p:sp>
      <p:sp>
        <p:nvSpPr>
          <p:cNvPr id="57" name="Google Shape;57;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61" name="Google Shape;61;p29"/>
          <p:cNvPicPr preferRelativeResize="0"/>
          <p:nvPr/>
        </p:nvPicPr>
        <p:blipFill rotWithShape="1">
          <a:blip r:embed="rId2">
            <a:alphaModFix/>
          </a:blip>
          <a:srcRect/>
          <a:stretch/>
        </p:blipFill>
        <p:spPr>
          <a:xfrm>
            <a:off x="10083800" y="2268"/>
            <a:ext cx="2108200" cy="9652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2"/>
        <p:cNvGrpSpPr/>
        <p:nvPr/>
      </p:nvGrpSpPr>
      <p:grpSpPr>
        <a:xfrm>
          <a:off x="0" y="0"/>
          <a:ext cx="0" cy="0"/>
          <a:chOff x="0" y="0"/>
          <a:chExt cx="0" cy="0"/>
        </a:xfrm>
      </p:grpSpPr>
      <p:sp>
        <p:nvSpPr>
          <p:cNvPr id="63" name="Google Shape;63;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4" name="Google Shape;64;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68" name="Google Shape;68;p30"/>
          <p:cNvPicPr preferRelativeResize="0"/>
          <p:nvPr/>
        </p:nvPicPr>
        <p:blipFill rotWithShape="1">
          <a:blip r:embed="rId2">
            <a:alphaModFix/>
          </a:blip>
          <a:srcRect/>
          <a:stretch/>
        </p:blipFill>
        <p:spPr>
          <a:xfrm>
            <a:off x="10083800" y="2268"/>
            <a:ext cx="2108200" cy="9652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9"/>
        <p:cNvGrpSpPr/>
        <p:nvPr/>
      </p:nvGrpSpPr>
      <p:grpSpPr>
        <a:xfrm>
          <a:off x="0" y="0"/>
          <a:ext cx="0" cy="0"/>
          <a:chOff x="0" y="0"/>
          <a:chExt cx="0" cy="0"/>
        </a:xfrm>
      </p:grpSpPr>
      <p:sp>
        <p:nvSpPr>
          <p:cNvPr id="70" name="Google Shape;70;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1" name="Google Shape;71;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75" name="Google Shape;75;p31"/>
          <p:cNvPicPr preferRelativeResize="0"/>
          <p:nvPr/>
        </p:nvPicPr>
        <p:blipFill rotWithShape="1">
          <a:blip r:embed="rId2">
            <a:alphaModFix/>
          </a:blip>
          <a:srcRect/>
          <a:stretch/>
        </p:blipFill>
        <p:spPr>
          <a:xfrm>
            <a:off x="10083800" y="2268"/>
            <a:ext cx="2108200" cy="9652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6"/>
        <p:cNvGrpSpPr/>
        <p:nvPr/>
      </p:nvGrpSpPr>
      <p:grpSpPr>
        <a:xfrm>
          <a:off x="0" y="0"/>
          <a:ext cx="0" cy="0"/>
          <a:chOff x="0" y="0"/>
          <a:chExt cx="0" cy="0"/>
        </a:xfrm>
      </p:grpSpPr>
      <p:sp>
        <p:nvSpPr>
          <p:cNvPr id="77" name="Google Shape;7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8" name="Google Shape;78;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
        <p:nvSpPr>
          <p:cNvPr id="80" name="Google Shape;80;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1" name="Google Shape;81;p32"/>
          <p:cNvPicPr preferRelativeResize="0"/>
          <p:nvPr/>
        </p:nvPicPr>
        <p:blipFill rotWithShape="1">
          <a:blip r:embed="rId2">
            <a:alphaModFix/>
          </a:blip>
          <a:srcRect/>
          <a:stretch/>
        </p:blipFill>
        <p:spPr>
          <a:xfrm>
            <a:off x="10083800" y="2268"/>
            <a:ext cx="2108200" cy="9652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 name="Google Shape;1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 name="Google Shape;1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3" name="Google Shape;1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karmanplus.com/"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www.blender.or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www.sedaro.com/"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
        <p:cNvGrpSpPr/>
        <p:nvPr/>
      </p:nvGrpSpPr>
      <p:grpSpPr>
        <a:xfrm>
          <a:off x="0" y="0"/>
          <a:ext cx="0" cy="0"/>
          <a:chOff x="0" y="0"/>
          <a:chExt cx="0" cy="0"/>
        </a:xfrm>
      </p:grpSpPr>
      <p:pic>
        <p:nvPicPr>
          <p:cNvPr id="86" name="Google Shape;86;p1"/>
          <p:cNvPicPr preferRelativeResize="0"/>
          <p:nvPr/>
        </p:nvPicPr>
        <p:blipFill rotWithShape="1">
          <a:blip r:embed="rId3">
            <a:alphaModFix/>
          </a:blip>
          <a:srcRect/>
          <a:stretch/>
        </p:blipFill>
        <p:spPr>
          <a:xfrm rot="10800000">
            <a:off x="0" y="-338"/>
            <a:ext cx="12192001" cy="6858675"/>
          </a:xfrm>
          <a:prstGeom prst="rect">
            <a:avLst/>
          </a:prstGeom>
          <a:noFill/>
          <a:ln>
            <a:noFill/>
          </a:ln>
        </p:spPr>
      </p:pic>
      <p:sp>
        <p:nvSpPr>
          <p:cNvPr id="87" name="Google Shape;87;p1"/>
          <p:cNvSpPr txBox="1"/>
          <p:nvPr/>
        </p:nvSpPr>
        <p:spPr>
          <a:xfrm>
            <a:off x="402449" y="1838559"/>
            <a:ext cx="9813113" cy="2387700"/>
          </a:xfrm>
          <a:prstGeom prst="rect">
            <a:avLst/>
          </a:prstGeom>
          <a:noFill/>
          <a:ln>
            <a:noFill/>
          </a:ln>
        </p:spPr>
        <p:txBody>
          <a:bodyPr spcFirstLastPara="1" wrap="square" lIns="91425" tIns="45700" rIns="91425" bIns="45700" anchor="b" anchorCtr="0">
            <a:normAutofit fontScale="77500" lnSpcReduction="20000"/>
          </a:bodyPr>
          <a:lstStyle/>
          <a:p>
            <a:pPr marL="0" marR="0" lvl="0" indent="0" algn="l" rtl="0">
              <a:lnSpc>
                <a:spcPct val="100000"/>
              </a:lnSpc>
              <a:spcBef>
                <a:spcPts val="0"/>
              </a:spcBef>
              <a:spcAft>
                <a:spcPts val="0"/>
              </a:spcAft>
              <a:buNone/>
            </a:pPr>
            <a:r>
              <a:rPr lang="en-US" sz="6000" b="0" i="0" u="none" strike="noStrike" cap="none" dirty="0">
                <a:solidFill>
                  <a:schemeClr val="lt1"/>
                </a:solidFill>
                <a:latin typeface="Arial"/>
                <a:ea typeface="Arial"/>
                <a:cs typeface="Arial"/>
                <a:sym typeface="Arial"/>
              </a:rPr>
              <a:t>High Frontier: A Low Thrust and Autonomous Navigation Mission for Near-Earth Asteroid Excavation</a:t>
            </a:r>
            <a:endParaRPr sz="2400" b="0" i="0" u="none" strike="noStrike" cap="none" dirty="0">
              <a:solidFill>
                <a:schemeClr val="lt1"/>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ct val="100000"/>
              <a:buFont typeface="Arial"/>
              <a:buNone/>
            </a:pPr>
            <a:endParaRPr sz="2400" b="0" i="0" u="none" strike="noStrike" cap="none" dirty="0">
              <a:solidFill>
                <a:srgbClr val="FFFFFF"/>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ct val="100000"/>
              <a:buFont typeface="Arial"/>
              <a:buNone/>
            </a:pPr>
            <a:endParaRPr sz="1800" b="0" i="0" u="none" strike="noStrike" cap="none" dirty="0">
              <a:solidFill>
                <a:srgbClr val="FFFFFF"/>
              </a:solidFill>
              <a:latin typeface="Calibri"/>
              <a:ea typeface="Calibri"/>
              <a:cs typeface="Calibri"/>
              <a:sym typeface="Calibri"/>
            </a:endParaRPr>
          </a:p>
        </p:txBody>
      </p:sp>
      <p:pic>
        <p:nvPicPr>
          <p:cNvPr id="88" name="Google Shape;88;p1"/>
          <p:cNvPicPr preferRelativeResize="0"/>
          <p:nvPr/>
        </p:nvPicPr>
        <p:blipFill rotWithShape="1">
          <a:blip r:embed="rId4">
            <a:alphaModFix/>
          </a:blip>
          <a:srcRect/>
          <a:stretch/>
        </p:blipFill>
        <p:spPr>
          <a:xfrm>
            <a:off x="402450" y="333375"/>
            <a:ext cx="2027549" cy="719150"/>
          </a:xfrm>
          <a:prstGeom prst="rect">
            <a:avLst/>
          </a:prstGeom>
          <a:noFill/>
          <a:ln>
            <a:noFill/>
          </a:ln>
        </p:spPr>
      </p:pic>
      <p:pic>
        <p:nvPicPr>
          <p:cNvPr id="89" name="Google Shape;89;p1"/>
          <p:cNvPicPr preferRelativeResize="0"/>
          <p:nvPr/>
        </p:nvPicPr>
        <p:blipFill rotWithShape="1">
          <a:blip r:embed="rId5">
            <a:alphaModFix/>
          </a:blip>
          <a:srcRect/>
          <a:stretch/>
        </p:blipFill>
        <p:spPr>
          <a:xfrm rot="-4430798">
            <a:off x="4246299" y="-606415"/>
            <a:ext cx="1569653" cy="2598730"/>
          </a:xfrm>
          <a:prstGeom prst="rect">
            <a:avLst/>
          </a:prstGeom>
          <a:noFill/>
          <a:ln>
            <a:noFill/>
          </a:ln>
        </p:spPr>
      </p:pic>
      <p:sp>
        <p:nvSpPr>
          <p:cNvPr id="90" name="Google Shape;90;p1"/>
          <p:cNvSpPr txBox="1"/>
          <p:nvPr/>
        </p:nvSpPr>
        <p:spPr>
          <a:xfrm>
            <a:off x="8402180" y="6334780"/>
            <a:ext cx="378982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Ryugu Asteroid Image Credit:</a:t>
            </a:r>
            <a:endParaRPr/>
          </a:p>
          <a:p>
            <a:pPr marL="0" marR="0" lvl="0" indent="0" algn="l" rtl="0">
              <a:lnSpc>
                <a:spcPct val="100000"/>
              </a:lnSpc>
              <a:spcBef>
                <a:spcPts val="0"/>
              </a:spcBef>
              <a:spcAft>
                <a:spcPts val="0"/>
              </a:spcAft>
              <a:buNone/>
            </a:pPr>
            <a:r>
              <a:rPr lang="en-US" sz="1400" b="0" i="1" u="none" strike="noStrike" cap="none">
                <a:solidFill>
                  <a:schemeClr val="lt1"/>
                </a:solidFill>
                <a:latin typeface="Helvetica Neue"/>
                <a:ea typeface="Helvetica Neue"/>
                <a:cs typeface="Helvetica Neue"/>
                <a:sym typeface="Helvetica Neue"/>
              </a:rPr>
              <a:t>Japan Aerospace Exploration Agency (JAXA)</a:t>
            </a:r>
            <a:endParaRPr sz="1400" b="0" i="0" u="none" strike="noStrike" cap="none">
              <a:solidFill>
                <a:schemeClr val="lt1"/>
              </a:solidFill>
              <a:latin typeface="Arial"/>
              <a:ea typeface="Arial"/>
              <a:cs typeface="Arial"/>
              <a:sym typeface="Arial"/>
            </a:endParaRPr>
          </a:p>
        </p:txBody>
      </p:sp>
      <p:sp>
        <p:nvSpPr>
          <p:cNvPr id="91" name="Google Shape;91;p1"/>
          <p:cNvSpPr txBox="1"/>
          <p:nvPr/>
        </p:nvSpPr>
        <p:spPr>
          <a:xfrm>
            <a:off x="402449" y="3973433"/>
            <a:ext cx="8487551" cy="1792367"/>
          </a:xfrm>
          <a:prstGeom prst="rect">
            <a:avLst/>
          </a:prstGeom>
          <a:noFill/>
          <a:ln>
            <a:noFill/>
          </a:ln>
        </p:spPr>
        <p:txBody>
          <a:bodyPr spcFirstLastPara="1" wrap="square" lIns="91425" tIns="91425" rIns="91425" bIns="91425" anchor="t" anchorCtr="0">
            <a:normAutofit fontScale="92485" lnSpcReduction="20000"/>
          </a:bodyPr>
          <a:lstStyle/>
          <a:p>
            <a:pPr marL="0" marR="0" lvl="0" indent="0" algn="ctr" rtl="0">
              <a:lnSpc>
                <a:spcPct val="100000"/>
              </a:lnSpc>
              <a:spcBef>
                <a:spcPts val="0"/>
              </a:spcBef>
              <a:spcAft>
                <a:spcPts val="0"/>
              </a:spcAft>
              <a:buClr>
                <a:schemeClr val="dk1"/>
              </a:buClr>
              <a:buSzPct val="231697"/>
              <a:buFont typeface="Calibri"/>
              <a:buNone/>
            </a:pPr>
            <a:r>
              <a:rPr lang="en-US" sz="2800" b="0" i="0" u="none" strike="noStrike" cap="none" dirty="0">
                <a:solidFill>
                  <a:schemeClr val="lt1"/>
                </a:solidFill>
                <a:latin typeface="Montserrat"/>
                <a:ea typeface="Montserrat"/>
                <a:cs typeface="Montserrat"/>
                <a:sym typeface="Montserrat"/>
              </a:rPr>
              <a:t>Dianna Velez, </a:t>
            </a:r>
            <a:r>
              <a:rPr lang="en-US" sz="2800" b="0" i="0" u="none" strike="noStrike" cap="none" dirty="0" err="1">
                <a:solidFill>
                  <a:schemeClr val="lt1"/>
                </a:solidFill>
                <a:latin typeface="Montserrat"/>
                <a:ea typeface="Montserrat"/>
                <a:cs typeface="Montserrat"/>
                <a:sym typeface="Montserrat"/>
              </a:rPr>
              <a:t>Kalle</a:t>
            </a:r>
            <a:r>
              <a:rPr lang="en-US" sz="2800" b="0" i="0" u="none" strike="noStrike" cap="none" dirty="0">
                <a:solidFill>
                  <a:schemeClr val="lt1"/>
                </a:solidFill>
                <a:latin typeface="Montserrat"/>
                <a:ea typeface="Montserrat"/>
                <a:cs typeface="Montserrat"/>
                <a:sym typeface="Montserrat"/>
              </a:rPr>
              <a:t> Anderson, Dale Howell, Lauri </a:t>
            </a:r>
            <a:r>
              <a:rPr lang="en-US" sz="2800" b="0" i="0" u="none" strike="noStrike" cap="none" dirty="0" err="1">
                <a:solidFill>
                  <a:schemeClr val="lt1"/>
                </a:solidFill>
                <a:latin typeface="Montserrat"/>
                <a:ea typeface="Montserrat"/>
                <a:cs typeface="Montserrat"/>
                <a:sym typeface="Montserrat"/>
              </a:rPr>
              <a:t>Siltala</a:t>
            </a:r>
            <a:r>
              <a:rPr lang="en-US" sz="2800" b="0" i="0" u="none" strike="noStrike" cap="none" dirty="0">
                <a:solidFill>
                  <a:schemeClr val="lt1"/>
                </a:solidFill>
                <a:latin typeface="Montserrat"/>
                <a:ea typeface="Montserrat"/>
                <a:cs typeface="Montserrat"/>
                <a:sym typeface="Montserrat"/>
              </a:rPr>
              <a:t>, Lisa Whittle, </a:t>
            </a:r>
            <a:r>
              <a:rPr lang="en-US" sz="2800" b="0" i="0" u="none" strike="noStrike" cap="none" dirty="0" err="1">
                <a:solidFill>
                  <a:schemeClr val="lt1"/>
                </a:solidFill>
                <a:latin typeface="Montserrat"/>
                <a:ea typeface="Montserrat"/>
                <a:cs typeface="Montserrat"/>
                <a:sym typeface="Montserrat"/>
              </a:rPr>
              <a:t>Daynan</a:t>
            </a:r>
            <a:r>
              <a:rPr lang="en-US" sz="2800" b="0" i="0" u="none" strike="noStrike" cap="none" dirty="0">
                <a:solidFill>
                  <a:schemeClr val="lt1"/>
                </a:solidFill>
                <a:latin typeface="Montserrat"/>
                <a:ea typeface="Montserrat"/>
                <a:cs typeface="Montserrat"/>
                <a:sym typeface="Montserrat"/>
              </a:rPr>
              <a:t> Crull, Fiona Boyce, Simon Hallam</a:t>
            </a:r>
            <a:br>
              <a:rPr lang="en-US" sz="2800" b="0" i="0" u="none" strike="noStrike" cap="none" dirty="0">
                <a:solidFill>
                  <a:schemeClr val="dk1"/>
                </a:solidFill>
                <a:latin typeface="Calibri"/>
                <a:ea typeface="Calibri"/>
                <a:cs typeface="Calibri"/>
                <a:sym typeface="Calibri"/>
              </a:rPr>
            </a:br>
            <a:br>
              <a:rPr lang="en-US" sz="2800" b="0" i="0" u="none" strike="noStrike" cap="none" dirty="0">
                <a:solidFill>
                  <a:schemeClr val="dk1"/>
                </a:solidFill>
                <a:latin typeface="Calibri"/>
                <a:ea typeface="Calibri"/>
                <a:cs typeface="Calibri"/>
                <a:sym typeface="Calibri"/>
              </a:rPr>
            </a:br>
            <a:r>
              <a:rPr lang="en-US" sz="2800" b="0" i="0" u="none" strike="noStrike" cap="none" dirty="0" err="1">
                <a:solidFill>
                  <a:schemeClr val="lt1"/>
                </a:solidFill>
                <a:latin typeface="Montserrat"/>
                <a:ea typeface="Montserrat"/>
                <a:cs typeface="Montserrat"/>
                <a:sym typeface="Montserrat"/>
              </a:rPr>
              <a:t>d.velez@karmanplus.com</a:t>
            </a:r>
            <a:endParaRPr sz="2800" b="0" i="0" u="none" strike="noStrike" cap="none" dirty="0">
              <a:solidFill>
                <a:schemeClr val="lt1"/>
              </a:solidFill>
              <a:latin typeface="Montserrat"/>
              <a:ea typeface="Montserrat"/>
              <a:cs typeface="Montserrat"/>
              <a:sym typeface="Montserrat"/>
            </a:endParaRPr>
          </a:p>
          <a:p>
            <a:pPr marL="0" marR="0" lvl="0" indent="0" algn="ctr" rtl="0">
              <a:lnSpc>
                <a:spcPct val="100000"/>
              </a:lnSpc>
              <a:spcBef>
                <a:spcPts val="0"/>
              </a:spcBef>
              <a:spcAft>
                <a:spcPts val="0"/>
              </a:spcAft>
              <a:buClr>
                <a:schemeClr val="dk1"/>
              </a:buClr>
              <a:buSzPct val="231697"/>
              <a:buFont typeface="Calibri"/>
              <a:buNone/>
            </a:pPr>
            <a:endParaRPr sz="2800" b="0" i="0" u="none" strike="noStrike" cap="none" dirty="0">
              <a:solidFill>
                <a:schemeClr val="lt1"/>
              </a:solidFill>
              <a:latin typeface="Montserrat"/>
              <a:ea typeface="Montserrat"/>
              <a:cs typeface="Montserrat"/>
              <a:sym typeface="Montserrat"/>
            </a:endParaRPr>
          </a:p>
          <a:p>
            <a:pPr marL="0" marR="0" lvl="0" indent="0" algn="ctr" rtl="0">
              <a:lnSpc>
                <a:spcPct val="100000"/>
              </a:lnSpc>
              <a:spcBef>
                <a:spcPts val="0"/>
              </a:spcBef>
              <a:spcAft>
                <a:spcPts val="0"/>
              </a:spcAft>
              <a:buClr>
                <a:schemeClr val="dk1"/>
              </a:buClr>
              <a:buSzPct val="231697"/>
              <a:buFont typeface="Calibri"/>
              <a:buNone/>
            </a:pPr>
            <a:endParaRPr sz="2800" b="0"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ct val="231697"/>
              <a:buFont typeface="Calibri"/>
              <a:buNone/>
            </a:pPr>
            <a:endParaRPr sz="2800" b="0" i="0" u="none" strike="noStrike" cap="none" dirty="0">
              <a:solidFill>
                <a:srgbClr val="FFFFFF"/>
              </a:solidFill>
              <a:latin typeface="Arial"/>
              <a:ea typeface="Arial"/>
              <a:cs typeface="Arial"/>
              <a:sym typeface="Arial"/>
            </a:endParaRPr>
          </a:p>
        </p:txBody>
      </p:sp>
      <p:sp>
        <p:nvSpPr>
          <p:cNvPr id="92" name="Google Shape;92;p1"/>
          <p:cNvSpPr txBox="1"/>
          <p:nvPr/>
        </p:nvSpPr>
        <p:spPr>
          <a:xfrm>
            <a:off x="1193294" y="5788025"/>
            <a:ext cx="767566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dirty="0">
                <a:solidFill>
                  <a:schemeClr val="lt1"/>
                </a:solidFill>
                <a:latin typeface="Arial"/>
                <a:ea typeface="Arial"/>
                <a:cs typeface="Arial"/>
                <a:sym typeface="Arial"/>
              </a:rPr>
              <a:t>Interplanetary Small Satellite Conference, April 2024</a:t>
            </a:r>
            <a:endParaRPr sz="2400" b="0" i="0" u="none" strike="noStrike" cap="none" dirty="0">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800" dirty="0">
                <a:solidFill>
                  <a:schemeClr val="dk1"/>
                </a:solidFill>
                <a:latin typeface="Calibri"/>
                <a:ea typeface="Calibri"/>
                <a:cs typeface="Calibri"/>
                <a:sym typeface="Calibri"/>
              </a:rPr>
              <a:t>Karman+: Who Are We? </a:t>
            </a:r>
            <a:endParaRPr dirty="0"/>
          </a:p>
        </p:txBody>
      </p:sp>
      <p:sp>
        <p:nvSpPr>
          <p:cNvPr id="98" name="Google Shape;98;p2"/>
          <p:cNvSpPr txBox="1">
            <a:spLocks noGrp="1"/>
          </p:cNvSpPr>
          <p:nvPr>
            <p:ph type="body" idx="1"/>
          </p:nvPr>
        </p:nvSpPr>
        <p:spPr>
          <a:xfrm>
            <a:off x="428847" y="1554495"/>
            <a:ext cx="6305107" cy="4787826"/>
          </a:xfrm>
          <a:prstGeom prst="rect">
            <a:avLst/>
          </a:prstGeom>
          <a:noFill/>
          <a:ln>
            <a:noFill/>
          </a:ln>
        </p:spPr>
        <p:txBody>
          <a:bodyPr spcFirstLastPara="1" wrap="square" lIns="91425" tIns="45700" rIns="91425" bIns="45700" anchor="t" anchorCtr="0">
            <a:normAutofit fontScale="77500" lnSpcReduction="20000"/>
          </a:bodyPr>
          <a:lstStyle/>
          <a:p>
            <a:pPr marL="457200" lvl="0" indent="-342900" algn="l" rtl="0">
              <a:lnSpc>
                <a:spcPct val="90000"/>
              </a:lnSpc>
              <a:spcBef>
                <a:spcPts val="1000"/>
              </a:spcBef>
              <a:spcAft>
                <a:spcPts val="0"/>
              </a:spcAft>
              <a:buClr>
                <a:schemeClr val="dk1"/>
              </a:buClr>
              <a:buSzPct val="72580"/>
              <a:buChar char="•"/>
            </a:pPr>
            <a:r>
              <a:rPr lang="en-US" sz="3200" dirty="0"/>
              <a:t>Karman+ is a commercial venture that seeks to mine space resources from near-Earth asteroids to provide abundant, sustainable energy and resources in space and for Earth.</a:t>
            </a:r>
            <a:endParaRPr dirty="0"/>
          </a:p>
          <a:p>
            <a:pPr marL="457200" lvl="0" indent="-342900" algn="l" rtl="0">
              <a:lnSpc>
                <a:spcPct val="90000"/>
              </a:lnSpc>
              <a:spcBef>
                <a:spcPts val="1000"/>
              </a:spcBef>
              <a:spcAft>
                <a:spcPts val="0"/>
              </a:spcAft>
              <a:buClr>
                <a:schemeClr val="dk1"/>
              </a:buClr>
              <a:buSzPct val="72580"/>
              <a:buChar char="•"/>
            </a:pPr>
            <a:r>
              <a:rPr lang="en-US" sz="3200" dirty="0"/>
              <a:t>Based in Denver, Colorado</a:t>
            </a:r>
            <a:endParaRPr dirty="0"/>
          </a:p>
          <a:p>
            <a:pPr marL="457200" lvl="0" indent="-342900" algn="l" rtl="0">
              <a:lnSpc>
                <a:spcPct val="90000"/>
              </a:lnSpc>
              <a:spcBef>
                <a:spcPts val="1000"/>
              </a:spcBef>
              <a:spcAft>
                <a:spcPts val="0"/>
              </a:spcAft>
              <a:buClr>
                <a:schemeClr val="dk1"/>
              </a:buClr>
              <a:buSzPct val="72580"/>
              <a:buChar char="•"/>
            </a:pPr>
            <a:r>
              <a:rPr lang="en-US" sz="3200" dirty="0"/>
              <a:t>Established 2021</a:t>
            </a:r>
            <a:endParaRPr dirty="0"/>
          </a:p>
          <a:p>
            <a:pPr marL="457200" lvl="0" indent="-342900" algn="l" rtl="0">
              <a:lnSpc>
                <a:spcPct val="90000"/>
              </a:lnSpc>
              <a:spcBef>
                <a:spcPts val="1000"/>
              </a:spcBef>
              <a:spcAft>
                <a:spcPts val="0"/>
              </a:spcAft>
              <a:buClr>
                <a:schemeClr val="dk1"/>
              </a:buClr>
              <a:buSzPct val="72580"/>
              <a:buChar char="•"/>
            </a:pPr>
            <a:r>
              <a:rPr lang="en-US" sz="3200" dirty="0"/>
              <a:t>“Start up” culture – cross functional teams and individuals </a:t>
            </a:r>
            <a:endParaRPr dirty="0"/>
          </a:p>
          <a:p>
            <a:pPr marL="457200" lvl="0" indent="-342900" algn="l" rtl="0">
              <a:lnSpc>
                <a:spcPct val="90000"/>
              </a:lnSpc>
              <a:spcBef>
                <a:spcPts val="1000"/>
              </a:spcBef>
              <a:spcAft>
                <a:spcPts val="0"/>
              </a:spcAft>
              <a:buClr>
                <a:schemeClr val="dk1"/>
              </a:buClr>
              <a:buSzPct val="72580"/>
              <a:buChar char="•"/>
            </a:pPr>
            <a:r>
              <a:rPr lang="en-US" sz="3200" dirty="0"/>
              <a:t>A diverse set of work experience backgrounds – people are from inside and outside of the space industry</a:t>
            </a:r>
            <a:endParaRPr dirty="0"/>
          </a:p>
          <a:p>
            <a:pPr marL="457200" lvl="0" indent="-342900" algn="l" rtl="0">
              <a:lnSpc>
                <a:spcPct val="90000"/>
              </a:lnSpc>
              <a:spcBef>
                <a:spcPts val="1000"/>
              </a:spcBef>
              <a:spcAft>
                <a:spcPts val="0"/>
              </a:spcAft>
              <a:buClr>
                <a:schemeClr val="dk1"/>
              </a:buClr>
              <a:buSzPct val="72580"/>
              <a:buChar char="•"/>
            </a:pPr>
            <a:r>
              <a:rPr lang="en-US" sz="3200" dirty="0"/>
              <a:t>Folks appreciative of being able to stand on the shoulder of giants</a:t>
            </a:r>
            <a:endParaRPr dirty="0"/>
          </a:p>
          <a:p>
            <a:pPr marL="914400" lvl="1" indent="-228600" algn="l" rtl="0">
              <a:lnSpc>
                <a:spcPct val="90000"/>
              </a:lnSpc>
              <a:spcBef>
                <a:spcPts val="500"/>
              </a:spcBef>
              <a:spcAft>
                <a:spcPts val="0"/>
              </a:spcAft>
              <a:buSzPct val="82949"/>
              <a:buNone/>
            </a:pPr>
            <a:endParaRPr sz="2800" dirty="0"/>
          </a:p>
          <a:p>
            <a:pPr marL="457200" lvl="0" indent="-228600" algn="l" rtl="0">
              <a:lnSpc>
                <a:spcPct val="90000"/>
              </a:lnSpc>
              <a:spcBef>
                <a:spcPts val="1000"/>
              </a:spcBef>
              <a:spcAft>
                <a:spcPts val="0"/>
              </a:spcAft>
              <a:buClr>
                <a:schemeClr val="dk1"/>
              </a:buClr>
              <a:buSzPct val="72580"/>
              <a:buNone/>
            </a:pPr>
            <a:endParaRPr sz="3200" dirty="0"/>
          </a:p>
        </p:txBody>
      </p:sp>
      <p:sp>
        <p:nvSpPr>
          <p:cNvPr id="99" name="Google Shape;99;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a:t>
            </a:fld>
            <a:endParaRPr/>
          </a:p>
        </p:txBody>
      </p:sp>
      <p:pic>
        <p:nvPicPr>
          <p:cNvPr id="100" name="Google Shape;100;p2"/>
          <p:cNvPicPr preferRelativeResize="0"/>
          <p:nvPr/>
        </p:nvPicPr>
        <p:blipFill rotWithShape="1">
          <a:blip r:embed="rId3">
            <a:alphaModFix/>
          </a:blip>
          <a:srcRect/>
          <a:stretch/>
        </p:blipFill>
        <p:spPr>
          <a:xfrm>
            <a:off x="10083800" y="2268"/>
            <a:ext cx="2108200" cy="965200"/>
          </a:xfrm>
          <a:prstGeom prst="rect">
            <a:avLst/>
          </a:prstGeom>
          <a:noFill/>
          <a:ln>
            <a:noFill/>
          </a:ln>
        </p:spPr>
      </p:pic>
      <p:sp>
        <p:nvSpPr>
          <p:cNvPr id="101" name="Google Shape;101;p2"/>
          <p:cNvSpPr/>
          <p:nvPr/>
        </p:nvSpPr>
        <p:spPr>
          <a:xfrm>
            <a:off x="8714232" y="2053545"/>
            <a:ext cx="987552" cy="98755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F621DDED-4752-3C98-15C8-9421E8247FF0}"/>
              </a:ext>
            </a:extLst>
          </p:cNvPr>
          <p:cNvPicPr>
            <a:picLocks noChangeAspect="1"/>
          </p:cNvPicPr>
          <p:nvPr/>
        </p:nvPicPr>
        <p:blipFill>
          <a:blip r:embed="rId4"/>
          <a:stretch>
            <a:fillRect/>
          </a:stretch>
        </p:blipFill>
        <p:spPr>
          <a:xfrm>
            <a:off x="6828297" y="1554495"/>
            <a:ext cx="5217886" cy="457424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400" dirty="0"/>
              <a:t>High Frontier Mission Objectives</a:t>
            </a:r>
            <a:endParaRPr dirty="0"/>
          </a:p>
        </p:txBody>
      </p:sp>
      <p:sp>
        <p:nvSpPr>
          <p:cNvPr id="108" name="Google Shape;108;p3"/>
          <p:cNvSpPr txBox="1">
            <a:spLocks noGrp="1"/>
          </p:cNvSpPr>
          <p:nvPr>
            <p:ph type="body" idx="1"/>
          </p:nvPr>
        </p:nvSpPr>
        <p:spPr>
          <a:xfrm>
            <a:off x="838200" y="1689100"/>
            <a:ext cx="10515600" cy="4667250"/>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en-US" sz="3600" dirty="0"/>
              <a:t>A technical demonstration mission – objectives focused on commercial viability</a:t>
            </a:r>
            <a:endParaRPr dirty="0"/>
          </a:p>
          <a:p>
            <a:pPr marL="571500" lvl="1" indent="0" algn="l" rtl="0">
              <a:lnSpc>
                <a:spcPct val="90000"/>
              </a:lnSpc>
              <a:spcBef>
                <a:spcPts val="500"/>
              </a:spcBef>
              <a:spcAft>
                <a:spcPts val="0"/>
              </a:spcAft>
              <a:buSzPts val="1800"/>
              <a:buNone/>
            </a:pPr>
            <a:r>
              <a:rPr lang="en-US" sz="3200" dirty="0">
                <a:latin typeface="Helvetica Neue"/>
                <a:ea typeface="Helvetica Neue"/>
                <a:cs typeface="Helvetica Neue"/>
                <a:sym typeface="Helvetica Neue"/>
              </a:rPr>
              <a:t>1) Rendezvous with a near-Earth asteroid;</a:t>
            </a:r>
            <a:endParaRPr dirty="0"/>
          </a:p>
          <a:p>
            <a:pPr marL="571500" lvl="1" indent="0" algn="l" rtl="0">
              <a:lnSpc>
                <a:spcPct val="90000"/>
              </a:lnSpc>
              <a:spcBef>
                <a:spcPts val="500"/>
              </a:spcBef>
              <a:spcAft>
                <a:spcPts val="0"/>
              </a:spcAft>
              <a:buSzPts val="1800"/>
              <a:buNone/>
            </a:pPr>
            <a:r>
              <a:rPr lang="en-US" sz="3200" dirty="0">
                <a:latin typeface="Helvetica Neue"/>
                <a:ea typeface="Helvetica Neue"/>
                <a:cs typeface="Helvetica Neue"/>
                <a:sym typeface="Helvetica Neue"/>
              </a:rPr>
              <a:t>2) Capture regolith from the surface at kilogram scale;</a:t>
            </a:r>
            <a:endParaRPr dirty="0"/>
          </a:p>
          <a:p>
            <a:pPr marL="571500" lvl="1" indent="0" algn="l" rtl="0">
              <a:lnSpc>
                <a:spcPct val="90000"/>
              </a:lnSpc>
              <a:spcBef>
                <a:spcPts val="500"/>
              </a:spcBef>
              <a:spcAft>
                <a:spcPts val="0"/>
              </a:spcAft>
              <a:buSzPts val="1800"/>
              <a:buNone/>
            </a:pPr>
            <a:r>
              <a:rPr lang="en-US" sz="3200" dirty="0">
                <a:latin typeface="Helvetica Neue"/>
                <a:ea typeface="Helvetica Neue"/>
                <a:cs typeface="Helvetica Neue"/>
                <a:sym typeface="Helvetica Neue"/>
              </a:rPr>
              <a:t>3) Maintain a total mission cost (s/c, operations, launch, R&amp;D, </a:t>
            </a:r>
            <a:r>
              <a:rPr lang="en-US" sz="3200" dirty="0" err="1">
                <a:latin typeface="Helvetica Neue"/>
                <a:ea typeface="Helvetica Neue"/>
                <a:cs typeface="Helvetica Neue"/>
                <a:sym typeface="Helvetica Neue"/>
              </a:rPr>
              <a:t>etc</a:t>
            </a:r>
            <a:r>
              <a:rPr lang="en-US" sz="3200" dirty="0">
                <a:latin typeface="Helvetica Neue"/>
                <a:ea typeface="Helvetica Neue"/>
                <a:cs typeface="Helvetica Neue"/>
                <a:sym typeface="Helvetica Neue"/>
              </a:rPr>
              <a:t>) in the range of </a:t>
            </a:r>
            <a:r>
              <a:rPr lang="en-US" sz="3200" dirty="0">
                <a:latin typeface="Helvetica Neue"/>
                <a:ea typeface="Helvetica Neue"/>
                <a:cs typeface="Helvetica Neue"/>
                <a:sym typeface="Helvetica Neue"/>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$20-30 million</a:t>
            </a:r>
            <a:r>
              <a:rPr lang="en-US" sz="3200" dirty="0">
                <a:latin typeface="Helvetica Neue"/>
                <a:ea typeface="Helvetica Neue"/>
                <a:cs typeface="Helvetica Neue"/>
                <a:sym typeface="Helvetica Neue"/>
              </a:rPr>
              <a:t>;</a:t>
            </a:r>
            <a:endParaRPr dirty="0"/>
          </a:p>
          <a:p>
            <a:pPr marL="571500" lvl="1" indent="0" algn="l" rtl="0">
              <a:lnSpc>
                <a:spcPct val="90000"/>
              </a:lnSpc>
              <a:spcBef>
                <a:spcPts val="500"/>
              </a:spcBef>
              <a:spcAft>
                <a:spcPts val="0"/>
              </a:spcAft>
              <a:buSzPts val="1800"/>
              <a:buNone/>
            </a:pPr>
            <a:r>
              <a:rPr lang="en-US" sz="3200" dirty="0">
                <a:latin typeface="Helvetica Neue"/>
                <a:ea typeface="Helvetica Neue"/>
                <a:cs typeface="Helvetica Neue"/>
                <a:sym typeface="Helvetica Neue"/>
              </a:rPr>
              <a:t>4) Provide scientific data on the asteroid, including surface imaging and </a:t>
            </a:r>
            <a:r>
              <a:rPr lang="en-US" sz="3200" dirty="0">
                <a:latin typeface="Helvetica Neue"/>
                <a:ea typeface="Helvetica Neue"/>
                <a:cs typeface="Helvetica Neue"/>
                <a:sym typeface="Helvetica Neue"/>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select physical measurements</a:t>
            </a:r>
            <a:r>
              <a:rPr lang="en-US" sz="3200" dirty="0">
                <a:latin typeface="Helvetica Neue"/>
                <a:ea typeface="Helvetica Neue"/>
                <a:cs typeface="Helvetica Neue"/>
                <a:sym typeface="Helvetica Neue"/>
              </a:rPr>
              <a:t>.</a:t>
            </a:r>
            <a:endParaRPr sz="3200" dirty="0">
              <a:latin typeface="Helvetica Neue"/>
              <a:ea typeface="Helvetica Neue"/>
              <a:cs typeface="Helvetica Neue"/>
              <a:sym typeface="Helvetica Neue"/>
            </a:endParaRPr>
          </a:p>
          <a:p>
            <a:pPr marL="120650" lvl="1" indent="0" algn="l" rtl="0">
              <a:lnSpc>
                <a:spcPct val="90000"/>
              </a:lnSpc>
              <a:spcBef>
                <a:spcPts val="500"/>
              </a:spcBef>
              <a:spcAft>
                <a:spcPts val="0"/>
              </a:spcAft>
              <a:buSzPts val="1800"/>
              <a:buNone/>
            </a:pPr>
            <a:r>
              <a:rPr lang="en-US" sz="3200" dirty="0">
                <a:latin typeface="Helvetica Neue"/>
                <a:ea typeface="Helvetica Neue"/>
                <a:cs typeface="Helvetica Neue"/>
                <a:sym typeface="Helvetica Neue"/>
              </a:rPr>
              <a:t>A focus is showing scalability with the utilized methods</a:t>
            </a:r>
            <a:endParaRPr dirty="0"/>
          </a:p>
        </p:txBody>
      </p:sp>
      <p:sp>
        <p:nvSpPr>
          <p:cNvPr id="109" name="Google Shape;109;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pic>
        <p:nvPicPr>
          <p:cNvPr id="110" name="Google Shape;110;p3"/>
          <p:cNvPicPr preferRelativeResize="0"/>
          <p:nvPr/>
        </p:nvPicPr>
        <p:blipFill rotWithShape="1">
          <a:blip r:embed="rId3">
            <a:alphaModFix/>
          </a:blip>
          <a:srcRect/>
          <a:stretch/>
        </p:blipFill>
        <p:spPr>
          <a:xfrm>
            <a:off x="10083800" y="0"/>
            <a:ext cx="2108200" cy="965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4"/>
          <p:cNvSpPr txBox="1">
            <a:spLocks noGrp="1"/>
          </p:cNvSpPr>
          <p:nvPr>
            <p:ph type="title"/>
          </p:nvPr>
        </p:nvSpPr>
        <p:spPr>
          <a:xfrm>
            <a:off x="449580" y="30241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400" dirty="0"/>
              <a:t>Karman+ Mission Philosophies</a:t>
            </a:r>
            <a:endParaRPr dirty="0"/>
          </a:p>
        </p:txBody>
      </p:sp>
      <p:sp>
        <p:nvSpPr>
          <p:cNvPr id="116" name="Google Shape;116;p4"/>
          <p:cNvSpPr txBox="1">
            <a:spLocks noGrp="1"/>
          </p:cNvSpPr>
          <p:nvPr>
            <p:ph type="body" idx="1"/>
          </p:nvPr>
        </p:nvSpPr>
        <p:spPr>
          <a:xfrm>
            <a:off x="272275" y="1516284"/>
            <a:ext cx="7301342" cy="4976591"/>
          </a:xfrm>
          <a:prstGeom prst="rect">
            <a:avLst/>
          </a:prstGeom>
          <a:noFill/>
          <a:ln>
            <a:noFill/>
          </a:ln>
        </p:spPr>
        <p:txBody>
          <a:bodyPr spcFirstLastPara="1" wrap="square" lIns="91425" tIns="45700" rIns="91425" bIns="45700" anchor="t" anchorCtr="0">
            <a:normAutofit fontScale="85000" lnSpcReduction="20000"/>
          </a:bodyPr>
          <a:lstStyle/>
          <a:p>
            <a:pPr marL="457200" lvl="0" indent="-352985" algn="l" rtl="0">
              <a:lnSpc>
                <a:spcPct val="90000"/>
              </a:lnSpc>
              <a:spcBef>
                <a:spcPts val="1000"/>
              </a:spcBef>
              <a:spcAft>
                <a:spcPts val="0"/>
              </a:spcAft>
              <a:buClr>
                <a:schemeClr val="dk1"/>
              </a:buClr>
              <a:buSzPct val="66176"/>
              <a:buChar char="•"/>
            </a:pPr>
            <a:r>
              <a:rPr lang="en-US" sz="3200"/>
              <a:t>We want to provide a broad impact relevant to supporting Deep Space missions (beyond Karman+ and asteroid mining)</a:t>
            </a:r>
            <a:endParaRPr/>
          </a:p>
          <a:p>
            <a:pPr marL="914400" lvl="1" indent="-352985" algn="l" rtl="0">
              <a:lnSpc>
                <a:spcPct val="90000"/>
              </a:lnSpc>
              <a:spcBef>
                <a:spcPts val="500"/>
              </a:spcBef>
              <a:spcAft>
                <a:spcPts val="0"/>
              </a:spcAft>
              <a:buSzPct val="75630"/>
              <a:buChar char="•"/>
            </a:pPr>
            <a:r>
              <a:rPr lang="en-US"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Take calculated enabling and enhancing risks</a:t>
            </a:r>
            <a:endParaRPr/>
          </a:p>
          <a:p>
            <a:pPr marL="914400" lvl="1" indent="-352985" algn="l" rtl="0">
              <a:lnSpc>
                <a:spcPct val="90000"/>
              </a:lnSpc>
              <a:spcBef>
                <a:spcPts val="500"/>
              </a:spcBef>
              <a:spcAft>
                <a:spcPts val="0"/>
              </a:spcAft>
              <a:buSzPct val="75630"/>
              <a:buChar char="•"/>
            </a:pPr>
            <a:r>
              <a:rPr lang="en-US" sz="2800"/>
              <a:t>Use onboard capabilities to reduce ground communication</a:t>
            </a:r>
            <a:endParaRPr/>
          </a:p>
          <a:p>
            <a:pPr marL="914400" lvl="1" indent="-352985" algn="l" rtl="0">
              <a:lnSpc>
                <a:spcPct val="90000"/>
              </a:lnSpc>
              <a:spcBef>
                <a:spcPts val="500"/>
              </a:spcBef>
              <a:spcAft>
                <a:spcPts val="0"/>
              </a:spcAft>
              <a:buSzPct val="75630"/>
              <a:buChar char="•"/>
            </a:pPr>
            <a:r>
              <a:rPr lang="en-US" sz="2800"/>
              <a:t>Use Commercial-Off-The-Shelf (COTS) products whenever possible</a:t>
            </a:r>
            <a:endParaRPr/>
          </a:p>
          <a:p>
            <a:pPr marL="457200" lvl="0" indent="-352985" algn="l" rtl="0">
              <a:lnSpc>
                <a:spcPct val="90000"/>
              </a:lnSpc>
              <a:spcBef>
                <a:spcPts val="1000"/>
              </a:spcBef>
              <a:spcAft>
                <a:spcPts val="0"/>
              </a:spcAft>
              <a:buClr>
                <a:schemeClr val="dk1"/>
              </a:buClr>
              <a:buSzPct val="66176"/>
              <a:buChar char="•"/>
            </a:pPr>
            <a:r>
              <a:rPr lang="en-US" sz="3200"/>
              <a:t>Be flexible to target mining asteroid</a:t>
            </a:r>
            <a:endParaRPr/>
          </a:p>
          <a:p>
            <a:pPr marL="914400" lvl="1" indent="-352985" algn="l" rtl="0">
              <a:lnSpc>
                <a:spcPct val="90000"/>
              </a:lnSpc>
              <a:spcBef>
                <a:spcPts val="500"/>
              </a:spcBef>
              <a:spcAft>
                <a:spcPts val="0"/>
              </a:spcAft>
              <a:buSzPct val="75630"/>
              <a:buChar char="•"/>
            </a:pPr>
            <a:r>
              <a:rPr lang="en-US" sz="2800"/>
              <a:t>Karman+ has done significant work determining po</a:t>
            </a:r>
            <a:r>
              <a:rPr lang="en-US"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tential </a:t>
            </a:r>
            <a:r>
              <a:rPr lang="en-US"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targets</a:t>
            </a:r>
            <a:r>
              <a:rPr lang="en-US" sz="2800" baseline="300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1, 2</a:t>
            </a:r>
            <a:r>
              <a:rPr lang="en-US"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 </a:t>
            </a:r>
            <a:endParaRPr/>
          </a:p>
          <a:p>
            <a:pPr marL="914400" lvl="1" indent="-352985" algn="l" rtl="0">
              <a:lnSpc>
                <a:spcPct val="90000"/>
              </a:lnSpc>
              <a:spcBef>
                <a:spcPts val="500"/>
              </a:spcBef>
              <a:spcAft>
                <a:spcPts val="0"/>
              </a:spcAft>
              <a:buSzPct val="75630"/>
              <a:buChar char="•"/>
            </a:pPr>
            <a:r>
              <a:rPr lang="en-US" sz="2800"/>
              <a:t>As the spacecraft design advances we will down select targets</a:t>
            </a:r>
            <a:endParaRPr/>
          </a:p>
          <a:p>
            <a:pPr marL="914400" lvl="1" indent="-352985" algn="l" rtl="0">
              <a:lnSpc>
                <a:spcPct val="90000"/>
              </a:lnSpc>
              <a:spcBef>
                <a:spcPts val="500"/>
              </a:spcBef>
              <a:spcAft>
                <a:spcPts val="0"/>
              </a:spcAft>
              <a:buSzPct val="75630"/>
              <a:buChar char="•"/>
            </a:pPr>
            <a:r>
              <a:rPr lang="en-US" sz="2800"/>
              <a:t>Have excavation equipment prepared for a variety of surface conditions</a:t>
            </a:r>
            <a:endParaRPr/>
          </a:p>
        </p:txBody>
      </p:sp>
      <p:sp>
        <p:nvSpPr>
          <p:cNvPr id="117" name="Google Shape;117;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pic>
        <p:nvPicPr>
          <p:cNvPr id="118" name="Google Shape;118;p4"/>
          <p:cNvPicPr preferRelativeResize="0"/>
          <p:nvPr/>
        </p:nvPicPr>
        <p:blipFill rotWithShape="1">
          <a:blip r:embed="rId3">
            <a:alphaModFix/>
          </a:blip>
          <a:srcRect/>
          <a:stretch/>
        </p:blipFill>
        <p:spPr>
          <a:xfrm>
            <a:off x="10083800" y="0"/>
            <a:ext cx="2108200" cy="965200"/>
          </a:xfrm>
          <a:prstGeom prst="rect">
            <a:avLst/>
          </a:prstGeom>
          <a:noFill/>
          <a:ln>
            <a:noFill/>
          </a:ln>
        </p:spPr>
      </p:pic>
      <p:pic>
        <p:nvPicPr>
          <p:cNvPr id="119" name="Google Shape;119;p4"/>
          <p:cNvPicPr preferRelativeResize="0"/>
          <p:nvPr/>
        </p:nvPicPr>
        <p:blipFill>
          <a:blip r:embed="rId4">
            <a:alphaModFix/>
          </a:blip>
          <a:stretch>
            <a:fillRect/>
          </a:stretch>
        </p:blipFill>
        <p:spPr>
          <a:xfrm>
            <a:off x="7984375" y="1263763"/>
            <a:ext cx="3464350" cy="5092595"/>
          </a:xfrm>
          <a:prstGeom prst="rect">
            <a:avLst/>
          </a:prstGeom>
          <a:noFill/>
          <a:ln>
            <a:noFill/>
          </a:ln>
        </p:spPr>
      </p:pic>
      <p:sp>
        <p:nvSpPr>
          <p:cNvPr id="120" name="Google Shape;120;p4"/>
          <p:cNvSpPr txBox="1"/>
          <p:nvPr/>
        </p:nvSpPr>
        <p:spPr>
          <a:xfrm>
            <a:off x="8369650" y="6403550"/>
            <a:ext cx="3844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
        <p:nvSpPr>
          <p:cNvPr id="121" name="Google Shape;121;p4"/>
          <p:cNvSpPr txBox="1"/>
          <p:nvPr/>
        </p:nvSpPr>
        <p:spPr>
          <a:xfrm>
            <a:off x="7984375" y="6356350"/>
            <a:ext cx="35925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dk1"/>
                </a:solidFill>
                <a:latin typeface="Calibri"/>
                <a:ea typeface="Calibri"/>
                <a:cs typeface="Calibri"/>
                <a:sym typeface="Calibri"/>
              </a:rPr>
              <a:t>Image Credit: https://www.karmanplus.com/why-the-high-frontier/</a:t>
            </a:r>
            <a:endParaRPr sz="11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41666"/>
              <a:buNone/>
            </a:pPr>
            <a:r>
              <a:rPr lang="en-US" sz="4800" dirty="0"/>
              <a:t>Missions which Inspire and Guide Us </a:t>
            </a:r>
            <a:br>
              <a:rPr lang="en-US" sz="4800" dirty="0"/>
            </a:br>
            <a:r>
              <a:rPr lang="en-US" sz="48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(a subset)</a:t>
            </a:r>
            <a:endParaRPr dirty="0"/>
          </a:p>
        </p:txBody>
      </p:sp>
      <p:sp>
        <p:nvSpPr>
          <p:cNvPr id="128" name="Google Shape;128;p5"/>
          <p:cNvSpPr txBox="1">
            <a:spLocks noGrp="1"/>
          </p:cNvSpPr>
          <p:nvPr>
            <p:ph type="body" idx="1"/>
          </p:nvPr>
        </p:nvSpPr>
        <p:spPr>
          <a:xfrm>
            <a:off x="240825" y="1771700"/>
            <a:ext cx="7123200" cy="4767300"/>
          </a:xfrm>
          <a:prstGeom prst="rect">
            <a:avLst/>
          </a:prstGeom>
          <a:noFill/>
          <a:ln>
            <a:noFill/>
          </a:ln>
        </p:spPr>
        <p:txBody>
          <a:bodyPr spcFirstLastPara="1" wrap="square" lIns="91425" tIns="45700" rIns="91425" bIns="45700" anchor="t" anchorCtr="0">
            <a:normAutofit fontScale="77500" lnSpcReduction="20000"/>
          </a:bodyPr>
          <a:lstStyle/>
          <a:p>
            <a:pPr marL="457200" lvl="0" indent="-342900" algn="l" rtl="0">
              <a:lnSpc>
                <a:spcPct val="90000"/>
              </a:lnSpc>
              <a:spcBef>
                <a:spcPts val="1000"/>
              </a:spcBef>
              <a:spcAft>
                <a:spcPts val="0"/>
              </a:spcAft>
              <a:buClr>
                <a:schemeClr val="dk1"/>
              </a:buClr>
              <a:buSzPct val="82949"/>
              <a:buChar char="•"/>
            </a:pPr>
            <a:r>
              <a:rPr lang="en-US" dirty="0"/>
              <a:t>Deep Space 1: SEP spacecraft demonstrating “</a:t>
            </a:r>
            <a:r>
              <a:rPr lang="en-US" dirty="0" err="1"/>
              <a:t>AutoNav</a:t>
            </a:r>
            <a:r>
              <a:rPr lang="en-US" dirty="0"/>
              <a:t>” – using beacon asteroids for navigating interplanetary cruise then for multiple flybys</a:t>
            </a:r>
            <a:r>
              <a:rPr lang="en-US" baseline="30000" dirty="0"/>
              <a:t>3</a:t>
            </a:r>
            <a:endParaRPr baseline="30000" dirty="0"/>
          </a:p>
          <a:p>
            <a:pPr marL="457200" lvl="0" indent="-342900" algn="l" rtl="0">
              <a:lnSpc>
                <a:spcPct val="90000"/>
              </a:lnSpc>
              <a:spcBef>
                <a:spcPts val="1000"/>
              </a:spcBef>
              <a:spcAft>
                <a:spcPts val="0"/>
              </a:spcAft>
              <a:buClr>
                <a:schemeClr val="dk1"/>
              </a:buClr>
              <a:buSzPct val="82949"/>
              <a:buChar char="•"/>
            </a:pPr>
            <a:r>
              <a:rPr lang="en-US" dirty="0"/>
              <a:t>Hayabusa / Hayabusa2: SEP spacecraft utilizing station keeping before touch-and-go (TAG) asteroid sampling</a:t>
            </a:r>
            <a:r>
              <a:rPr lang="en-US" baseline="30000" dirty="0"/>
              <a:t>4,5</a:t>
            </a:r>
            <a:endParaRPr baseline="30000" dirty="0"/>
          </a:p>
          <a:p>
            <a:pPr marL="457200" lvl="0" indent="-342900" algn="l" rtl="0">
              <a:lnSpc>
                <a:spcPct val="90000"/>
              </a:lnSpc>
              <a:spcBef>
                <a:spcPts val="1000"/>
              </a:spcBef>
              <a:spcAft>
                <a:spcPts val="0"/>
              </a:spcAft>
              <a:buClr>
                <a:schemeClr val="dk1"/>
              </a:buClr>
              <a:buSzPct val="82949"/>
              <a:buChar char="•"/>
            </a:pPr>
            <a:r>
              <a:rPr lang="en-US" dirty="0"/>
              <a:t>OSIRIS-</a:t>
            </a:r>
            <a:r>
              <a:rPr lang="en-US" dirty="0" err="1"/>
              <a:t>REx</a:t>
            </a:r>
            <a:r>
              <a:rPr lang="en-US" dirty="0"/>
              <a:t>: Use of ”natural feature tracking” optical navigation for descent and TAG asteroid sampling</a:t>
            </a:r>
            <a:r>
              <a:rPr lang="en-US" baseline="30000" dirty="0"/>
              <a:t>6</a:t>
            </a:r>
            <a:endParaRPr baseline="30000" dirty="0"/>
          </a:p>
          <a:p>
            <a:pPr marL="457200" lvl="0" indent="-342900" algn="l" rtl="0">
              <a:lnSpc>
                <a:spcPct val="90000"/>
              </a:lnSpc>
              <a:spcBef>
                <a:spcPts val="1000"/>
              </a:spcBef>
              <a:spcAft>
                <a:spcPts val="0"/>
              </a:spcAft>
              <a:buClr>
                <a:schemeClr val="dk1"/>
              </a:buClr>
              <a:buSzPct val="82949"/>
              <a:buChar char="•"/>
            </a:pPr>
            <a:r>
              <a:rPr lang="en-US" dirty="0" err="1"/>
              <a:t>LunaH</a:t>
            </a:r>
            <a:r>
              <a:rPr lang="en-US" dirty="0"/>
              <a:t>-Map: autonomous optical navigation demonstration on a 6U cubesat</a:t>
            </a:r>
            <a:r>
              <a:rPr lang="en-US" baseline="30000" dirty="0"/>
              <a:t>7</a:t>
            </a:r>
            <a:endParaRPr baseline="30000" dirty="0"/>
          </a:p>
          <a:p>
            <a:pPr marL="457200" lvl="0" indent="-342900" algn="l" rtl="0">
              <a:lnSpc>
                <a:spcPct val="90000"/>
              </a:lnSpc>
              <a:spcBef>
                <a:spcPts val="1000"/>
              </a:spcBef>
              <a:spcAft>
                <a:spcPts val="0"/>
              </a:spcAft>
              <a:buClr>
                <a:schemeClr val="dk1"/>
              </a:buClr>
              <a:buSzPct val="82949"/>
              <a:buChar char="•"/>
            </a:pPr>
            <a:r>
              <a:rPr lang="en-US" dirty="0"/>
              <a:t>CAPSTONE: Lunar orbiter 12U </a:t>
            </a:r>
            <a:r>
              <a:rPr lang="en-US" dirty="0" err="1"/>
              <a:t>cubesat</a:t>
            </a:r>
            <a:r>
              <a:rPr lang="en-US" dirty="0"/>
              <a:t> demonstrating radiometric based autonomous navigation with the Chip Scale Atomic Clock 1-way ranging (uplink) experiment</a:t>
            </a:r>
            <a:r>
              <a:rPr lang="en-US" baseline="30000" dirty="0"/>
              <a:t>8</a:t>
            </a:r>
            <a:endParaRPr baseline="30000" dirty="0"/>
          </a:p>
          <a:p>
            <a:pPr marL="457200" lvl="0" indent="-342900" algn="l" rtl="0">
              <a:lnSpc>
                <a:spcPct val="90000"/>
              </a:lnSpc>
              <a:spcBef>
                <a:spcPts val="1000"/>
              </a:spcBef>
              <a:spcAft>
                <a:spcPts val="0"/>
              </a:spcAft>
              <a:buClr>
                <a:schemeClr val="dk1"/>
              </a:buClr>
              <a:buSzPct val="82949"/>
              <a:buChar char="•"/>
            </a:pPr>
            <a:r>
              <a:rPr lang="en-US" dirty="0"/>
              <a:t>SMART-1: SEP spiral from GTO to Lunar Orbit</a:t>
            </a:r>
            <a:r>
              <a:rPr lang="en-US" baseline="30000" dirty="0"/>
              <a:t>9</a:t>
            </a:r>
            <a:endParaRPr baseline="30000" dirty="0"/>
          </a:p>
          <a:p>
            <a:pPr marL="457200" lvl="0" indent="-342900" algn="l" rtl="0">
              <a:lnSpc>
                <a:spcPct val="90000"/>
              </a:lnSpc>
              <a:spcBef>
                <a:spcPts val="1000"/>
              </a:spcBef>
              <a:spcAft>
                <a:spcPts val="0"/>
              </a:spcAft>
              <a:buClr>
                <a:schemeClr val="dk1"/>
              </a:buClr>
              <a:buSzPct val="82949"/>
              <a:buChar char="•"/>
            </a:pPr>
            <a:r>
              <a:rPr lang="en-US" dirty="0"/>
              <a:t>Psyche: SEP mission demonstrating Deep Space Optical Comm. (DSOC)</a:t>
            </a:r>
            <a:r>
              <a:rPr lang="en-US" baseline="30000" dirty="0"/>
              <a:t>10</a:t>
            </a:r>
            <a:endParaRPr baseline="30000" dirty="0"/>
          </a:p>
        </p:txBody>
      </p:sp>
      <p:sp>
        <p:nvSpPr>
          <p:cNvPr id="129" name="Google Shape;12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sp>
        <p:nvSpPr>
          <p:cNvPr id="130" name="Google Shape;130;p5"/>
          <p:cNvSpPr txBox="1"/>
          <p:nvPr/>
        </p:nvSpPr>
        <p:spPr>
          <a:xfrm>
            <a:off x="7364160" y="1690688"/>
            <a:ext cx="4539205" cy="4767199"/>
          </a:xfrm>
          <a:prstGeom prst="rect">
            <a:avLst/>
          </a:prstGeom>
          <a:noFill/>
          <a:ln>
            <a:noFill/>
          </a:ln>
        </p:spPr>
        <p:txBody>
          <a:bodyPr spcFirstLastPara="1" wrap="square" lIns="91425" tIns="45700" rIns="91425" bIns="45700" anchor="t" anchorCtr="0">
            <a:normAutofit/>
          </a:bodyPr>
          <a:lstStyle/>
          <a:p>
            <a:pPr marL="114300" marR="0" lvl="0" indent="0" algn="l" rtl="0">
              <a:lnSpc>
                <a:spcPct val="90000"/>
              </a:lnSpc>
              <a:spcBef>
                <a:spcPts val="100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p:txBody>
      </p:sp>
      <p:pic>
        <p:nvPicPr>
          <p:cNvPr id="131" name="Google Shape;131;p5"/>
          <p:cNvPicPr preferRelativeResize="0"/>
          <p:nvPr/>
        </p:nvPicPr>
        <p:blipFill rotWithShape="1">
          <a:blip r:embed="rId3">
            <a:alphaModFix/>
          </a:blip>
          <a:srcRect/>
          <a:stretch/>
        </p:blipFill>
        <p:spPr>
          <a:xfrm>
            <a:off x="7720262" y="1559371"/>
            <a:ext cx="2329734" cy="1869629"/>
          </a:xfrm>
          <a:prstGeom prst="rect">
            <a:avLst/>
          </a:prstGeom>
          <a:noFill/>
          <a:ln>
            <a:noFill/>
          </a:ln>
        </p:spPr>
      </p:pic>
      <p:sp>
        <p:nvSpPr>
          <p:cNvPr id="132" name="Google Shape;132;p5"/>
          <p:cNvSpPr txBox="1"/>
          <p:nvPr/>
        </p:nvSpPr>
        <p:spPr>
          <a:xfrm>
            <a:off x="7647722" y="1531743"/>
            <a:ext cx="2329734"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Deep Space 1: </a:t>
            </a:r>
            <a:endParaRPr/>
          </a:p>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Image credit JPL/NASA</a:t>
            </a:r>
            <a:endParaRPr/>
          </a:p>
        </p:txBody>
      </p:sp>
      <p:pic>
        <p:nvPicPr>
          <p:cNvPr id="133" name="Google Shape;133;p5"/>
          <p:cNvPicPr preferRelativeResize="0"/>
          <p:nvPr/>
        </p:nvPicPr>
        <p:blipFill rotWithShape="1">
          <a:blip r:embed="rId4">
            <a:alphaModFix/>
          </a:blip>
          <a:srcRect l="4691" t="21907" r="5245" b="15745"/>
          <a:stretch/>
        </p:blipFill>
        <p:spPr>
          <a:xfrm>
            <a:off x="7675927" y="4538012"/>
            <a:ext cx="3552811" cy="1738866"/>
          </a:xfrm>
          <a:prstGeom prst="rect">
            <a:avLst/>
          </a:prstGeom>
          <a:noFill/>
          <a:ln>
            <a:noFill/>
          </a:ln>
        </p:spPr>
      </p:pic>
      <p:sp>
        <p:nvSpPr>
          <p:cNvPr id="134" name="Google Shape;134;p5"/>
          <p:cNvSpPr txBox="1"/>
          <p:nvPr/>
        </p:nvSpPr>
        <p:spPr>
          <a:xfrm>
            <a:off x="7675927" y="5729074"/>
            <a:ext cx="2329734"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HAYABUSA2: </a:t>
            </a:r>
            <a:endParaRPr/>
          </a:p>
          <a:p>
            <a:pPr marL="0" marR="0" lvl="0" indent="0" algn="l"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Image credit JAXA</a:t>
            </a:r>
            <a:endParaRPr/>
          </a:p>
        </p:txBody>
      </p:sp>
      <p:pic>
        <p:nvPicPr>
          <p:cNvPr id="135" name="Google Shape;135;p5"/>
          <p:cNvPicPr preferRelativeResize="0"/>
          <p:nvPr/>
        </p:nvPicPr>
        <p:blipFill rotWithShape="1">
          <a:blip r:embed="rId5">
            <a:alphaModFix/>
          </a:blip>
          <a:srcRect/>
          <a:stretch/>
        </p:blipFill>
        <p:spPr>
          <a:xfrm>
            <a:off x="9448800" y="1873367"/>
            <a:ext cx="2743200" cy="2364580"/>
          </a:xfrm>
          <a:prstGeom prst="rect">
            <a:avLst/>
          </a:prstGeom>
          <a:noFill/>
          <a:ln>
            <a:noFill/>
          </a:ln>
        </p:spPr>
      </p:pic>
      <p:sp>
        <p:nvSpPr>
          <p:cNvPr id="136" name="Google Shape;136;p5"/>
          <p:cNvSpPr txBox="1"/>
          <p:nvPr/>
        </p:nvSpPr>
        <p:spPr>
          <a:xfrm>
            <a:off x="9717949" y="4061964"/>
            <a:ext cx="232973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 Image credit NASA</a:t>
            </a:r>
            <a:endParaRPr/>
          </a:p>
        </p:txBody>
      </p:sp>
      <p:sp>
        <p:nvSpPr>
          <p:cNvPr id="137" name="Google Shape;137;p5"/>
          <p:cNvSpPr txBox="1"/>
          <p:nvPr/>
        </p:nvSpPr>
        <p:spPr>
          <a:xfrm>
            <a:off x="6743938" y="6215663"/>
            <a:ext cx="5416800" cy="646500"/>
          </a:xfrm>
          <a:prstGeom prst="rect">
            <a:avLst/>
          </a:prstGeom>
          <a:noFill/>
          <a:ln>
            <a:noFill/>
          </a:ln>
        </p:spPr>
        <p:txBody>
          <a:bodyPr spcFirstLastPara="1" wrap="square" lIns="91425" tIns="91425" rIns="91425" bIns="91425" anchor="t" anchorCtr="0">
            <a:spAutoFit/>
          </a:bodyPr>
          <a:lstStyle/>
          <a:p>
            <a:pPr marL="457200" lvl="0" indent="-228600" algn="l" rtl="0">
              <a:spcBef>
                <a:spcPts val="0"/>
              </a:spcBef>
              <a:spcAft>
                <a:spcPts val="0"/>
              </a:spcAft>
              <a:buClr>
                <a:schemeClr val="dk1"/>
              </a:buClr>
              <a:buSzPts val="1400"/>
              <a:buFont typeface="Arial"/>
              <a:buNone/>
            </a:pPr>
            <a:r>
              <a:rPr lang="en-US" sz="1000">
                <a:solidFill>
                  <a:schemeClr val="dk1"/>
                </a:solidFill>
                <a:latin typeface="Calibri"/>
                <a:ea typeface="Calibri"/>
                <a:cs typeface="Calibri"/>
                <a:sym typeface="Calibri"/>
              </a:rPr>
              <a:t>https://science.nasa.gov/mission/deep-space-1/</a:t>
            </a:r>
            <a:endParaRPr sz="1000">
              <a:solidFill>
                <a:schemeClr val="dk1"/>
              </a:solidFill>
              <a:latin typeface="Calibri"/>
              <a:ea typeface="Calibri"/>
              <a:cs typeface="Calibri"/>
              <a:sym typeface="Calibri"/>
            </a:endParaRPr>
          </a:p>
          <a:p>
            <a:pPr marL="457200" lvl="0" indent="-228600" algn="l" rtl="0">
              <a:spcBef>
                <a:spcPts val="0"/>
              </a:spcBef>
              <a:spcAft>
                <a:spcPts val="0"/>
              </a:spcAft>
              <a:buClr>
                <a:schemeClr val="dk1"/>
              </a:buClr>
              <a:buSzPts val="1400"/>
              <a:buFont typeface="Arial"/>
              <a:buNone/>
            </a:pPr>
            <a:r>
              <a:rPr lang="en-US" sz="1000">
                <a:solidFill>
                  <a:schemeClr val="dk1"/>
                </a:solidFill>
                <a:latin typeface="Calibri"/>
                <a:ea typeface="Calibri"/>
                <a:cs typeface="Calibri"/>
                <a:sym typeface="Calibri"/>
              </a:rPr>
              <a:t>https://www.hayabusa2.jaxa.jp/en/galleries/cg/pages/single3.html</a:t>
            </a:r>
            <a:endParaRPr sz="1000">
              <a:solidFill>
                <a:schemeClr val="dk1"/>
              </a:solidFill>
              <a:latin typeface="Calibri"/>
              <a:ea typeface="Calibri"/>
              <a:cs typeface="Calibri"/>
              <a:sym typeface="Calibri"/>
            </a:endParaRPr>
          </a:p>
          <a:p>
            <a:pPr marL="457200" lvl="0" indent="-228600" algn="l" rtl="0">
              <a:spcBef>
                <a:spcPts val="0"/>
              </a:spcBef>
              <a:spcAft>
                <a:spcPts val="0"/>
              </a:spcAft>
              <a:buClr>
                <a:schemeClr val="dk1"/>
              </a:buClr>
              <a:buSzPts val="1400"/>
              <a:buFont typeface="Arial"/>
              <a:buNone/>
            </a:pPr>
            <a:r>
              <a:rPr lang="en-US" sz="1000">
                <a:solidFill>
                  <a:schemeClr val="dk1"/>
                </a:solidFill>
                <a:latin typeface="Calibri"/>
                <a:ea typeface="Calibri"/>
                <a:cs typeface="Calibri"/>
                <a:sym typeface="Calibri"/>
              </a:rPr>
              <a:t>https://blogs.nasa.gov/osiris-rex/2023/10/20/nasas-osiris-rex-achieves-sample-mass-milestone/</a:t>
            </a:r>
            <a:endParaRPr sz="26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a:t>
            </a:fld>
            <a:endParaRPr/>
          </a:p>
        </p:txBody>
      </p:sp>
      <p:pic>
        <p:nvPicPr>
          <p:cNvPr id="143" name="Google Shape;143;p6"/>
          <p:cNvPicPr preferRelativeResize="0"/>
          <p:nvPr/>
        </p:nvPicPr>
        <p:blipFill rotWithShape="1">
          <a:blip r:embed="rId3">
            <a:alphaModFix/>
          </a:blip>
          <a:srcRect/>
          <a:stretch/>
        </p:blipFill>
        <p:spPr>
          <a:xfrm>
            <a:off x="6095" y="0"/>
            <a:ext cx="12179809" cy="6858000"/>
          </a:xfrm>
          <a:prstGeom prst="rect">
            <a:avLst/>
          </a:prstGeom>
          <a:noFill/>
          <a:ln>
            <a:noFill/>
          </a:ln>
        </p:spPr>
      </p:pic>
      <p:sp>
        <p:nvSpPr>
          <p:cNvPr id="144" name="Google Shape;144;p6"/>
          <p:cNvSpPr txBox="1">
            <a:spLocks noGrp="1"/>
          </p:cNvSpPr>
          <p:nvPr>
            <p:ph type="body" idx="1"/>
          </p:nvPr>
        </p:nvSpPr>
        <p:spPr>
          <a:xfrm>
            <a:off x="324090" y="2268639"/>
            <a:ext cx="6099859" cy="4270274"/>
          </a:xfrm>
          <a:prstGeom prst="rect">
            <a:avLst/>
          </a:prstGeom>
          <a:noFill/>
          <a:ln>
            <a:noFill/>
          </a:ln>
        </p:spPr>
        <p:txBody>
          <a:bodyPr spcFirstLastPara="1" wrap="square" lIns="91425" tIns="45700" rIns="91425" bIns="45700" anchor="t" anchorCtr="0">
            <a:normAutofit fontScale="47500" lnSpcReduction="20000"/>
          </a:bodyPr>
          <a:lstStyle/>
          <a:p>
            <a:pPr marL="114300" lvl="0" indent="0" algn="l" rtl="0">
              <a:lnSpc>
                <a:spcPct val="90000"/>
              </a:lnSpc>
              <a:spcBef>
                <a:spcPts val="1000"/>
              </a:spcBef>
              <a:spcAft>
                <a:spcPts val="0"/>
              </a:spcAft>
              <a:buClr>
                <a:schemeClr val="lt1"/>
              </a:buClr>
              <a:buSzPct val="118421"/>
              <a:buNone/>
            </a:pPr>
            <a:r>
              <a:rPr lang="en-US" sz="3200" dirty="0">
                <a:solidFill>
                  <a:schemeClr val="lt1"/>
                </a:solidFill>
              </a:rPr>
              <a:t>Current preliminary design and concept of operations:</a:t>
            </a:r>
            <a:endParaRPr dirty="0"/>
          </a:p>
          <a:p>
            <a:pPr marL="457200" lvl="0" indent="-324852" algn="l" rtl="0">
              <a:lnSpc>
                <a:spcPct val="90000"/>
              </a:lnSpc>
              <a:spcBef>
                <a:spcPts val="1000"/>
              </a:spcBef>
              <a:spcAft>
                <a:spcPts val="0"/>
              </a:spcAft>
              <a:buClr>
                <a:schemeClr val="lt1"/>
              </a:buClr>
              <a:buSzPct val="118421"/>
              <a:buChar char="•"/>
            </a:pPr>
            <a:r>
              <a:rPr lang="en-US" sz="3200" dirty="0">
                <a:solidFill>
                  <a:schemeClr val="lt1"/>
                </a:solidFill>
              </a:rPr>
              <a:t>Launch a </a:t>
            </a:r>
            <a:r>
              <a:rPr lang="en-US" sz="3200" dirty="0">
                <a:solidFill>
                  <a:schemeClr val="lt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SEP spacecraft ~720kg</a:t>
            </a:r>
            <a:r>
              <a:rPr lang="en-US" sz="3200" dirty="0">
                <a:solidFill>
                  <a:schemeClr val="lt1"/>
                </a:solidFill>
              </a:rPr>
              <a:t> to Low Earth Orbit in Q4 2026</a:t>
            </a:r>
            <a:endParaRPr dirty="0"/>
          </a:p>
          <a:p>
            <a:pPr marL="457200" lvl="0" indent="-324852" algn="l" rtl="0">
              <a:lnSpc>
                <a:spcPct val="90000"/>
              </a:lnSpc>
              <a:spcBef>
                <a:spcPts val="1000"/>
              </a:spcBef>
              <a:spcAft>
                <a:spcPts val="0"/>
              </a:spcAft>
              <a:buClr>
                <a:schemeClr val="lt1"/>
              </a:buClr>
              <a:buSzPct val="118421"/>
              <a:buChar char="•"/>
            </a:pPr>
            <a:r>
              <a:rPr lang="en-US" sz="3200" dirty="0">
                <a:solidFill>
                  <a:schemeClr val="lt1"/>
                </a:solidFill>
              </a:rPr>
              <a:t>Perform a spiral Earth escape</a:t>
            </a:r>
            <a:endParaRPr dirty="0"/>
          </a:p>
          <a:p>
            <a:pPr marL="457200" lvl="0" indent="-324852" algn="l" rtl="0">
              <a:lnSpc>
                <a:spcPct val="90000"/>
              </a:lnSpc>
              <a:spcBef>
                <a:spcPts val="1000"/>
              </a:spcBef>
              <a:spcAft>
                <a:spcPts val="0"/>
              </a:spcAft>
              <a:buClr>
                <a:schemeClr val="lt1"/>
              </a:buClr>
              <a:buSzPct val="118421"/>
              <a:buChar char="•"/>
            </a:pPr>
            <a:r>
              <a:rPr lang="en-US" sz="3200" dirty="0">
                <a:solidFill>
                  <a:schemeClr val="lt1"/>
                </a:solidFill>
              </a:rPr>
              <a:t>Begin interplanetary cruise ~550kg</a:t>
            </a:r>
            <a:endParaRPr dirty="0"/>
          </a:p>
          <a:p>
            <a:pPr marL="457200" lvl="0" indent="-324852" algn="l" rtl="0">
              <a:lnSpc>
                <a:spcPct val="90000"/>
              </a:lnSpc>
              <a:spcBef>
                <a:spcPts val="1000"/>
              </a:spcBef>
              <a:spcAft>
                <a:spcPts val="0"/>
              </a:spcAft>
              <a:buClr>
                <a:schemeClr val="lt1"/>
              </a:buClr>
              <a:buSzPct val="118421"/>
              <a:buChar char="•"/>
            </a:pPr>
            <a:r>
              <a:rPr lang="en-US" sz="3200" dirty="0">
                <a:solidFill>
                  <a:schemeClr val="lt1"/>
                </a:solidFill>
              </a:rPr>
              <a:t>Throughout cruise use optical navigation onboard the spacecraft to enable autonomy</a:t>
            </a:r>
            <a:endParaRPr dirty="0"/>
          </a:p>
          <a:p>
            <a:pPr marL="457200" lvl="0" indent="-324852" algn="l" rtl="0">
              <a:lnSpc>
                <a:spcPct val="90000"/>
              </a:lnSpc>
              <a:spcBef>
                <a:spcPts val="1000"/>
              </a:spcBef>
              <a:spcAft>
                <a:spcPts val="0"/>
              </a:spcAft>
              <a:buClr>
                <a:schemeClr val="lt1"/>
              </a:buClr>
              <a:buSzPct val="118421"/>
              <a:buChar char="•"/>
            </a:pPr>
            <a:r>
              <a:rPr lang="en-US" sz="3200" dirty="0">
                <a:solidFill>
                  <a:schemeClr val="lt1"/>
                </a:solidFill>
              </a:rPr>
              <a:t>Rendezvous with the mining target asteroid, targeting Q4 2027</a:t>
            </a:r>
            <a:endParaRPr dirty="0"/>
          </a:p>
          <a:p>
            <a:pPr marL="457200" lvl="0" indent="-324852" algn="l" rtl="0">
              <a:lnSpc>
                <a:spcPct val="90000"/>
              </a:lnSpc>
              <a:spcBef>
                <a:spcPts val="1000"/>
              </a:spcBef>
              <a:spcAft>
                <a:spcPts val="0"/>
              </a:spcAft>
              <a:buClr>
                <a:schemeClr val="lt1"/>
              </a:buClr>
              <a:buSzPct val="118421"/>
              <a:buChar char="•"/>
            </a:pPr>
            <a:r>
              <a:rPr lang="en-US" sz="3200" dirty="0">
                <a:solidFill>
                  <a:schemeClr val="lt1"/>
                </a:solidFill>
              </a:rPr>
              <a:t>Perform station keeping while building an onboard asteroid map</a:t>
            </a:r>
            <a:endParaRPr dirty="0"/>
          </a:p>
          <a:p>
            <a:pPr marL="457200" lvl="0" indent="-324852" algn="l" rtl="0">
              <a:lnSpc>
                <a:spcPct val="90000"/>
              </a:lnSpc>
              <a:spcBef>
                <a:spcPts val="1000"/>
              </a:spcBef>
              <a:spcAft>
                <a:spcPts val="0"/>
              </a:spcAft>
              <a:buClr>
                <a:schemeClr val="lt1"/>
              </a:buClr>
              <a:buSzPct val="118421"/>
              <a:buChar char="•"/>
            </a:pPr>
            <a:r>
              <a:rPr lang="en-US" sz="3200" dirty="0">
                <a:solidFill>
                  <a:schemeClr val="lt1"/>
                </a:solidFill>
              </a:rPr>
              <a:t>Descend to the asteroid using simultaneous localization and mapping</a:t>
            </a:r>
            <a:endParaRPr dirty="0"/>
          </a:p>
          <a:p>
            <a:pPr marL="457200" lvl="0" indent="-324852" algn="l" rtl="0">
              <a:lnSpc>
                <a:spcPct val="90000"/>
              </a:lnSpc>
              <a:spcBef>
                <a:spcPts val="1000"/>
              </a:spcBef>
              <a:spcAft>
                <a:spcPts val="0"/>
              </a:spcAft>
              <a:buClr>
                <a:schemeClr val="lt1"/>
              </a:buClr>
              <a:buSzPct val="118421"/>
              <a:buChar char="•"/>
            </a:pPr>
            <a:r>
              <a:rPr lang="en-US" sz="3200" dirty="0">
                <a:solidFill>
                  <a:schemeClr val="lt1"/>
                </a:solidFill>
              </a:rPr>
              <a:t>Perform excavation demonstration 1 during a touch-and-go maneuver</a:t>
            </a:r>
            <a:endParaRPr dirty="0"/>
          </a:p>
          <a:p>
            <a:pPr marL="457200" lvl="0" indent="-324852" algn="l" rtl="0">
              <a:lnSpc>
                <a:spcPct val="90000"/>
              </a:lnSpc>
              <a:spcBef>
                <a:spcPts val="1000"/>
              </a:spcBef>
              <a:spcAft>
                <a:spcPts val="0"/>
              </a:spcAft>
              <a:buClr>
                <a:schemeClr val="lt1"/>
              </a:buClr>
              <a:buSzPct val="118421"/>
              <a:buChar char="•"/>
            </a:pPr>
            <a:r>
              <a:rPr lang="en-US" sz="3200" dirty="0">
                <a:solidFill>
                  <a:schemeClr val="lt1"/>
                </a:solidFill>
              </a:rPr>
              <a:t>Ascend back to station keeping </a:t>
            </a:r>
            <a:endParaRPr dirty="0"/>
          </a:p>
          <a:p>
            <a:pPr marL="457200" lvl="0" indent="-324852" algn="l" rtl="0">
              <a:lnSpc>
                <a:spcPct val="90000"/>
              </a:lnSpc>
              <a:spcBef>
                <a:spcPts val="1000"/>
              </a:spcBef>
              <a:spcAft>
                <a:spcPts val="0"/>
              </a:spcAft>
              <a:buClr>
                <a:schemeClr val="lt1"/>
              </a:buClr>
              <a:buSzPct val="118421"/>
              <a:buChar char="•"/>
            </a:pPr>
            <a:r>
              <a:rPr lang="en-US" sz="3200" dirty="0">
                <a:solidFill>
                  <a:schemeClr val="lt1"/>
                </a:solidFill>
              </a:rPr>
              <a:t>Perform a mass estimation maneuver </a:t>
            </a:r>
            <a:endParaRPr dirty="0"/>
          </a:p>
          <a:p>
            <a:pPr marL="457200" lvl="0" indent="-324852" algn="l" rtl="0">
              <a:lnSpc>
                <a:spcPct val="90000"/>
              </a:lnSpc>
              <a:spcBef>
                <a:spcPts val="1000"/>
              </a:spcBef>
              <a:spcAft>
                <a:spcPts val="0"/>
              </a:spcAft>
              <a:buClr>
                <a:schemeClr val="lt1"/>
              </a:buClr>
              <a:buSzPct val="118421"/>
              <a:buChar char="•"/>
            </a:pPr>
            <a:r>
              <a:rPr lang="en-US" sz="3200" dirty="0">
                <a:solidFill>
                  <a:schemeClr val="lt1"/>
                </a:solidFill>
              </a:rPr>
              <a:t>Downlink results</a:t>
            </a:r>
            <a:endParaRPr dirty="0"/>
          </a:p>
          <a:p>
            <a:pPr marL="457200" lvl="0" indent="-324852" algn="l" rtl="0">
              <a:lnSpc>
                <a:spcPct val="90000"/>
              </a:lnSpc>
              <a:spcBef>
                <a:spcPts val="1000"/>
              </a:spcBef>
              <a:spcAft>
                <a:spcPts val="0"/>
              </a:spcAft>
              <a:buClr>
                <a:schemeClr val="lt1"/>
              </a:buClr>
              <a:buSzPct val="118420"/>
              <a:buChar char="•"/>
            </a:pPr>
            <a:r>
              <a:rPr lang="en-US" sz="3200" dirty="0">
                <a:solidFill>
                  <a:schemeClr val="lt1"/>
                </a:solidFill>
              </a:rPr>
              <a:t>Perform additional TAG excavation with alternate equipment</a:t>
            </a:r>
            <a:endParaRPr sz="3200" dirty="0">
              <a:solidFill>
                <a:schemeClr val="lt1"/>
              </a:solidFill>
            </a:endParaRPr>
          </a:p>
          <a:p>
            <a:pPr marL="457200" lvl="0" indent="-309880" algn="l" rtl="0">
              <a:lnSpc>
                <a:spcPct val="90000"/>
              </a:lnSpc>
              <a:spcBef>
                <a:spcPts val="1000"/>
              </a:spcBef>
              <a:spcAft>
                <a:spcPts val="0"/>
              </a:spcAft>
              <a:buClr>
                <a:schemeClr val="lt1"/>
              </a:buClr>
              <a:buSzPct val="100000"/>
              <a:buChar char="•"/>
            </a:pPr>
            <a:r>
              <a:rPr lang="en-US" sz="3200" dirty="0">
                <a:solidFill>
                  <a:schemeClr val="lt1"/>
                </a:solidFill>
              </a:rPr>
              <a:t>Use externally developed science instruments payload(s) </a:t>
            </a:r>
            <a:endParaRPr sz="3200" dirty="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7"/>
          <p:cNvSpPr txBox="1">
            <a:spLocks noGrp="1"/>
          </p:cNvSpPr>
          <p:nvPr>
            <p:ph type="title"/>
          </p:nvPr>
        </p:nvSpPr>
        <p:spPr>
          <a:xfrm>
            <a:off x="220325" y="0"/>
            <a:ext cx="7569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sz="3600" dirty="0"/>
              <a:t>Cruise Navigation Overview</a:t>
            </a:r>
            <a:endParaRPr sz="3600" dirty="0"/>
          </a:p>
        </p:txBody>
      </p:sp>
      <p:sp>
        <p:nvSpPr>
          <p:cNvPr id="151" name="Google Shape;151;p7"/>
          <p:cNvSpPr txBox="1"/>
          <p:nvPr/>
        </p:nvSpPr>
        <p:spPr>
          <a:xfrm>
            <a:off x="315825" y="926541"/>
            <a:ext cx="6496500" cy="6095400"/>
          </a:xfrm>
          <a:prstGeom prst="rect">
            <a:avLst/>
          </a:prstGeom>
          <a:noFill/>
          <a:ln>
            <a:noFill/>
          </a:ln>
        </p:spPr>
        <p:txBody>
          <a:bodyPr spcFirstLastPara="1" wrap="square" lIns="91425" tIns="91425" rIns="91425" bIns="91425" anchor="t" anchorCtr="0">
            <a:spAutoFit/>
          </a:bodyPr>
          <a:lstStyle/>
          <a:p>
            <a:pPr marL="457200" marR="0" lvl="0"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Cruise navigation involves triangulating the spacecraft position from inertial line of sight measurements to known “beacon” asteroids</a:t>
            </a:r>
            <a:r>
              <a:rPr lang="en-US" sz="1600" b="0" i="0" u="none" strike="noStrike" cap="none" baseline="30000" dirty="0">
                <a:solidFill>
                  <a:schemeClr val="dk1"/>
                </a:solidFill>
                <a:latin typeface="Calibri"/>
                <a:ea typeface="Calibri"/>
                <a:cs typeface="Calibri"/>
                <a:sym typeface="Calibri"/>
              </a:rPr>
              <a:t>3,11</a:t>
            </a:r>
            <a:r>
              <a:rPr lang="en-US" sz="1600" b="0" i="0" u="none" strike="noStrike" cap="none" dirty="0">
                <a:solidFill>
                  <a:schemeClr val="dk1"/>
                </a:solidFill>
                <a:latin typeface="Calibri"/>
                <a:ea typeface="Calibri"/>
                <a:cs typeface="Calibri"/>
                <a:sym typeface="Calibri"/>
              </a:rPr>
              <a:t> </a:t>
            </a:r>
            <a:endParaRPr sz="1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Having this as an autonomous, on-board capability is motivated by ground contact time limitations</a:t>
            </a:r>
            <a:endParaRPr sz="1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On-board processing involves </a:t>
            </a:r>
            <a:endParaRPr sz="1600" b="0" i="0" u="none" strike="noStrike" cap="none" dirty="0">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Background estimation </a:t>
            </a:r>
            <a:endParaRPr sz="1600" b="0" i="0" u="none" strike="noStrike" cap="none" dirty="0">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Source extraction and center finding (big data reduction)</a:t>
            </a:r>
            <a:endParaRPr sz="1600" b="0" i="0" u="none" strike="noStrike" cap="none" dirty="0">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Astrometric solution from catalog guide stars </a:t>
            </a:r>
            <a:endParaRPr sz="1600" b="0" i="0" u="none" strike="noStrike" cap="none" dirty="0">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Optionally, photometric solution to calibrate digital counts to absolute radiometric units </a:t>
            </a:r>
            <a:endParaRPr sz="1600" b="0" i="0" u="none" strike="noStrike" cap="none" dirty="0">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Discrimination of beacon asteroid from other sources</a:t>
            </a:r>
            <a:endParaRPr sz="1600" b="0" i="0" u="none" strike="noStrike" cap="none" dirty="0">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Fusion of beacon asteroid observation into navigation filter</a:t>
            </a:r>
            <a:endParaRPr sz="1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Other considerations</a:t>
            </a:r>
            <a:endParaRPr sz="1600" b="0" i="0" u="none" strike="noStrike" cap="none" dirty="0">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Spacecraft jitter affects ability to detect and accurately measure line of site to of faint source.  Need to estimate spacecraft jitter performance, and potentially plan for closing attitude loop around nav camera</a:t>
            </a:r>
            <a:endParaRPr sz="1600" b="0" i="0" u="none" strike="noStrike" cap="none" dirty="0">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rPr>
              <a:t>Beacon nav operations will be planned to coincide with other shutdowns of </a:t>
            </a:r>
            <a:r>
              <a:rPr lang="en-US" sz="1600" dirty="0">
                <a:solidFill>
                  <a:schemeClr val="dk1"/>
                </a:solidFill>
                <a:latin typeface="Calibri"/>
                <a:ea typeface="Calibri"/>
                <a:cs typeface="Calibri"/>
                <a:sym typeface="Calibri"/>
              </a:rPr>
              <a:t>SEP</a:t>
            </a:r>
            <a:r>
              <a:rPr lang="en-US" sz="1600" b="0" i="0" u="none" strike="noStrike" cap="none" dirty="0">
                <a:solidFill>
                  <a:schemeClr val="dk1"/>
                </a:solidFill>
                <a:latin typeface="Calibri"/>
                <a:ea typeface="Calibri"/>
                <a:cs typeface="Calibri"/>
                <a:sym typeface="Calibri"/>
              </a:rPr>
              <a:t> thrust (for desaturation or related). </a:t>
            </a:r>
            <a:endParaRPr dirty="0"/>
          </a:p>
          <a:p>
            <a:pPr marL="914400" marR="0" lvl="1" indent="-311150" algn="l" rtl="0">
              <a:lnSpc>
                <a:spcPct val="100000"/>
              </a:lnSpc>
              <a:spcBef>
                <a:spcPts val="0"/>
              </a:spcBef>
              <a:spcAft>
                <a:spcPts val="0"/>
              </a:spcAft>
              <a:buClr>
                <a:schemeClr val="dk1"/>
              </a:buClr>
              <a:buSzPts val="1300"/>
              <a:buFont typeface="Calibri"/>
              <a:buChar char="○"/>
            </a:pPr>
            <a:r>
              <a:rPr lang="en-US" sz="1600" b="0" i="0" u="none" strike="noStrike" cap="none"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A ground designed nominal trajectory will be onboard the spacecraft with onboard correction capability</a:t>
            </a:r>
            <a:endParaRPr sz="1600" b="0" i="0" u="none" strike="noStrike" cap="none" dirty="0">
              <a:solidFill>
                <a:schemeClr val="dk1"/>
              </a:solidFill>
              <a:latin typeface="Calibri"/>
              <a:ea typeface="Calibri"/>
              <a:cs typeface="Calibri"/>
              <a:sym typeface="Calibri"/>
            </a:endParaRPr>
          </a:p>
        </p:txBody>
      </p:sp>
      <p:sp>
        <p:nvSpPr>
          <p:cNvPr id="152" name="Google Shape;152;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153" name="Google Shape;153;p7"/>
          <p:cNvPicPr preferRelativeResize="0"/>
          <p:nvPr/>
        </p:nvPicPr>
        <p:blipFill rotWithShape="1">
          <a:blip r:embed="rId3">
            <a:alphaModFix/>
          </a:blip>
          <a:srcRect l="66525" t="19052" r="6261" b="22054"/>
          <a:stretch/>
        </p:blipFill>
        <p:spPr>
          <a:xfrm>
            <a:off x="6693161" y="3505530"/>
            <a:ext cx="3834877" cy="2670858"/>
          </a:xfrm>
          <a:prstGeom prst="rect">
            <a:avLst/>
          </a:prstGeom>
          <a:noFill/>
          <a:ln>
            <a:noFill/>
          </a:ln>
        </p:spPr>
      </p:pic>
      <p:pic>
        <p:nvPicPr>
          <p:cNvPr id="154" name="Google Shape;154;p7"/>
          <p:cNvPicPr preferRelativeResize="0"/>
          <p:nvPr/>
        </p:nvPicPr>
        <p:blipFill rotWithShape="1">
          <a:blip r:embed="rId3">
            <a:alphaModFix/>
          </a:blip>
          <a:srcRect l="3287" t="9645" r="63627" b="22451"/>
          <a:stretch/>
        </p:blipFill>
        <p:spPr>
          <a:xfrm>
            <a:off x="6693161" y="1155591"/>
            <a:ext cx="3631660" cy="2338391"/>
          </a:xfrm>
          <a:prstGeom prst="rect">
            <a:avLst/>
          </a:prstGeom>
          <a:noFill/>
          <a:ln>
            <a:noFill/>
          </a:ln>
        </p:spPr>
      </p:pic>
      <p:sp>
        <p:nvSpPr>
          <p:cNvPr id="155" name="Google Shape;155;p7"/>
          <p:cNvSpPr txBox="1"/>
          <p:nvPr/>
        </p:nvSpPr>
        <p:spPr>
          <a:xfrm>
            <a:off x="6812401" y="6078685"/>
            <a:ext cx="4037852"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Beacon Nav Examples: Different Beacon Asteroids Selected Due to Camera Sighting Ability and Geometry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p8"/>
          <p:cNvPicPr preferRelativeResize="0"/>
          <p:nvPr/>
        </p:nvPicPr>
        <p:blipFill rotWithShape="1">
          <a:blip r:embed="rId3">
            <a:alphaModFix/>
          </a:blip>
          <a:srcRect/>
          <a:stretch/>
        </p:blipFill>
        <p:spPr>
          <a:xfrm>
            <a:off x="8851144" y="3668014"/>
            <a:ext cx="3135766" cy="2688336"/>
          </a:xfrm>
          <a:prstGeom prst="rect">
            <a:avLst/>
          </a:prstGeom>
          <a:noFill/>
          <a:ln>
            <a:noFill/>
          </a:ln>
        </p:spPr>
      </p:pic>
      <p:sp>
        <p:nvSpPr>
          <p:cNvPr id="161" name="Google Shape;161;p8"/>
          <p:cNvSpPr txBox="1">
            <a:spLocks noGrp="1"/>
          </p:cNvSpPr>
          <p:nvPr>
            <p:ph type="title"/>
          </p:nvPr>
        </p:nvSpPr>
        <p:spPr>
          <a:xfrm>
            <a:off x="457200" y="92067"/>
            <a:ext cx="10896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400" dirty="0">
                <a:solidFill>
                  <a:schemeClr val="dk1"/>
                </a:solidFill>
                <a:latin typeface="Calibri"/>
                <a:ea typeface="Calibri"/>
                <a:cs typeface="Calibri"/>
                <a:sym typeface="Calibri"/>
              </a:rPr>
              <a:t>Trajectory Design and Covariance Analysis</a:t>
            </a:r>
            <a:endParaRPr sz="1600" dirty="0"/>
          </a:p>
        </p:txBody>
      </p:sp>
      <p:sp>
        <p:nvSpPr>
          <p:cNvPr id="162" name="Google Shape;162;p8"/>
          <p:cNvSpPr txBox="1">
            <a:spLocks noGrp="1"/>
          </p:cNvSpPr>
          <p:nvPr>
            <p:ph type="body" idx="1"/>
          </p:nvPr>
        </p:nvSpPr>
        <p:spPr>
          <a:xfrm>
            <a:off x="192181" y="1309555"/>
            <a:ext cx="4911300" cy="4873500"/>
          </a:xfrm>
          <a:prstGeom prst="rect">
            <a:avLst/>
          </a:prstGeom>
          <a:noFill/>
          <a:ln>
            <a:noFill/>
          </a:ln>
        </p:spPr>
        <p:txBody>
          <a:bodyPr spcFirstLastPara="1" wrap="square" lIns="91425" tIns="45700" rIns="91425" bIns="45700" anchor="t" anchorCtr="0">
            <a:normAutofit fontScale="62500" lnSpcReduction="20000"/>
          </a:bodyPr>
          <a:lstStyle/>
          <a:p>
            <a:pPr marL="114300" lvl="0" indent="0" algn="l" rtl="0">
              <a:lnSpc>
                <a:spcPct val="90000"/>
              </a:lnSpc>
              <a:spcBef>
                <a:spcPts val="1000"/>
              </a:spcBef>
              <a:spcAft>
                <a:spcPts val="0"/>
              </a:spcAft>
              <a:buSzPct val="79999"/>
              <a:buNone/>
            </a:pPr>
            <a:r>
              <a:rPr lang="en-US" sz="3600"/>
              <a:t>JPL MONTE</a:t>
            </a:r>
            <a:r>
              <a:rPr lang="en-US" sz="3600" baseline="30000"/>
              <a:t>12</a:t>
            </a:r>
            <a:endParaRPr baseline="30000"/>
          </a:p>
          <a:p>
            <a:pPr marL="457200" lvl="0" indent="-342900" algn="l" rtl="0">
              <a:lnSpc>
                <a:spcPct val="90000"/>
              </a:lnSpc>
              <a:spcBef>
                <a:spcPts val="1000"/>
              </a:spcBef>
              <a:spcAft>
                <a:spcPts val="0"/>
              </a:spcAft>
              <a:buClr>
                <a:schemeClr val="dk1"/>
              </a:buClr>
              <a:buSzPct val="79999"/>
              <a:buChar char="•"/>
            </a:pPr>
            <a:r>
              <a:rPr lang="en-US" sz="3600"/>
              <a:t>MCOLL</a:t>
            </a:r>
            <a:r>
              <a:rPr lang="en-US" sz="3600" baseline="30000"/>
              <a:t>13</a:t>
            </a:r>
            <a:r>
              <a:rPr lang="en-US" sz="3600"/>
              <a:t>: A low-thrust trajectory design tool using collocation</a:t>
            </a:r>
            <a:endParaRPr/>
          </a:p>
          <a:p>
            <a:pPr marL="914400" lvl="1" indent="-342900" algn="l" rtl="0">
              <a:lnSpc>
                <a:spcPct val="90000"/>
              </a:lnSpc>
              <a:spcBef>
                <a:spcPts val="500"/>
              </a:spcBef>
              <a:spcAft>
                <a:spcPts val="0"/>
              </a:spcAft>
              <a:buSzPct val="90000"/>
              <a:buChar char="•"/>
            </a:pPr>
            <a:r>
              <a:rPr lang="en-US" sz="3200"/>
              <a:t>MCOLL was previously verified against Mystic, the technique used to design the Dawn and Psyche trajectories</a:t>
            </a:r>
            <a:endParaRPr/>
          </a:p>
          <a:p>
            <a:pPr marL="914400" lvl="1" indent="-342900" algn="l" rtl="0">
              <a:lnSpc>
                <a:spcPct val="90000"/>
              </a:lnSpc>
              <a:spcBef>
                <a:spcPts val="500"/>
              </a:spcBef>
              <a:spcAft>
                <a:spcPts val="0"/>
              </a:spcAft>
              <a:buSzPct val="90000"/>
              <a:buChar char="•"/>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Karman+ trajectory advancement ongoing</a:t>
            </a:r>
            <a:endParaRPr/>
          </a:p>
          <a:p>
            <a:pPr marL="457200" lvl="0" indent="-342900" algn="l" rtl="0">
              <a:lnSpc>
                <a:spcPct val="90000"/>
              </a:lnSpc>
              <a:spcBef>
                <a:spcPts val="1000"/>
              </a:spcBef>
              <a:spcAft>
                <a:spcPts val="0"/>
              </a:spcAft>
              <a:buClr>
                <a:schemeClr val="dk1"/>
              </a:buClr>
              <a:buSzPct val="79999"/>
              <a:buChar char="•"/>
            </a:pPr>
            <a:r>
              <a:rPr lang="en-US" sz="3600"/>
              <a:t>Covariance Analysis: batch filter estimation of the simulated trajectory and measurement data</a:t>
            </a:r>
            <a:endParaRPr/>
          </a:p>
          <a:p>
            <a:pPr marL="914400" lvl="1" indent="-342900" algn="l" rtl="0">
              <a:lnSpc>
                <a:spcPct val="90000"/>
              </a:lnSpc>
              <a:spcBef>
                <a:spcPts val="500"/>
              </a:spcBef>
              <a:spcAft>
                <a:spcPts val="0"/>
              </a:spcAft>
              <a:buSzPct val="90000"/>
              <a:buChar char="•"/>
            </a:pPr>
            <a:r>
              <a:rPr lang="en-US" sz="3200"/>
              <a:t>Nominal values are not changed from the </a:t>
            </a:r>
            <a:r>
              <a:rPr lang="en-US" sz="3200" i="1"/>
              <a:t>a priori</a:t>
            </a:r>
            <a:endParaRPr/>
          </a:p>
          <a:p>
            <a:pPr marL="914400" lvl="1" indent="-342900" algn="l" rtl="0">
              <a:lnSpc>
                <a:spcPct val="90000"/>
              </a:lnSpc>
              <a:spcBef>
                <a:spcPts val="500"/>
              </a:spcBef>
              <a:spcAft>
                <a:spcPts val="0"/>
              </a:spcAft>
              <a:buSzPct val="90000"/>
              <a:buChar char="•"/>
            </a:pPr>
            <a:r>
              <a:rPr lang="en-US" sz="3200"/>
              <a:t>The spacecraft state uncertainty is of primary interest</a:t>
            </a:r>
            <a:endParaRPr/>
          </a:p>
          <a:p>
            <a:pPr marL="914400" lvl="1" indent="-342900" algn="l" rtl="0">
              <a:lnSpc>
                <a:spcPct val="90000"/>
              </a:lnSpc>
              <a:spcBef>
                <a:spcPts val="500"/>
              </a:spcBef>
              <a:spcAft>
                <a:spcPts val="0"/>
              </a:spcAft>
              <a:buSzPct val="90000"/>
              <a:buChar char="•"/>
            </a:pPr>
            <a:r>
              <a:rPr lang="en-US" sz="3200"/>
              <a:t>Karman+ error models still under development</a:t>
            </a:r>
            <a:endParaRPr/>
          </a:p>
        </p:txBody>
      </p:sp>
      <p:sp>
        <p:nvSpPr>
          <p:cNvPr id="163" name="Google Shape;16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8</a:t>
            </a:fld>
            <a:endParaRPr/>
          </a:p>
        </p:txBody>
      </p:sp>
      <p:pic>
        <p:nvPicPr>
          <p:cNvPr id="164" name="Google Shape;164;p8"/>
          <p:cNvPicPr preferRelativeResize="0"/>
          <p:nvPr/>
        </p:nvPicPr>
        <p:blipFill rotWithShape="1">
          <a:blip r:embed="rId4">
            <a:alphaModFix/>
          </a:blip>
          <a:srcRect/>
          <a:stretch/>
        </p:blipFill>
        <p:spPr>
          <a:xfrm>
            <a:off x="5228807" y="1021072"/>
            <a:ext cx="3456631" cy="2849989"/>
          </a:xfrm>
          <a:prstGeom prst="rect">
            <a:avLst/>
          </a:prstGeom>
          <a:noFill/>
          <a:ln>
            <a:noFill/>
          </a:ln>
        </p:spPr>
      </p:pic>
      <p:pic>
        <p:nvPicPr>
          <p:cNvPr id="165" name="Google Shape;165;p8"/>
          <p:cNvPicPr preferRelativeResize="0"/>
          <p:nvPr/>
        </p:nvPicPr>
        <p:blipFill rotWithShape="1">
          <a:blip r:embed="rId5">
            <a:alphaModFix/>
          </a:blip>
          <a:srcRect/>
          <a:stretch/>
        </p:blipFill>
        <p:spPr>
          <a:xfrm>
            <a:off x="5060326" y="3890179"/>
            <a:ext cx="3790818" cy="2556719"/>
          </a:xfrm>
          <a:prstGeom prst="rect">
            <a:avLst/>
          </a:prstGeom>
          <a:noFill/>
          <a:ln>
            <a:noFill/>
          </a:ln>
        </p:spPr>
      </p:pic>
      <p:pic>
        <p:nvPicPr>
          <p:cNvPr id="166" name="Google Shape;166;p8"/>
          <p:cNvPicPr preferRelativeResize="0"/>
          <p:nvPr/>
        </p:nvPicPr>
        <p:blipFill rotWithShape="1">
          <a:blip r:embed="rId6">
            <a:alphaModFix/>
          </a:blip>
          <a:srcRect/>
          <a:stretch/>
        </p:blipFill>
        <p:spPr>
          <a:xfrm>
            <a:off x="8810884" y="990675"/>
            <a:ext cx="3176026" cy="2687407"/>
          </a:xfrm>
          <a:prstGeom prst="rect">
            <a:avLst/>
          </a:prstGeom>
          <a:noFill/>
          <a:ln>
            <a:noFill/>
          </a:ln>
        </p:spPr>
      </p:pic>
      <p:sp>
        <p:nvSpPr>
          <p:cNvPr id="167" name="Google Shape;167;p8"/>
          <p:cNvSpPr txBox="1"/>
          <p:nvPr/>
        </p:nvSpPr>
        <p:spPr>
          <a:xfrm>
            <a:off x="6791958" y="6375468"/>
            <a:ext cx="4037852"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Example MCOLL Trajectory to an Asteroid Target of Interest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9"/>
          <p:cNvSpPr txBox="1">
            <a:spLocks noGrp="1"/>
          </p:cNvSpPr>
          <p:nvPr>
            <p:ph type="title"/>
          </p:nvPr>
        </p:nvSpPr>
        <p:spPr>
          <a:xfrm>
            <a:off x="629295" y="5843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000" dirty="0"/>
              <a:t>Spacecraft State Uncertainty Examples</a:t>
            </a:r>
            <a:endParaRPr sz="1800" dirty="0"/>
          </a:p>
        </p:txBody>
      </p:sp>
      <p:sp>
        <p:nvSpPr>
          <p:cNvPr id="173" name="Google Shape;173;p9"/>
          <p:cNvSpPr txBox="1">
            <a:spLocks noGrp="1"/>
          </p:cNvSpPr>
          <p:nvPr>
            <p:ph type="body" idx="1"/>
          </p:nvPr>
        </p:nvSpPr>
        <p:spPr>
          <a:xfrm>
            <a:off x="6486608" y="1272797"/>
            <a:ext cx="5157787" cy="411956"/>
          </a:xfrm>
          <a:prstGeom prst="rect">
            <a:avLst/>
          </a:prstGeom>
          <a:noFill/>
          <a:ln>
            <a:noFill/>
          </a:ln>
        </p:spPr>
        <p:txBody>
          <a:bodyPr spcFirstLastPara="1" wrap="square" lIns="91425" tIns="45700" rIns="91425" bIns="45700" anchor="b" anchorCtr="0">
            <a:normAutofit fontScale="70000" lnSpcReduction="20000"/>
          </a:bodyPr>
          <a:lstStyle/>
          <a:p>
            <a:pPr marL="457200" lvl="0" indent="-228600" algn="ctr" rtl="0">
              <a:lnSpc>
                <a:spcPct val="90000"/>
              </a:lnSpc>
              <a:spcBef>
                <a:spcPts val="1000"/>
              </a:spcBef>
              <a:spcAft>
                <a:spcPts val="0"/>
              </a:spcAft>
              <a:buSzPct val="142857"/>
              <a:buNone/>
            </a:pPr>
            <a:r>
              <a:rPr lang="en-US"/>
              <a:t>1 week predict</a:t>
            </a:r>
            <a:endParaRPr/>
          </a:p>
        </p:txBody>
      </p:sp>
      <p:sp>
        <p:nvSpPr>
          <p:cNvPr id="174" name="Google Shape;174;p9"/>
          <p:cNvSpPr txBox="1">
            <a:spLocks noGrp="1"/>
          </p:cNvSpPr>
          <p:nvPr>
            <p:ph type="body" idx="3"/>
          </p:nvPr>
        </p:nvSpPr>
        <p:spPr>
          <a:xfrm>
            <a:off x="844404" y="1269494"/>
            <a:ext cx="5183100" cy="450900"/>
          </a:xfrm>
          <a:prstGeom prst="rect">
            <a:avLst/>
          </a:prstGeom>
          <a:noFill/>
          <a:ln>
            <a:noFill/>
          </a:ln>
        </p:spPr>
        <p:txBody>
          <a:bodyPr spcFirstLastPara="1" wrap="square" lIns="91425" tIns="45700" rIns="91425" bIns="45700" anchor="b" anchorCtr="0">
            <a:normAutofit fontScale="70000" lnSpcReduction="20000"/>
          </a:bodyPr>
          <a:lstStyle/>
          <a:p>
            <a:pPr marL="457200" lvl="0" indent="-228600" algn="ctr" rtl="0">
              <a:lnSpc>
                <a:spcPct val="90000"/>
              </a:lnSpc>
              <a:spcBef>
                <a:spcPts val="1000"/>
              </a:spcBef>
              <a:spcAft>
                <a:spcPts val="0"/>
              </a:spcAft>
              <a:buSzPct val="142857"/>
              <a:buNone/>
            </a:pPr>
            <a:r>
              <a:rPr lang="en-US" dirty="0"/>
              <a:t>Current state</a:t>
            </a:r>
            <a:endParaRPr dirty="0"/>
          </a:p>
        </p:txBody>
      </p:sp>
      <p:sp>
        <p:nvSpPr>
          <p:cNvPr id="175" name="Google Shape;175;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9</a:t>
            </a:fld>
            <a:endParaRPr/>
          </a:p>
        </p:txBody>
      </p:sp>
      <p:pic>
        <p:nvPicPr>
          <p:cNvPr id="176" name="Google Shape;176;p9"/>
          <p:cNvPicPr preferRelativeResize="0"/>
          <p:nvPr/>
        </p:nvPicPr>
        <p:blipFill rotWithShape="1">
          <a:blip r:embed="rId3">
            <a:alphaModFix/>
          </a:blip>
          <a:srcRect b="48608"/>
          <a:stretch/>
        </p:blipFill>
        <p:spPr>
          <a:xfrm>
            <a:off x="6278519" y="1724390"/>
            <a:ext cx="5520167" cy="2221931"/>
          </a:xfrm>
          <a:prstGeom prst="rect">
            <a:avLst/>
          </a:prstGeom>
          <a:noFill/>
          <a:ln>
            <a:noFill/>
          </a:ln>
        </p:spPr>
      </p:pic>
      <p:pic>
        <p:nvPicPr>
          <p:cNvPr id="177" name="Google Shape;177;p9"/>
          <p:cNvPicPr preferRelativeResize="0"/>
          <p:nvPr/>
        </p:nvPicPr>
        <p:blipFill rotWithShape="1">
          <a:blip r:embed="rId4">
            <a:alphaModFix/>
          </a:blip>
          <a:srcRect b="47737"/>
          <a:stretch/>
        </p:blipFill>
        <p:spPr>
          <a:xfrm>
            <a:off x="629295" y="1737997"/>
            <a:ext cx="5486662" cy="2289757"/>
          </a:xfrm>
          <a:prstGeom prst="rect">
            <a:avLst/>
          </a:prstGeom>
          <a:noFill/>
          <a:ln>
            <a:noFill/>
          </a:ln>
        </p:spPr>
      </p:pic>
      <p:sp>
        <p:nvSpPr>
          <p:cNvPr id="178" name="Google Shape;178;p9"/>
          <p:cNvSpPr txBox="1"/>
          <p:nvPr/>
        </p:nvSpPr>
        <p:spPr>
          <a:xfrm rot="-5400000">
            <a:off x="-798137" y="2346558"/>
            <a:ext cx="2321427"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000000"/>
                </a:solidFill>
                <a:latin typeface="Arial"/>
                <a:ea typeface="Arial"/>
                <a:cs typeface="Arial"/>
                <a:sym typeface="Arial"/>
              </a:rPr>
              <a:t>(3x week Doppler / range track, </a:t>
            </a:r>
            <a:endParaRPr sz="1600" dirty="0"/>
          </a:p>
          <a:p>
            <a:pPr marL="0" marR="0" lvl="0" indent="0" algn="l" rtl="0">
              <a:lnSpc>
                <a:spcPct val="100000"/>
              </a:lnSpc>
              <a:spcBef>
                <a:spcPts val="0"/>
              </a:spcBef>
              <a:spcAft>
                <a:spcPts val="0"/>
              </a:spcAft>
              <a:buNone/>
            </a:pPr>
            <a:r>
              <a:rPr lang="en-US" sz="1200" b="0" i="0" u="none" strike="noStrike" cap="none" dirty="0">
                <a:solidFill>
                  <a:srgbClr val="000000"/>
                </a:solidFill>
                <a:latin typeface="Arial"/>
                <a:ea typeface="Arial"/>
                <a:cs typeface="Arial"/>
                <a:sym typeface="Arial"/>
              </a:rPr>
              <a:t>1/week optical beacons)</a:t>
            </a:r>
            <a:endParaRPr sz="1600" dirty="0"/>
          </a:p>
        </p:txBody>
      </p:sp>
      <p:pic>
        <p:nvPicPr>
          <p:cNvPr id="179" name="Google Shape;179;p9"/>
          <p:cNvPicPr preferRelativeResize="0"/>
          <p:nvPr/>
        </p:nvPicPr>
        <p:blipFill rotWithShape="1">
          <a:blip r:embed="rId5">
            <a:alphaModFix/>
          </a:blip>
          <a:srcRect t="2994" b="47336"/>
          <a:stretch/>
        </p:blipFill>
        <p:spPr>
          <a:xfrm>
            <a:off x="6274806" y="4394829"/>
            <a:ext cx="5621225" cy="2051800"/>
          </a:xfrm>
          <a:prstGeom prst="rect">
            <a:avLst/>
          </a:prstGeom>
          <a:noFill/>
          <a:ln>
            <a:noFill/>
          </a:ln>
        </p:spPr>
      </p:pic>
      <p:pic>
        <p:nvPicPr>
          <p:cNvPr id="180" name="Google Shape;180;p9"/>
          <p:cNvPicPr preferRelativeResize="0"/>
          <p:nvPr/>
        </p:nvPicPr>
        <p:blipFill rotWithShape="1">
          <a:blip r:embed="rId6">
            <a:alphaModFix/>
          </a:blip>
          <a:srcRect b="48573"/>
          <a:stretch/>
        </p:blipFill>
        <p:spPr>
          <a:xfrm>
            <a:off x="629295" y="4469770"/>
            <a:ext cx="5466461" cy="1893422"/>
          </a:xfrm>
          <a:prstGeom prst="rect">
            <a:avLst/>
          </a:prstGeom>
          <a:noFill/>
          <a:ln>
            <a:noFill/>
          </a:ln>
        </p:spPr>
      </p:pic>
      <p:sp>
        <p:nvSpPr>
          <p:cNvPr id="181" name="Google Shape;181;p9"/>
          <p:cNvSpPr txBox="1"/>
          <p:nvPr/>
        </p:nvSpPr>
        <p:spPr>
          <a:xfrm rot="-5400000">
            <a:off x="-948334" y="5028734"/>
            <a:ext cx="2621806"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000000"/>
                </a:solidFill>
                <a:latin typeface="Arial"/>
                <a:ea typeface="Arial"/>
                <a:cs typeface="Arial"/>
                <a:sym typeface="Arial"/>
              </a:rPr>
              <a:t>(1x week Doppler / range track, </a:t>
            </a:r>
            <a:endParaRPr sz="1600" dirty="0"/>
          </a:p>
          <a:p>
            <a:pPr marL="0" marR="0" lvl="0" indent="0" algn="l" rtl="0">
              <a:lnSpc>
                <a:spcPct val="100000"/>
              </a:lnSpc>
              <a:spcBef>
                <a:spcPts val="0"/>
              </a:spcBef>
              <a:spcAft>
                <a:spcPts val="0"/>
              </a:spcAft>
              <a:buNone/>
            </a:pPr>
            <a:r>
              <a:rPr lang="en-US" sz="1200" b="0" i="0" u="none" strike="noStrike" cap="none" dirty="0">
                <a:solidFill>
                  <a:srgbClr val="000000"/>
                </a:solidFill>
                <a:latin typeface="Arial"/>
                <a:ea typeface="Arial"/>
                <a:cs typeface="Arial"/>
                <a:sym typeface="Arial"/>
              </a:rPr>
              <a:t>1/week optical beacons)</a:t>
            </a:r>
            <a:endParaRPr sz="1600" dirty="0"/>
          </a:p>
        </p:txBody>
      </p:sp>
      <p:sp>
        <p:nvSpPr>
          <p:cNvPr id="182" name="Google Shape;182;p9"/>
          <p:cNvSpPr txBox="1"/>
          <p:nvPr/>
        </p:nvSpPr>
        <p:spPr>
          <a:xfrm>
            <a:off x="3586550" y="3946325"/>
            <a:ext cx="2139000" cy="3540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dk1"/>
                </a:solidFill>
                <a:latin typeface="Calibri"/>
                <a:ea typeface="Calibri"/>
                <a:cs typeface="Calibri"/>
                <a:sym typeface="Calibri"/>
              </a:rPr>
              <a:t>Periods without nominal thrusting</a:t>
            </a:r>
            <a:endParaRPr sz="1100">
              <a:solidFill>
                <a:schemeClr val="dk1"/>
              </a:solidFill>
              <a:latin typeface="Calibri"/>
              <a:ea typeface="Calibri"/>
              <a:cs typeface="Calibri"/>
              <a:sym typeface="Calibri"/>
            </a:endParaRPr>
          </a:p>
        </p:txBody>
      </p:sp>
      <p:cxnSp>
        <p:nvCxnSpPr>
          <p:cNvPr id="183" name="Google Shape;183;p9"/>
          <p:cNvCxnSpPr>
            <a:stCxn id="182" idx="0"/>
          </p:cNvCxnSpPr>
          <p:nvPr/>
        </p:nvCxnSpPr>
        <p:spPr>
          <a:xfrm rot="10800000">
            <a:off x="4593050" y="3705425"/>
            <a:ext cx="63000" cy="240900"/>
          </a:xfrm>
          <a:prstGeom prst="straightConnector1">
            <a:avLst/>
          </a:prstGeom>
          <a:noFill/>
          <a:ln w="9525" cap="flat" cmpd="sng">
            <a:solidFill>
              <a:schemeClr val="dk2"/>
            </a:solidFill>
            <a:prstDash val="solid"/>
            <a:round/>
            <a:headEnd type="none" w="med" len="med"/>
            <a:tailEnd type="triangle" w="med" len="med"/>
          </a:ln>
        </p:spPr>
      </p:cxnSp>
      <p:cxnSp>
        <p:nvCxnSpPr>
          <p:cNvPr id="184" name="Google Shape;184;p9"/>
          <p:cNvCxnSpPr>
            <a:stCxn id="182" idx="2"/>
          </p:cNvCxnSpPr>
          <p:nvPr/>
        </p:nvCxnSpPr>
        <p:spPr>
          <a:xfrm flipH="1">
            <a:off x="4402850" y="4300325"/>
            <a:ext cx="253200" cy="1271100"/>
          </a:xfrm>
          <a:prstGeom prst="straightConnector1">
            <a:avLst/>
          </a:prstGeom>
          <a:noFill/>
          <a:ln w="9525" cap="flat" cmpd="sng">
            <a:solidFill>
              <a:schemeClr val="dk2"/>
            </a:solidFill>
            <a:prstDash val="solid"/>
            <a:round/>
            <a:headEnd type="none" w="med" len="med"/>
            <a:tailEnd type="triangle" w="med" len="med"/>
          </a:ln>
        </p:spPr>
      </p:cxnSp>
      <p:sp>
        <p:nvSpPr>
          <p:cNvPr id="185" name="Google Shape;185;p9"/>
          <p:cNvSpPr txBox="1"/>
          <p:nvPr/>
        </p:nvSpPr>
        <p:spPr>
          <a:xfrm>
            <a:off x="575975" y="4014150"/>
            <a:ext cx="2457600" cy="3540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dk1"/>
                </a:solidFill>
                <a:latin typeface="Calibri"/>
                <a:ea typeface="Calibri"/>
                <a:cs typeface="Calibri"/>
                <a:sym typeface="Calibri"/>
              </a:rPr>
              <a:t>a priori sc state uncertainty set high</a:t>
            </a:r>
            <a:endParaRPr sz="1100">
              <a:solidFill>
                <a:schemeClr val="dk1"/>
              </a:solidFill>
              <a:latin typeface="Calibri"/>
              <a:ea typeface="Calibri"/>
              <a:cs typeface="Calibri"/>
              <a:sym typeface="Calibri"/>
            </a:endParaRPr>
          </a:p>
        </p:txBody>
      </p:sp>
      <p:cxnSp>
        <p:nvCxnSpPr>
          <p:cNvPr id="186" name="Google Shape;186;p9"/>
          <p:cNvCxnSpPr>
            <a:stCxn id="185" idx="0"/>
          </p:cNvCxnSpPr>
          <p:nvPr/>
        </p:nvCxnSpPr>
        <p:spPr>
          <a:xfrm rot="10800000">
            <a:off x="1387475" y="2120550"/>
            <a:ext cx="417300" cy="1893600"/>
          </a:xfrm>
          <a:prstGeom prst="straightConnector1">
            <a:avLst/>
          </a:prstGeom>
          <a:noFill/>
          <a:ln w="9525" cap="flat" cmpd="sng">
            <a:solidFill>
              <a:schemeClr val="dk2"/>
            </a:solidFill>
            <a:prstDash val="solid"/>
            <a:round/>
            <a:headEnd type="none" w="med" len="med"/>
            <a:tailEnd type="triangle" w="med" len="med"/>
          </a:ln>
        </p:spPr>
      </p:cxnSp>
      <p:sp>
        <p:nvSpPr>
          <p:cNvPr id="187" name="Google Shape;187;p9"/>
          <p:cNvSpPr txBox="1"/>
          <p:nvPr/>
        </p:nvSpPr>
        <p:spPr>
          <a:xfrm>
            <a:off x="6278525" y="3906050"/>
            <a:ext cx="2457600" cy="3540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dk1"/>
                </a:solidFill>
                <a:latin typeface="Calibri"/>
                <a:ea typeface="Calibri"/>
                <a:cs typeface="Calibri"/>
                <a:sym typeface="Calibri"/>
              </a:rPr>
              <a:t>Dips align with measurement updates</a:t>
            </a:r>
            <a:endParaRPr sz="1100">
              <a:solidFill>
                <a:schemeClr val="dk1"/>
              </a:solidFill>
              <a:latin typeface="Calibri"/>
              <a:ea typeface="Calibri"/>
              <a:cs typeface="Calibri"/>
              <a:sym typeface="Calibri"/>
            </a:endParaRPr>
          </a:p>
        </p:txBody>
      </p:sp>
      <p:cxnSp>
        <p:nvCxnSpPr>
          <p:cNvPr id="188" name="Google Shape;188;p9"/>
          <p:cNvCxnSpPr>
            <a:stCxn id="187" idx="0"/>
          </p:cNvCxnSpPr>
          <p:nvPr/>
        </p:nvCxnSpPr>
        <p:spPr>
          <a:xfrm rot="10800000">
            <a:off x="7465025" y="2636450"/>
            <a:ext cx="42300" cy="1269600"/>
          </a:xfrm>
          <a:prstGeom prst="straightConnector1">
            <a:avLst/>
          </a:prstGeom>
          <a:noFill/>
          <a:ln w="9525" cap="flat" cmpd="sng">
            <a:solidFill>
              <a:schemeClr val="dk2"/>
            </a:solidFill>
            <a:prstDash val="solid"/>
            <a:round/>
            <a:headEnd type="none" w="med" len="med"/>
            <a:tailEnd type="triangle" w="med" len="med"/>
          </a:ln>
        </p:spPr>
      </p:cxnSp>
      <p:grpSp>
        <p:nvGrpSpPr>
          <p:cNvPr id="189" name="Google Shape;189;p9"/>
          <p:cNvGrpSpPr/>
          <p:nvPr/>
        </p:nvGrpSpPr>
        <p:grpSpPr>
          <a:xfrm>
            <a:off x="722705" y="4738637"/>
            <a:ext cx="393686" cy="1545945"/>
            <a:chOff x="722202" y="2105050"/>
            <a:chExt cx="393686" cy="1545945"/>
          </a:xfrm>
        </p:grpSpPr>
        <p:sp>
          <p:nvSpPr>
            <p:cNvPr id="190" name="Google Shape;190;p9"/>
            <p:cNvSpPr txBox="1"/>
            <p:nvPr/>
          </p:nvSpPr>
          <p:spPr>
            <a:xfrm>
              <a:off x="733088" y="210505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4</a:t>
              </a:r>
              <a:endParaRPr sz="900">
                <a:solidFill>
                  <a:schemeClr val="dk1"/>
                </a:solidFill>
                <a:latin typeface="Calibri"/>
                <a:ea typeface="Calibri"/>
                <a:cs typeface="Calibri"/>
                <a:sym typeface="Calibri"/>
              </a:endParaRPr>
            </a:p>
          </p:txBody>
        </p:sp>
        <p:sp>
          <p:nvSpPr>
            <p:cNvPr id="191" name="Google Shape;191;p9"/>
            <p:cNvSpPr txBox="1"/>
            <p:nvPr/>
          </p:nvSpPr>
          <p:spPr>
            <a:xfrm>
              <a:off x="733088" y="242815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3</a:t>
              </a:r>
              <a:endParaRPr sz="900">
                <a:solidFill>
                  <a:schemeClr val="dk1"/>
                </a:solidFill>
                <a:latin typeface="Calibri"/>
                <a:ea typeface="Calibri"/>
                <a:cs typeface="Calibri"/>
                <a:sym typeface="Calibri"/>
              </a:endParaRPr>
            </a:p>
          </p:txBody>
        </p:sp>
        <p:sp>
          <p:nvSpPr>
            <p:cNvPr id="192" name="Google Shape;192;p9"/>
            <p:cNvSpPr txBox="1"/>
            <p:nvPr/>
          </p:nvSpPr>
          <p:spPr>
            <a:xfrm>
              <a:off x="733088" y="2714925"/>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2</a:t>
              </a:r>
              <a:endParaRPr sz="900">
                <a:solidFill>
                  <a:schemeClr val="dk1"/>
                </a:solidFill>
                <a:latin typeface="Calibri"/>
                <a:ea typeface="Calibri"/>
                <a:cs typeface="Calibri"/>
                <a:sym typeface="Calibri"/>
              </a:endParaRPr>
            </a:p>
          </p:txBody>
        </p:sp>
        <p:sp>
          <p:nvSpPr>
            <p:cNvPr id="193" name="Google Shape;193;p9"/>
            <p:cNvSpPr txBox="1"/>
            <p:nvPr/>
          </p:nvSpPr>
          <p:spPr>
            <a:xfrm>
              <a:off x="733088" y="3067014"/>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dirty="0">
                  <a:solidFill>
                    <a:schemeClr val="dk1"/>
                  </a:solidFill>
                  <a:latin typeface="Calibri"/>
                  <a:ea typeface="Calibri"/>
                  <a:cs typeface="Calibri"/>
                  <a:sym typeface="Calibri"/>
                </a:rPr>
                <a:t>10</a:t>
              </a:r>
              <a:r>
                <a:rPr lang="en-US" sz="900" baseline="30000" dirty="0">
                  <a:solidFill>
                    <a:schemeClr val="dk1"/>
                  </a:solidFill>
                  <a:latin typeface="Calibri"/>
                  <a:ea typeface="Calibri"/>
                  <a:cs typeface="Calibri"/>
                  <a:sym typeface="Calibri"/>
                </a:rPr>
                <a:t>1</a:t>
              </a:r>
              <a:endParaRPr sz="900" dirty="0">
                <a:solidFill>
                  <a:schemeClr val="dk1"/>
                </a:solidFill>
                <a:latin typeface="Calibri"/>
                <a:ea typeface="Calibri"/>
                <a:cs typeface="Calibri"/>
                <a:sym typeface="Calibri"/>
              </a:endParaRPr>
            </a:p>
          </p:txBody>
        </p:sp>
        <p:sp>
          <p:nvSpPr>
            <p:cNvPr id="194" name="Google Shape;194;p9"/>
            <p:cNvSpPr txBox="1"/>
            <p:nvPr/>
          </p:nvSpPr>
          <p:spPr>
            <a:xfrm>
              <a:off x="722202" y="3327895"/>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0</a:t>
              </a:r>
              <a:endParaRPr sz="900">
                <a:solidFill>
                  <a:schemeClr val="dk1"/>
                </a:solidFill>
                <a:latin typeface="Calibri"/>
                <a:ea typeface="Calibri"/>
                <a:cs typeface="Calibri"/>
                <a:sym typeface="Calibri"/>
              </a:endParaRPr>
            </a:p>
          </p:txBody>
        </p:sp>
      </p:grpSp>
      <p:grpSp>
        <p:nvGrpSpPr>
          <p:cNvPr id="195" name="Google Shape;195;p9"/>
          <p:cNvGrpSpPr/>
          <p:nvPr/>
        </p:nvGrpSpPr>
        <p:grpSpPr>
          <a:xfrm>
            <a:off x="6423797" y="2105050"/>
            <a:ext cx="490635" cy="1647650"/>
            <a:chOff x="733088" y="2105050"/>
            <a:chExt cx="382800" cy="1647650"/>
          </a:xfrm>
        </p:grpSpPr>
        <p:sp>
          <p:nvSpPr>
            <p:cNvPr id="196" name="Google Shape;196;p9"/>
            <p:cNvSpPr txBox="1"/>
            <p:nvPr/>
          </p:nvSpPr>
          <p:spPr>
            <a:xfrm>
              <a:off x="733088" y="210505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4</a:t>
              </a:r>
              <a:endParaRPr sz="900">
                <a:solidFill>
                  <a:schemeClr val="dk1"/>
                </a:solidFill>
                <a:latin typeface="Calibri"/>
                <a:ea typeface="Calibri"/>
                <a:cs typeface="Calibri"/>
                <a:sym typeface="Calibri"/>
              </a:endParaRPr>
            </a:p>
          </p:txBody>
        </p:sp>
        <p:sp>
          <p:nvSpPr>
            <p:cNvPr id="197" name="Google Shape;197;p9"/>
            <p:cNvSpPr txBox="1"/>
            <p:nvPr/>
          </p:nvSpPr>
          <p:spPr>
            <a:xfrm>
              <a:off x="733088" y="2451338"/>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3</a:t>
              </a:r>
              <a:endParaRPr sz="900">
                <a:solidFill>
                  <a:schemeClr val="dk1"/>
                </a:solidFill>
                <a:latin typeface="Calibri"/>
                <a:ea typeface="Calibri"/>
                <a:cs typeface="Calibri"/>
                <a:sym typeface="Calibri"/>
              </a:endParaRPr>
            </a:p>
          </p:txBody>
        </p:sp>
        <p:sp>
          <p:nvSpPr>
            <p:cNvPr id="198" name="Google Shape;198;p9"/>
            <p:cNvSpPr txBox="1"/>
            <p:nvPr/>
          </p:nvSpPr>
          <p:spPr>
            <a:xfrm>
              <a:off x="733088" y="2797625"/>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2</a:t>
              </a:r>
              <a:endParaRPr sz="900">
                <a:solidFill>
                  <a:schemeClr val="dk1"/>
                </a:solidFill>
                <a:latin typeface="Calibri"/>
                <a:ea typeface="Calibri"/>
                <a:cs typeface="Calibri"/>
                <a:sym typeface="Calibri"/>
              </a:endParaRPr>
            </a:p>
          </p:txBody>
        </p:sp>
        <p:sp>
          <p:nvSpPr>
            <p:cNvPr id="199" name="Google Shape;199;p9"/>
            <p:cNvSpPr txBox="1"/>
            <p:nvPr/>
          </p:nvSpPr>
          <p:spPr>
            <a:xfrm>
              <a:off x="733088" y="316710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1</a:t>
              </a:r>
              <a:endParaRPr sz="900">
                <a:solidFill>
                  <a:schemeClr val="dk1"/>
                </a:solidFill>
                <a:latin typeface="Calibri"/>
                <a:ea typeface="Calibri"/>
                <a:cs typeface="Calibri"/>
                <a:sym typeface="Calibri"/>
              </a:endParaRPr>
            </a:p>
          </p:txBody>
        </p:sp>
        <p:sp>
          <p:nvSpPr>
            <p:cNvPr id="200" name="Google Shape;200;p9"/>
            <p:cNvSpPr txBox="1"/>
            <p:nvPr/>
          </p:nvSpPr>
          <p:spPr>
            <a:xfrm>
              <a:off x="733088" y="342960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0</a:t>
              </a:r>
              <a:endParaRPr sz="900">
                <a:solidFill>
                  <a:schemeClr val="dk1"/>
                </a:solidFill>
                <a:latin typeface="Calibri"/>
                <a:ea typeface="Calibri"/>
                <a:cs typeface="Calibri"/>
                <a:sym typeface="Calibri"/>
              </a:endParaRPr>
            </a:p>
          </p:txBody>
        </p:sp>
      </p:grpSp>
      <p:grpSp>
        <p:nvGrpSpPr>
          <p:cNvPr id="201" name="Google Shape;201;p9"/>
          <p:cNvGrpSpPr/>
          <p:nvPr/>
        </p:nvGrpSpPr>
        <p:grpSpPr>
          <a:xfrm>
            <a:off x="755951" y="2149300"/>
            <a:ext cx="382800" cy="1676575"/>
            <a:chOff x="733088" y="2028850"/>
            <a:chExt cx="382800" cy="1676575"/>
          </a:xfrm>
        </p:grpSpPr>
        <p:sp>
          <p:nvSpPr>
            <p:cNvPr id="202" name="Google Shape;202;p9"/>
            <p:cNvSpPr txBox="1"/>
            <p:nvPr/>
          </p:nvSpPr>
          <p:spPr>
            <a:xfrm>
              <a:off x="733088" y="202885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4</a:t>
              </a:r>
              <a:endParaRPr sz="900">
                <a:solidFill>
                  <a:schemeClr val="dk1"/>
                </a:solidFill>
                <a:latin typeface="Calibri"/>
                <a:ea typeface="Calibri"/>
                <a:cs typeface="Calibri"/>
                <a:sym typeface="Calibri"/>
              </a:endParaRPr>
            </a:p>
          </p:txBody>
        </p:sp>
        <p:sp>
          <p:nvSpPr>
            <p:cNvPr id="203" name="Google Shape;203;p9"/>
            <p:cNvSpPr txBox="1"/>
            <p:nvPr/>
          </p:nvSpPr>
          <p:spPr>
            <a:xfrm>
              <a:off x="733088" y="235195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3</a:t>
              </a:r>
              <a:endParaRPr sz="900">
                <a:solidFill>
                  <a:schemeClr val="dk1"/>
                </a:solidFill>
                <a:latin typeface="Calibri"/>
                <a:ea typeface="Calibri"/>
                <a:cs typeface="Calibri"/>
                <a:sym typeface="Calibri"/>
              </a:endParaRPr>
            </a:p>
          </p:txBody>
        </p:sp>
        <p:sp>
          <p:nvSpPr>
            <p:cNvPr id="204" name="Google Shape;204;p9"/>
            <p:cNvSpPr txBox="1"/>
            <p:nvPr/>
          </p:nvSpPr>
          <p:spPr>
            <a:xfrm>
              <a:off x="733088" y="2714925"/>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2</a:t>
              </a:r>
              <a:endParaRPr sz="900">
                <a:solidFill>
                  <a:schemeClr val="dk1"/>
                </a:solidFill>
                <a:latin typeface="Calibri"/>
                <a:ea typeface="Calibri"/>
                <a:cs typeface="Calibri"/>
                <a:sym typeface="Calibri"/>
              </a:endParaRPr>
            </a:p>
          </p:txBody>
        </p:sp>
        <p:sp>
          <p:nvSpPr>
            <p:cNvPr id="205" name="Google Shape;205;p9"/>
            <p:cNvSpPr txBox="1"/>
            <p:nvPr/>
          </p:nvSpPr>
          <p:spPr>
            <a:xfrm>
              <a:off x="733088" y="307790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1</a:t>
              </a:r>
              <a:endParaRPr sz="900">
                <a:solidFill>
                  <a:schemeClr val="dk1"/>
                </a:solidFill>
                <a:latin typeface="Calibri"/>
                <a:ea typeface="Calibri"/>
                <a:cs typeface="Calibri"/>
                <a:sym typeface="Calibri"/>
              </a:endParaRPr>
            </a:p>
          </p:txBody>
        </p:sp>
        <p:sp>
          <p:nvSpPr>
            <p:cNvPr id="206" name="Google Shape;206;p9"/>
            <p:cNvSpPr txBox="1"/>
            <p:nvPr/>
          </p:nvSpPr>
          <p:spPr>
            <a:xfrm>
              <a:off x="733088" y="3382325"/>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0</a:t>
              </a:r>
              <a:endParaRPr sz="900">
                <a:solidFill>
                  <a:schemeClr val="dk1"/>
                </a:solidFill>
                <a:latin typeface="Calibri"/>
                <a:ea typeface="Calibri"/>
                <a:cs typeface="Calibri"/>
                <a:sym typeface="Calibri"/>
              </a:endParaRPr>
            </a:p>
          </p:txBody>
        </p:sp>
      </p:grpSp>
      <p:grpSp>
        <p:nvGrpSpPr>
          <p:cNvPr id="207" name="Google Shape;207;p9"/>
          <p:cNvGrpSpPr/>
          <p:nvPr/>
        </p:nvGrpSpPr>
        <p:grpSpPr>
          <a:xfrm>
            <a:off x="6423788" y="4717875"/>
            <a:ext cx="382800" cy="1350378"/>
            <a:chOff x="733088" y="2105050"/>
            <a:chExt cx="382800" cy="1350378"/>
          </a:xfrm>
        </p:grpSpPr>
        <p:sp>
          <p:nvSpPr>
            <p:cNvPr id="208" name="Google Shape;208;p9"/>
            <p:cNvSpPr txBox="1"/>
            <p:nvPr/>
          </p:nvSpPr>
          <p:spPr>
            <a:xfrm>
              <a:off x="733088" y="210505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4</a:t>
              </a:r>
              <a:endParaRPr sz="900">
                <a:solidFill>
                  <a:schemeClr val="dk1"/>
                </a:solidFill>
                <a:latin typeface="Calibri"/>
                <a:ea typeface="Calibri"/>
                <a:cs typeface="Calibri"/>
                <a:sym typeface="Calibri"/>
              </a:endParaRPr>
            </a:p>
          </p:txBody>
        </p:sp>
        <p:sp>
          <p:nvSpPr>
            <p:cNvPr id="209" name="Google Shape;209;p9"/>
            <p:cNvSpPr txBox="1"/>
            <p:nvPr/>
          </p:nvSpPr>
          <p:spPr>
            <a:xfrm>
              <a:off x="733088" y="242815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3</a:t>
              </a:r>
              <a:endParaRPr sz="900">
                <a:solidFill>
                  <a:schemeClr val="dk1"/>
                </a:solidFill>
                <a:latin typeface="Calibri"/>
                <a:ea typeface="Calibri"/>
                <a:cs typeface="Calibri"/>
                <a:sym typeface="Calibri"/>
              </a:endParaRPr>
            </a:p>
          </p:txBody>
        </p:sp>
        <p:sp>
          <p:nvSpPr>
            <p:cNvPr id="210" name="Google Shape;210;p9"/>
            <p:cNvSpPr txBox="1"/>
            <p:nvPr/>
          </p:nvSpPr>
          <p:spPr>
            <a:xfrm>
              <a:off x="733088" y="2791125"/>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2</a:t>
              </a:r>
              <a:endParaRPr sz="900">
                <a:solidFill>
                  <a:schemeClr val="dk1"/>
                </a:solidFill>
                <a:latin typeface="Calibri"/>
                <a:ea typeface="Calibri"/>
                <a:cs typeface="Calibri"/>
                <a:sym typeface="Calibri"/>
              </a:endParaRPr>
            </a:p>
          </p:txBody>
        </p:sp>
        <p:sp>
          <p:nvSpPr>
            <p:cNvPr id="211" name="Google Shape;211;p9"/>
            <p:cNvSpPr txBox="1"/>
            <p:nvPr/>
          </p:nvSpPr>
          <p:spPr>
            <a:xfrm>
              <a:off x="733088" y="3132328"/>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dirty="0">
                  <a:solidFill>
                    <a:schemeClr val="dk1"/>
                  </a:solidFill>
                  <a:latin typeface="Calibri"/>
                  <a:ea typeface="Calibri"/>
                  <a:cs typeface="Calibri"/>
                  <a:sym typeface="Calibri"/>
                </a:rPr>
                <a:t>10</a:t>
              </a:r>
              <a:r>
                <a:rPr lang="en-US" sz="900" baseline="30000" dirty="0">
                  <a:solidFill>
                    <a:schemeClr val="dk1"/>
                  </a:solidFill>
                  <a:latin typeface="Calibri"/>
                  <a:ea typeface="Calibri"/>
                  <a:cs typeface="Calibri"/>
                  <a:sym typeface="Calibri"/>
                </a:rPr>
                <a:t>1</a:t>
              </a:r>
              <a:endParaRPr sz="900" dirty="0">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0"/>
          <p:cNvSpPr txBox="1">
            <a:spLocks noGrp="1"/>
          </p:cNvSpPr>
          <p:nvPr>
            <p:ph type="title"/>
          </p:nvPr>
        </p:nvSpPr>
        <p:spPr>
          <a:xfrm>
            <a:off x="629295" y="5843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000" dirty="0"/>
              <a:t>Spacecraft State Uncertainty </a:t>
            </a:r>
            <a:r>
              <a:rPr lang="en-US" sz="4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Examples</a:t>
            </a:r>
            <a:endParaRPr sz="1800" dirty="0"/>
          </a:p>
        </p:txBody>
      </p:sp>
      <p:sp>
        <p:nvSpPr>
          <p:cNvPr id="217" name="Google Shape;217;p10"/>
          <p:cNvSpPr txBox="1">
            <a:spLocks noGrp="1"/>
          </p:cNvSpPr>
          <p:nvPr>
            <p:ph type="body" idx="1"/>
          </p:nvPr>
        </p:nvSpPr>
        <p:spPr>
          <a:xfrm>
            <a:off x="6486608" y="1272797"/>
            <a:ext cx="5157787" cy="411956"/>
          </a:xfrm>
          <a:prstGeom prst="rect">
            <a:avLst/>
          </a:prstGeom>
          <a:noFill/>
          <a:ln>
            <a:noFill/>
          </a:ln>
        </p:spPr>
        <p:txBody>
          <a:bodyPr spcFirstLastPara="1" wrap="square" lIns="91425" tIns="45700" rIns="91425" bIns="45700" anchor="b" anchorCtr="0">
            <a:normAutofit fontScale="70000" lnSpcReduction="20000"/>
          </a:bodyPr>
          <a:lstStyle/>
          <a:p>
            <a:pPr marL="457200" lvl="0" indent="-228600" algn="ctr" rtl="0">
              <a:lnSpc>
                <a:spcPct val="90000"/>
              </a:lnSpc>
              <a:spcBef>
                <a:spcPts val="1000"/>
              </a:spcBef>
              <a:spcAft>
                <a:spcPts val="0"/>
              </a:spcAft>
              <a:buSzPct val="142857"/>
              <a:buNone/>
            </a:pPr>
            <a:r>
              <a:rPr lang="en-US"/>
              <a:t>1 week predict</a:t>
            </a:r>
            <a:endParaRPr/>
          </a:p>
        </p:txBody>
      </p:sp>
      <p:sp>
        <p:nvSpPr>
          <p:cNvPr id="218" name="Google Shape;218;p10"/>
          <p:cNvSpPr txBox="1">
            <a:spLocks noGrp="1"/>
          </p:cNvSpPr>
          <p:nvPr>
            <p:ph type="body" idx="3"/>
          </p:nvPr>
        </p:nvSpPr>
        <p:spPr>
          <a:xfrm>
            <a:off x="912812" y="1291298"/>
            <a:ext cx="5183188" cy="450774"/>
          </a:xfrm>
          <a:prstGeom prst="rect">
            <a:avLst/>
          </a:prstGeom>
          <a:noFill/>
          <a:ln>
            <a:noFill/>
          </a:ln>
        </p:spPr>
        <p:txBody>
          <a:bodyPr spcFirstLastPara="1" wrap="square" lIns="91425" tIns="45700" rIns="91425" bIns="45700" anchor="b" anchorCtr="0">
            <a:normAutofit fontScale="70000" lnSpcReduction="20000"/>
          </a:bodyPr>
          <a:lstStyle/>
          <a:p>
            <a:pPr marL="457200" lvl="0" indent="-228600" algn="ctr" rtl="0">
              <a:lnSpc>
                <a:spcPct val="90000"/>
              </a:lnSpc>
              <a:spcBef>
                <a:spcPts val="1000"/>
              </a:spcBef>
              <a:spcAft>
                <a:spcPts val="0"/>
              </a:spcAft>
              <a:buSzPct val="142857"/>
              <a:buNone/>
            </a:pPr>
            <a:r>
              <a:rPr lang="en-US"/>
              <a:t>Current state</a:t>
            </a:r>
            <a:endParaRPr/>
          </a:p>
        </p:txBody>
      </p:sp>
      <p:sp>
        <p:nvSpPr>
          <p:cNvPr id="219" name="Google Shape;21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sp>
        <p:nvSpPr>
          <p:cNvPr id="220" name="Google Shape;220;p10"/>
          <p:cNvSpPr txBox="1"/>
          <p:nvPr/>
        </p:nvSpPr>
        <p:spPr>
          <a:xfrm rot="-5400000">
            <a:off x="-880882" y="2396638"/>
            <a:ext cx="2486904"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000000"/>
                </a:solidFill>
                <a:latin typeface="Arial"/>
                <a:ea typeface="Arial"/>
                <a:cs typeface="Arial"/>
                <a:sym typeface="Arial"/>
              </a:rPr>
              <a:t>(1x week Doppler / range track, </a:t>
            </a:r>
            <a:endParaRPr sz="1600" dirty="0"/>
          </a:p>
          <a:p>
            <a:pPr marL="0" marR="0" lvl="0" indent="0" algn="l" rtl="0">
              <a:lnSpc>
                <a:spcPct val="100000"/>
              </a:lnSpc>
              <a:spcBef>
                <a:spcPts val="0"/>
              </a:spcBef>
              <a:spcAft>
                <a:spcPts val="0"/>
              </a:spcAft>
              <a:buNone/>
            </a:pPr>
            <a:r>
              <a:rPr lang="en-US" sz="1200" b="0" i="0" u="none" strike="noStrike" cap="none" dirty="0">
                <a:solidFill>
                  <a:srgbClr val="000000"/>
                </a:solidFill>
                <a:latin typeface="Arial"/>
                <a:ea typeface="Arial"/>
                <a:cs typeface="Arial"/>
                <a:sym typeface="Arial"/>
              </a:rPr>
              <a:t>1/week optical beacons)</a:t>
            </a:r>
            <a:endParaRPr sz="1600" dirty="0"/>
          </a:p>
        </p:txBody>
      </p:sp>
      <p:pic>
        <p:nvPicPr>
          <p:cNvPr id="221" name="Google Shape;221;p10"/>
          <p:cNvPicPr preferRelativeResize="0"/>
          <p:nvPr/>
        </p:nvPicPr>
        <p:blipFill rotWithShape="1">
          <a:blip r:embed="rId3">
            <a:alphaModFix/>
          </a:blip>
          <a:srcRect t="2994" b="47336"/>
          <a:stretch/>
        </p:blipFill>
        <p:spPr>
          <a:xfrm>
            <a:off x="6278517" y="1796878"/>
            <a:ext cx="5573967" cy="2001532"/>
          </a:xfrm>
          <a:prstGeom prst="rect">
            <a:avLst/>
          </a:prstGeom>
          <a:noFill/>
          <a:ln>
            <a:noFill/>
          </a:ln>
        </p:spPr>
      </p:pic>
      <p:pic>
        <p:nvPicPr>
          <p:cNvPr id="222" name="Google Shape;222;p10"/>
          <p:cNvPicPr preferRelativeResize="0"/>
          <p:nvPr/>
        </p:nvPicPr>
        <p:blipFill rotWithShape="1">
          <a:blip r:embed="rId4">
            <a:alphaModFix/>
          </a:blip>
          <a:srcRect b="48573"/>
          <a:stretch/>
        </p:blipFill>
        <p:spPr>
          <a:xfrm>
            <a:off x="812056" y="1850933"/>
            <a:ext cx="5466463" cy="1893423"/>
          </a:xfrm>
          <a:prstGeom prst="rect">
            <a:avLst/>
          </a:prstGeom>
          <a:noFill/>
          <a:ln>
            <a:noFill/>
          </a:ln>
        </p:spPr>
      </p:pic>
      <p:sp>
        <p:nvSpPr>
          <p:cNvPr id="223" name="Google Shape;223;p10"/>
          <p:cNvSpPr txBox="1"/>
          <p:nvPr/>
        </p:nvSpPr>
        <p:spPr>
          <a:xfrm rot="-5400000">
            <a:off x="-592175" y="4952696"/>
            <a:ext cx="19095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000000"/>
                </a:solidFill>
                <a:latin typeface="Arial"/>
                <a:ea typeface="Arial"/>
                <a:cs typeface="Arial"/>
                <a:sym typeface="Arial"/>
              </a:rPr>
              <a:t>(1/week optical beacons)</a:t>
            </a:r>
            <a:endParaRPr sz="1600" dirty="0"/>
          </a:p>
        </p:txBody>
      </p:sp>
      <p:pic>
        <p:nvPicPr>
          <p:cNvPr id="224" name="Google Shape;224;p10"/>
          <p:cNvPicPr preferRelativeResize="0"/>
          <p:nvPr/>
        </p:nvPicPr>
        <p:blipFill>
          <a:blip r:embed="rId5">
            <a:alphaModFix/>
          </a:blip>
          <a:stretch>
            <a:fillRect/>
          </a:stretch>
        </p:blipFill>
        <p:spPr>
          <a:xfrm>
            <a:off x="6403275" y="4135075"/>
            <a:ext cx="5573950" cy="2244885"/>
          </a:xfrm>
          <a:prstGeom prst="rect">
            <a:avLst/>
          </a:prstGeom>
          <a:noFill/>
          <a:ln>
            <a:noFill/>
          </a:ln>
        </p:spPr>
      </p:pic>
      <p:pic>
        <p:nvPicPr>
          <p:cNvPr id="225" name="Google Shape;225;p10"/>
          <p:cNvPicPr preferRelativeResize="0"/>
          <p:nvPr/>
        </p:nvPicPr>
        <p:blipFill>
          <a:blip r:embed="rId6">
            <a:alphaModFix/>
          </a:blip>
          <a:stretch>
            <a:fillRect/>
          </a:stretch>
        </p:blipFill>
        <p:spPr>
          <a:xfrm>
            <a:off x="951825" y="4151050"/>
            <a:ext cx="5375257" cy="2244875"/>
          </a:xfrm>
          <a:prstGeom prst="rect">
            <a:avLst/>
          </a:prstGeom>
          <a:noFill/>
          <a:ln>
            <a:noFill/>
          </a:ln>
        </p:spPr>
      </p:pic>
      <p:sp>
        <p:nvSpPr>
          <p:cNvPr id="226" name="Google Shape;226;p10"/>
          <p:cNvSpPr txBox="1"/>
          <p:nvPr/>
        </p:nvSpPr>
        <p:spPr>
          <a:xfrm>
            <a:off x="724050" y="3667650"/>
            <a:ext cx="2905200" cy="5232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100">
                <a:solidFill>
                  <a:schemeClr val="dk1"/>
                </a:solidFill>
                <a:latin typeface="Calibri"/>
                <a:ea typeface="Calibri"/>
                <a:cs typeface="Calibri"/>
                <a:sym typeface="Calibri"/>
              </a:rPr>
              <a:t>opnav not providing same resolution as Doppler / range (as expected)</a:t>
            </a:r>
            <a:endParaRPr sz="2800">
              <a:solidFill>
                <a:schemeClr val="dk1"/>
              </a:solidFill>
              <a:latin typeface="Calibri"/>
              <a:ea typeface="Calibri"/>
              <a:cs typeface="Calibri"/>
              <a:sym typeface="Calibri"/>
            </a:endParaRPr>
          </a:p>
        </p:txBody>
      </p:sp>
      <p:cxnSp>
        <p:nvCxnSpPr>
          <p:cNvPr id="227" name="Google Shape;227;p10"/>
          <p:cNvCxnSpPr>
            <a:cxnSpLocks/>
          </p:cNvCxnSpPr>
          <p:nvPr/>
        </p:nvCxnSpPr>
        <p:spPr>
          <a:xfrm>
            <a:off x="1438950" y="5138057"/>
            <a:ext cx="5136021" cy="555172"/>
          </a:xfrm>
          <a:prstGeom prst="straightConnector1">
            <a:avLst/>
          </a:prstGeom>
          <a:noFill/>
          <a:ln w="9525" cap="flat" cmpd="sng">
            <a:solidFill>
              <a:srgbClr val="3E6EC2"/>
            </a:solidFill>
            <a:prstDash val="solid"/>
            <a:round/>
            <a:headEnd type="none" w="sm" len="sm"/>
            <a:tailEnd type="triangle" w="med" len="med"/>
          </a:ln>
        </p:spPr>
      </p:cxnSp>
      <p:cxnSp>
        <p:nvCxnSpPr>
          <p:cNvPr id="228" name="Google Shape;228;p10"/>
          <p:cNvCxnSpPr>
            <a:stCxn id="226" idx="2"/>
          </p:cNvCxnSpPr>
          <p:nvPr/>
        </p:nvCxnSpPr>
        <p:spPr>
          <a:xfrm flipH="1">
            <a:off x="1438950" y="4190850"/>
            <a:ext cx="737700" cy="191700"/>
          </a:xfrm>
          <a:prstGeom prst="straightConnector1">
            <a:avLst/>
          </a:prstGeom>
          <a:noFill/>
          <a:ln w="9525" cap="flat" cmpd="sng">
            <a:solidFill>
              <a:schemeClr val="dk2"/>
            </a:solidFill>
            <a:prstDash val="solid"/>
            <a:round/>
            <a:headEnd type="none" w="med" len="med"/>
            <a:tailEnd type="triangle" w="med" len="med"/>
          </a:ln>
        </p:spPr>
      </p:cxnSp>
      <p:grpSp>
        <p:nvGrpSpPr>
          <p:cNvPr id="229" name="Google Shape;229;p10"/>
          <p:cNvGrpSpPr/>
          <p:nvPr/>
        </p:nvGrpSpPr>
        <p:grpSpPr>
          <a:xfrm>
            <a:off x="912802" y="2091849"/>
            <a:ext cx="382800" cy="1274178"/>
            <a:chOff x="733088" y="2050622"/>
            <a:chExt cx="382800" cy="1274178"/>
          </a:xfrm>
        </p:grpSpPr>
        <p:sp>
          <p:nvSpPr>
            <p:cNvPr id="230" name="Google Shape;230;p10"/>
            <p:cNvSpPr txBox="1"/>
            <p:nvPr/>
          </p:nvSpPr>
          <p:spPr>
            <a:xfrm>
              <a:off x="733088" y="2050622"/>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dirty="0">
                  <a:solidFill>
                    <a:schemeClr val="dk1"/>
                  </a:solidFill>
                  <a:latin typeface="Calibri"/>
                  <a:ea typeface="Calibri"/>
                  <a:cs typeface="Calibri"/>
                  <a:sym typeface="Calibri"/>
                </a:rPr>
                <a:t>10</a:t>
              </a:r>
              <a:r>
                <a:rPr lang="en-US" sz="900" baseline="30000" dirty="0">
                  <a:solidFill>
                    <a:schemeClr val="dk1"/>
                  </a:solidFill>
                  <a:latin typeface="Calibri"/>
                  <a:ea typeface="Calibri"/>
                  <a:cs typeface="Calibri"/>
                  <a:sym typeface="Calibri"/>
                </a:rPr>
                <a:t>4</a:t>
              </a:r>
              <a:endParaRPr sz="900" dirty="0">
                <a:solidFill>
                  <a:schemeClr val="dk1"/>
                </a:solidFill>
                <a:latin typeface="Calibri"/>
                <a:ea typeface="Calibri"/>
                <a:cs typeface="Calibri"/>
                <a:sym typeface="Calibri"/>
              </a:endParaRPr>
            </a:p>
          </p:txBody>
        </p:sp>
        <p:sp>
          <p:nvSpPr>
            <p:cNvPr id="231" name="Google Shape;231;p10"/>
            <p:cNvSpPr txBox="1"/>
            <p:nvPr/>
          </p:nvSpPr>
          <p:spPr>
            <a:xfrm>
              <a:off x="733088" y="2373722"/>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dirty="0">
                  <a:solidFill>
                    <a:schemeClr val="dk1"/>
                  </a:solidFill>
                  <a:latin typeface="Calibri"/>
                  <a:ea typeface="Calibri"/>
                  <a:cs typeface="Calibri"/>
                  <a:sym typeface="Calibri"/>
                </a:rPr>
                <a:t>10</a:t>
              </a:r>
              <a:r>
                <a:rPr lang="en-US" sz="900" baseline="30000" dirty="0">
                  <a:solidFill>
                    <a:schemeClr val="dk1"/>
                  </a:solidFill>
                  <a:latin typeface="Calibri"/>
                  <a:ea typeface="Calibri"/>
                  <a:cs typeface="Calibri"/>
                  <a:sym typeface="Calibri"/>
                </a:rPr>
                <a:t>3</a:t>
              </a:r>
              <a:endParaRPr sz="900" dirty="0">
                <a:solidFill>
                  <a:schemeClr val="dk1"/>
                </a:solidFill>
                <a:latin typeface="Calibri"/>
                <a:ea typeface="Calibri"/>
                <a:cs typeface="Calibri"/>
                <a:sym typeface="Calibri"/>
              </a:endParaRPr>
            </a:p>
          </p:txBody>
        </p:sp>
        <p:sp>
          <p:nvSpPr>
            <p:cNvPr id="232" name="Google Shape;232;p10"/>
            <p:cNvSpPr txBox="1"/>
            <p:nvPr/>
          </p:nvSpPr>
          <p:spPr>
            <a:xfrm>
              <a:off x="733088" y="2682267"/>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2</a:t>
              </a:r>
              <a:endParaRPr sz="900">
                <a:solidFill>
                  <a:schemeClr val="dk1"/>
                </a:solidFill>
                <a:latin typeface="Calibri"/>
                <a:ea typeface="Calibri"/>
                <a:cs typeface="Calibri"/>
                <a:sym typeface="Calibri"/>
              </a:endParaRPr>
            </a:p>
          </p:txBody>
        </p:sp>
        <p:sp>
          <p:nvSpPr>
            <p:cNvPr id="233" name="Google Shape;233;p10"/>
            <p:cNvSpPr txBox="1"/>
            <p:nvPr/>
          </p:nvSpPr>
          <p:spPr>
            <a:xfrm>
              <a:off x="733088" y="300170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1</a:t>
              </a:r>
              <a:endParaRPr sz="900">
                <a:solidFill>
                  <a:schemeClr val="dk1"/>
                </a:solidFill>
                <a:latin typeface="Calibri"/>
                <a:ea typeface="Calibri"/>
                <a:cs typeface="Calibri"/>
                <a:sym typeface="Calibri"/>
              </a:endParaRPr>
            </a:p>
          </p:txBody>
        </p:sp>
      </p:grpSp>
      <p:grpSp>
        <p:nvGrpSpPr>
          <p:cNvPr id="234" name="Google Shape;234;p10"/>
          <p:cNvGrpSpPr/>
          <p:nvPr/>
        </p:nvGrpSpPr>
        <p:grpSpPr>
          <a:xfrm>
            <a:off x="6403277" y="2070077"/>
            <a:ext cx="382800" cy="1383038"/>
            <a:chOff x="733088" y="2028850"/>
            <a:chExt cx="382800" cy="1383038"/>
          </a:xfrm>
        </p:grpSpPr>
        <p:sp>
          <p:nvSpPr>
            <p:cNvPr id="235" name="Google Shape;235;p10"/>
            <p:cNvSpPr txBox="1"/>
            <p:nvPr/>
          </p:nvSpPr>
          <p:spPr>
            <a:xfrm>
              <a:off x="733088" y="2028850"/>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4</a:t>
              </a:r>
              <a:endParaRPr sz="900">
                <a:solidFill>
                  <a:schemeClr val="dk1"/>
                </a:solidFill>
                <a:latin typeface="Calibri"/>
                <a:ea typeface="Calibri"/>
                <a:cs typeface="Calibri"/>
                <a:sym typeface="Calibri"/>
              </a:endParaRPr>
            </a:p>
          </p:txBody>
        </p:sp>
        <p:sp>
          <p:nvSpPr>
            <p:cNvPr id="236" name="Google Shape;236;p10"/>
            <p:cNvSpPr txBox="1"/>
            <p:nvPr/>
          </p:nvSpPr>
          <p:spPr>
            <a:xfrm>
              <a:off x="733088" y="2395494"/>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3</a:t>
              </a:r>
              <a:endParaRPr sz="900">
                <a:solidFill>
                  <a:schemeClr val="dk1"/>
                </a:solidFill>
                <a:latin typeface="Calibri"/>
                <a:ea typeface="Calibri"/>
                <a:cs typeface="Calibri"/>
                <a:sym typeface="Calibri"/>
              </a:endParaRPr>
            </a:p>
          </p:txBody>
        </p:sp>
        <p:sp>
          <p:nvSpPr>
            <p:cNvPr id="237" name="Google Shape;237;p10"/>
            <p:cNvSpPr txBox="1"/>
            <p:nvPr/>
          </p:nvSpPr>
          <p:spPr>
            <a:xfrm>
              <a:off x="733088" y="2725811"/>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chemeClr val="dk1"/>
                  </a:solidFill>
                  <a:latin typeface="Calibri"/>
                  <a:ea typeface="Calibri"/>
                  <a:cs typeface="Calibri"/>
                  <a:sym typeface="Calibri"/>
                </a:rPr>
                <a:t>10</a:t>
              </a:r>
              <a:r>
                <a:rPr lang="en-US" sz="900" baseline="30000">
                  <a:solidFill>
                    <a:schemeClr val="dk1"/>
                  </a:solidFill>
                  <a:latin typeface="Calibri"/>
                  <a:ea typeface="Calibri"/>
                  <a:cs typeface="Calibri"/>
                  <a:sym typeface="Calibri"/>
                </a:rPr>
                <a:t>2</a:t>
              </a:r>
              <a:endParaRPr sz="900">
                <a:solidFill>
                  <a:schemeClr val="dk1"/>
                </a:solidFill>
                <a:latin typeface="Calibri"/>
                <a:ea typeface="Calibri"/>
                <a:cs typeface="Calibri"/>
                <a:sym typeface="Calibri"/>
              </a:endParaRPr>
            </a:p>
          </p:txBody>
        </p:sp>
        <p:sp>
          <p:nvSpPr>
            <p:cNvPr id="238" name="Google Shape;238;p10"/>
            <p:cNvSpPr txBox="1"/>
            <p:nvPr/>
          </p:nvSpPr>
          <p:spPr>
            <a:xfrm>
              <a:off x="733088" y="3088788"/>
              <a:ext cx="382800" cy="3231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dirty="0">
                  <a:solidFill>
                    <a:schemeClr val="dk1"/>
                  </a:solidFill>
                  <a:latin typeface="Calibri"/>
                  <a:ea typeface="Calibri"/>
                  <a:cs typeface="Calibri"/>
                  <a:sym typeface="Calibri"/>
                </a:rPr>
                <a:t>10</a:t>
              </a:r>
              <a:r>
                <a:rPr lang="en-US" sz="900" baseline="30000" dirty="0">
                  <a:solidFill>
                    <a:schemeClr val="dk1"/>
                  </a:solidFill>
                  <a:latin typeface="Calibri"/>
                  <a:ea typeface="Calibri"/>
                  <a:cs typeface="Calibri"/>
                  <a:sym typeface="Calibri"/>
                </a:rPr>
                <a:t>1</a:t>
              </a:r>
              <a:endParaRPr sz="900" dirty="0">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1"/>
          <p:cNvSpPr txBox="1">
            <a:spLocks noGrp="1"/>
          </p:cNvSpPr>
          <p:nvPr>
            <p:ph type="title"/>
          </p:nvPr>
        </p:nvSpPr>
        <p:spPr>
          <a:xfrm>
            <a:off x="838200" y="22768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000"/>
              <a:t>Station Keeping and Asteroid Mapping</a:t>
            </a:r>
            <a:endParaRPr sz="1600"/>
          </a:p>
        </p:txBody>
      </p:sp>
      <p:sp>
        <p:nvSpPr>
          <p:cNvPr id="244" name="Google Shape;244;p11"/>
          <p:cNvSpPr txBox="1">
            <a:spLocks noGrp="1"/>
          </p:cNvSpPr>
          <p:nvPr>
            <p:ph type="body" idx="1"/>
          </p:nvPr>
        </p:nvSpPr>
        <p:spPr>
          <a:xfrm>
            <a:off x="838200" y="1690688"/>
            <a:ext cx="5586575" cy="4665662"/>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1"/>
              </a:buClr>
              <a:buSzPts val="1800"/>
              <a:buChar char="•"/>
            </a:pPr>
            <a:r>
              <a:rPr lang="en-US" sz="1800" dirty="0">
                <a:latin typeface="Calibri"/>
                <a:ea typeface="Calibri"/>
                <a:cs typeface="Calibri"/>
                <a:sym typeface="Calibri"/>
              </a:rPr>
              <a:t>The spacecraft will autonomously maintain a specified relative distance and inertial offset to the asteroid safe position 5 km (TBR) sunward of the asteroid, and within 1km (TBR) of the asteroid sun line.</a:t>
            </a:r>
            <a:endParaRPr dirty="0"/>
          </a:p>
          <a:p>
            <a:pPr marL="457200" lvl="0" indent="-342900" algn="l" rtl="0">
              <a:lnSpc>
                <a:spcPct val="90000"/>
              </a:lnSpc>
              <a:spcBef>
                <a:spcPts val="1000"/>
              </a:spcBef>
              <a:spcAft>
                <a:spcPts val="0"/>
              </a:spcAft>
              <a:buClr>
                <a:schemeClr val="dk1"/>
              </a:buClr>
              <a:buSzPts val="1800"/>
              <a:buChar char="•"/>
            </a:pPr>
            <a:r>
              <a:rPr lang="en-US" sz="1800" dirty="0"/>
              <a:t>Notionally, the asteroid will be characterized using the narrow field of view camera from a safe standoff distance (~1km) </a:t>
            </a:r>
            <a:endParaRPr dirty="0"/>
          </a:p>
          <a:p>
            <a:pPr marL="914400" lvl="1" indent="-323850" algn="l" rtl="0">
              <a:lnSpc>
                <a:spcPct val="90000"/>
              </a:lnSpc>
              <a:spcBef>
                <a:spcPts val="0"/>
              </a:spcBef>
              <a:spcAft>
                <a:spcPts val="0"/>
              </a:spcAft>
              <a:buClr>
                <a:schemeClr val="dk1"/>
              </a:buClr>
              <a:buSzPts val="1500"/>
              <a:buFont typeface="Calibri"/>
              <a:buChar char="○"/>
            </a:pPr>
            <a:r>
              <a:rPr lang="en-US" sz="1800" dirty="0"/>
              <a:t>Maintaining relatively constant inertial relative offset and phase angle </a:t>
            </a:r>
            <a:endParaRPr dirty="0"/>
          </a:p>
          <a:p>
            <a:pPr marL="914400" lvl="1" indent="-323850" algn="l" rtl="0">
              <a:lnSpc>
                <a:spcPct val="90000"/>
              </a:lnSpc>
              <a:spcBef>
                <a:spcPts val="0"/>
              </a:spcBef>
              <a:spcAft>
                <a:spcPts val="0"/>
              </a:spcAft>
              <a:buClr>
                <a:schemeClr val="dk1"/>
              </a:buClr>
              <a:buSzPts val="1500"/>
              <a:buFont typeface="Calibri"/>
              <a:buChar char="○"/>
            </a:pPr>
            <a:r>
              <a:rPr lang="en-US" sz="1800" dirty="0"/>
              <a:t>Ground sample resolution on order of ~5cm </a:t>
            </a:r>
            <a:endParaRPr dirty="0"/>
          </a:p>
          <a:p>
            <a:pPr marL="615950" marR="0" lvl="1" indent="0" algn="l" rtl="0">
              <a:lnSpc>
                <a:spcPct val="100000"/>
              </a:lnSpc>
              <a:spcBef>
                <a:spcPts val="0"/>
              </a:spcBef>
              <a:spcAft>
                <a:spcPts val="0"/>
              </a:spcAft>
              <a:buClr>
                <a:schemeClr val="dk1"/>
              </a:buClr>
              <a:buSzPts val="1100"/>
              <a:buNone/>
            </a:pPr>
            <a:endParaRPr sz="1800" dirty="0"/>
          </a:p>
          <a:p>
            <a:pPr marL="457200" lvl="0" indent="-298450" algn="l" rtl="0">
              <a:lnSpc>
                <a:spcPct val="100000"/>
              </a:lnSpc>
              <a:spcBef>
                <a:spcPts val="0"/>
              </a:spcBef>
              <a:spcAft>
                <a:spcPts val="0"/>
              </a:spcAft>
              <a:buSzPts val="1100"/>
              <a:buFont typeface="Calibri"/>
              <a:buChar char="●"/>
            </a:pPr>
            <a:r>
              <a:rPr lang="en-US" sz="1800" dirty="0"/>
              <a:t>During asteroid </a:t>
            </a:r>
            <a:r>
              <a:rPr lang="en-US" sz="1800" dirty="0" err="1"/>
              <a:t>prox</a:t>
            </a:r>
            <a:r>
              <a:rPr lang="en-US" sz="1800" dirty="0"/>
              <a:t> ops, the spacecraft will be able to autonomously return to station keeping mode.</a:t>
            </a:r>
            <a:endParaRPr dirty="0"/>
          </a:p>
          <a:p>
            <a:pPr marL="457200" lvl="0" indent="-228600" algn="l" rtl="0">
              <a:lnSpc>
                <a:spcPct val="100000"/>
              </a:lnSpc>
              <a:spcBef>
                <a:spcPts val="0"/>
              </a:spcBef>
              <a:spcAft>
                <a:spcPts val="0"/>
              </a:spcAft>
              <a:buSzPts val="1100"/>
              <a:buFont typeface="Calibri"/>
              <a:buNone/>
            </a:pPr>
            <a:endParaRPr sz="2200" dirty="0">
              <a:solidFill>
                <a:schemeClr val="dk1"/>
              </a:solidFill>
              <a:latin typeface="Calibri"/>
              <a:ea typeface="Calibri"/>
              <a:cs typeface="Calibri"/>
              <a:sym typeface="Calibri"/>
            </a:endParaRPr>
          </a:p>
          <a:p>
            <a:pPr marL="457200" lvl="0" indent="-228600" algn="l" rtl="0">
              <a:lnSpc>
                <a:spcPct val="90000"/>
              </a:lnSpc>
              <a:spcBef>
                <a:spcPts val="1000"/>
              </a:spcBef>
              <a:spcAft>
                <a:spcPts val="0"/>
              </a:spcAft>
              <a:buClr>
                <a:schemeClr val="dk1"/>
              </a:buClr>
              <a:buSzPts val="1800"/>
              <a:buNone/>
            </a:pPr>
            <a:endParaRPr sz="2800" i="1" dirty="0">
              <a:latin typeface="Calibri"/>
              <a:ea typeface="Calibri"/>
              <a:cs typeface="Calibri"/>
              <a:sym typeface="Calibri"/>
            </a:endParaRPr>
          </a:p>
          <a:p>
            <a:pPr marL="457200" lvl="0" indent="-228600" algn="l" rtl="0">
              <a:lnSpc>
                <a:spcPct val="90000"/>
              </a:lnSpc>
              <a:spcBef>
                <a:spcPts val="1000"/>
              </a:spcBef>
              <a:spcAft>
                <a:spcPts val="0"/>
              </a:spcAft>
              <a:buClr>
                <a:schemeClr val="dk1"/>
              </a:buClr>
              <a:buSzPts val="1800"/>
              <a:buNone/>
            </a:pPr>
            <a:endParaRPr dirty="0"/>
          </a:p>
        </p:txBody>
      </p:sp>
      <p:sp>
        <p:nvSpPr>
          <p:cNvPr id="245" name="Google Shape;24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11</a:t>
            </a:fld>
            <a:endParaRPr/>
          </a:p>
        </p:txBody>
      </p:sp>
      <p:pic>
        <p:nvPicPr>
          <p:cNvPr id="246" name="Google Shape;246;p11"/>
          <p:cNvPicPr preferRelativeResize="0"/>
          <p:nvPr/>
        </p:nvPicPr>
        <p:blipFill rotWithShape="1">
          <a:blip r:embed="rId3">
            <a:alphaModFix/>
          </a:blip>
          <a:srcRect/>
          <a:stretch/>
        </p:blipFill>
        <p:spPr>
          <a:xfrm>
            <a:off x="6605425" y="1310960"/>
            <a:ext cx="5586575" cy="4236080"/>
          </a:xfrm>
          <a:prstGeom prst="rect">
            <a:avLst/>
          </a:prstGeom>
          <a:noFill/>
          <a:ln>
            <a:noFill/>
          </a:ln>
        </p:spPr>
      </p:pic>
      <p:sp>
        <p:nvSpPr>
          <p:cNvPr id="247" name="Google Shape;247;p11"/>
          <p:cNvSpPr txBox="1"/>
          <p:nvPr/>
        </p:nvSpPr>
        <p:spPr>
          <a:xfrm>
            <a:off x="7404652" y="5547040"/>
            <a:ext cx="4355823" cy="800219"/>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0"/>
              </a:spcBef>
              <a:spcAft>
                <a:spcPts val="0"/>
              </a:spcAft>
              <a:buNone/>
            </a:pPr>
            <a:r>
              <a:rPr lang="en-US" sz="1400" b="0" i="0" u="none" strike="noStrike" cap="none">
                <a:solidFill>
                  <a:schemeClr val="dk1"/>
                </a:solidFill>
                <a:latin typeface="Calibri"/>
                <a:ea typeface="Calibri"/>
                <a:cs typeface="Calibri"/>
                <a:sym typeface="Calibri"/>
              </a:rPr>
              <a:t>Stationkeeping 8km from asteroid on sun line in 2x2x2km box</a:t>
            </a:r>
            <a:r>
              <a:rPr lang="en-US" sz="1800" b="0" i="0" u="none" strike="noStrike" cap="none">
                <a:solidFill>
                  <a:schemeClr val="dk1"/>
                </a:solidFill>
                <a:latin typeface="Calibri"/>
                <a:ea typeface="Calibri"/>
                <a:cs typeface="Calibri"/>
                <a:sym typeface="Calibri"/>
              </a:rPr>
              <a:t>. </a:t>
            </a:r>
            <a:r>
              <a:rPr lang="en-US" sz="1400" b="0" i="0" u="none" strike="noStrike" cap="none">
                <a:solidFill>
                  <a:schemeClr val="dk1"/>
                </a:solidFill>
                <a:latin typeface="Calibri"/>
                <a:ea typeface="Calibri"/>
                <a:cs typeface="Calibri"/>
                <a:sym typeface="Calibri"/>
              </a:rPr>
              <a:t>9 imaging locations around sunline 1km from asteroid: +/- 45deg in Longitude, +/- 30 deg in Latitude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2"/>
          <p:cNvSpPr txBox="1">
            <a:spLocks noGrp="1"/>
          </p:cNvSpPr>
          <p:nvPr>
            <p:ph type="title"/>
          </p:nvPr>
        </p:nvSpPr>
        <p:spPr>
          <a:xfrm>
            <a:off x="272902" y="317284"/>
            <a:ext cx="10515600" cy="82020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3200" dirty="0"/>
              <a:t>Proximity Operations and Descent Navigation</a:t>
            </a:r>
            <a:endParaRPr dirty="0"/>
          </a:p>
        </p:txBody>
      </p:sp>
      <p:sp>
        <p:nvSpPr>
          <p:cNvPr id="253" name="Google Shape;253;p12"/>
          <p:cNvSpPr txBox="1">
            <a:spLocks noGrp="1"/>
          </p:cNvSpPr>
          <p:nvPr>
            <p:ph type="sldNum" idx="12"/>
          </p:nvPr>
        </p:nvSpPr>
        <p:spPr>
          <a:xfrm>
            <a:off x="9211734" y="64071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12</a:t>
            </a:fld>
            <a:endParaRPr/>
          </a:p>
        </p:txBody>
      </p:sp>
      <p:pic>
        <p:nvPicPr>
          <p:cNvPr id="254" name="Google Shape;254;p12"/>
          <p:cNvPicPr preferRelativeResize="0"/>
          <p:nvPr/>
        </p:nvPicPr>
        <p:blipFill rotWithShape="1">
          <a:blip r:embed="rId3">
            <a:alphaModFix/>
          </a:blip>
          <a:srcRect b="10387"/>
          <a:stretch/>
        </p:blipFill>
        <p:spPr>
          <a:xfrm>
            <a:off x="5669418" y="1069804"/>
            <a:ext cx="6412515" cy="2435396"/>
          </a:xfrm>
          <a:prstGeom prst="rect">
            <a:avLst/>
          </a:prstGeom>
          <a:noFill/>
          <a:ln>
            <a:noFill/>
          </a:ln>
        </p:spPr>
      </p:pic>
      <p:sp>
        <p:nvSpPr>
          <p:cNvPr id="255" name="Google Shape;255;p12"/>
          <p:cNvSpPr txBox="1"/>
          <p:nvPr/>
        </p:nvSpPr>
        <p:spPr>
          <a:xfrm>
            <a:off x="5669418" y="3100622"/>
            <a:ext cx="6412516" cy="523190"/>
          </a:xfrm>
          <a:prstGeom prst="rect">
            <a:avLst/>
          </a:prstGeom>
          <a:solidFill>
            <a:schemeClr val="dk1"/>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Calibri"/>
                <a:ea typeface="Calibri"/>
                <a:cs typeface="Calibri"/>
                <a:sym typeface="Calibri"/>
              </a:rPr>
              <a:t>Mapped from an inertial standoff position, maintaining mostly constant solar phase angle. Descent notionally along diagonal trajectory matching tangential surface velocity and desired vertical contact velocity</a:t>
            </a:r>
            <a:endParaRPr sz="1400" b="0" i="0" u="none" strike="noStrike" cap="none">
              <a:solidFill>
                <a:schemeClr val="lt1"/>
              </a:solidFill>
              <a:latin typeface="Arial"/>
              <a:ea typeface="Arial"/>
              <a:cs typeface="Arial"/>
              <a:sym typeface="Arial"/>
            </a:endParaRPr>
          </a:p>
        </p:txBody>
      </p:sp>
      <p:pic>
        <p:nvPicPr>
          <p:cNvPr id="256" name="Google Shape;256;p12"/>
          <p:cNvPicPr preferRelativeResize="0"/>
          <p:nvPr/>
        </p:nvPicPr>
        <p:blipFill rotWithShape="1">
          <a:blip r:embed="rId4">
            <a:alphaModFix/>
          </a:blip>
          <a:srcRect/>
          <a:stretch/>
        </p:blipFill>
        <p:spPr>
          <a:xfrm>
            <a:off x="6528447" y="3666243"/>
            <a:ext cx="4694458" cy="3191757"/>
          </a:xfrm>
          <a:prstGeom prst="rect">
            <a:avLst/>
          </a:prstGeom>
          <a:noFill/>
          <a:ln>
            <a:noFill/>
          </a:ln>
        </p:spPr>
      </p:pic>
      <p:sp>
        <p:nvSpPr>
          <p:cNvPr id="257" name="Google Shape;257;p12"/>
          <p:cNvSpPr txBox="1">
            <a:spLocks noGrp="1"/>
          </p:cNvSpPr>
          <p:nvPr>
            <p:ph type="body" idx="1"/>
          </p:nvPr>
        </p:nvSpPr>
        <p:spPr>
          <a:xfrm>
            <a:off x="272902" y="993604"/>
            <a:ext cx="5181600" cy="5547112"/>
          </a:xfrm>
          <a:prstGeom prst="rect">
            <a:avLst/>
          </a:prstGeom>
          <a:noFill/>
          <a:ln>
            <a:noFill/>
          </a:ln>
        </p:spPr>
        <p:txBody>
          <a:bodyPr spcFirstLastPara="1" wrap="square" lIns="91425" tIns="45700" rIns="91425" bIns="45700" anchor="t" anchorCtr="0">
            <a:normAutofit fontScale="62500" lnSpcReduction="20000"/>
          </a:bodyPr>
          <a:lstStyle/>
          <a:p>
            <a:pPr marL="457200" lvl="0" indent="-323850" algn="l" rtl="0">
              <a:lnSpc>
                <a:spcPct val="90000"/>
              </a:lnSpc>
              <a:spcBef>
                <a:spcPts val="0"/>
              </a:spcBef>
              <a:spcAft>
                <a:spcPts val="0"/>
              </a:spcAft>
              <a:buClr>
                <a:schemeClr val="dk1"/>
              </a:buClr>
              <a:buSzPct val="85714"/>
              <a:buFont typeface="Calibri"/>
              <a:buChar char="●"/>
            </a:pPr>
            <a:r>
              <a:rPr lang="en-US" sz="2800" dirty="0">
                <a:solidFill>
                  <a:schemeClr val="dk1"/>
                </a:solidFill>
                <a:latin typeface="Calibri"/>
                <a:ea typeface="Calibri"/>
                <a:cs typeface="Calibri"/>
                <a:sym typeface="Calibri"/>
              </a:rPr>
              <a:t>The target landing site will be specified relative to the map built during this phase, </a:t>
            </a:r>
            <a:r>
              <a:rPr lang="en-US" sz="2800" b="1" dirty="0">
                <a:solidFill>
                  <a:schemeClr val="dk1"/>
                </a:solidFill>
                <a:latin typeface="Calibri"/>
                <a:ea typeface="Calibri"/>
                <a:cs typeface="Calibri"/>
                <a:sym typeface="Calibri"/>
              </a:rPr>
              <a:t>from limited subset of downlinked imagery</a:t>
            </a:r>
            <a:r>
              <a:rPr lang="en-US" sz="2800" dirty="0">
                <a:solidFill>
                  <a:schemeClr val="dk1"/>
                </a:solidFill>
                <a:latin typeface="Calibri"/>
                <a:ea typeface="Calibri"/>
                <a:cs typeface="Calibri"/>
                <a:sym typeface="Calibri"/>
              </a:rPr>
              <a:t>.</a:t>
            </a:r>
            <a:endParaRPr dirty="0"/>
          </a:p>
          <a:p>
            <a:pPr marL="457200" lvl="0" indent="0" algn="l" rtl="0">
              <a:lnSpc>
                <a:spcPct val="90000"/>
              </a:lnSpc>
              <a:spcBef>
                <a:spcPts val="0"/>
              </a:spcBef>
              <a:spcAft>
                <a:spcPts val="0"/>
              </a:spcAft>
              <a:buSzPct val="102857"/>
              <a:buNone/>
            </a:pPr>
            <a:endParaRPr sz="2800" dirty="0">
              <a:solidFill>
                <a:schemeClr val="dk1"/>
              </a:solidFill>
              <a:latin typeface="Calibri"/>
              <a:ea typeface="Calibri"/>
              <a:cs typeface="Calibri"/>
              <a:sym typeface="Calibri"/>
            </a:endParaRPr>
          </a:p>
          <a:p>
            <a:pPr marL="457200" lvl="0" indent="-323850" algn="l" rtl="0">
              <a:lnSpc>
                <a:spcPct val="90000"/>
              </a:lnSpc>
              <a:spcBef>
                <a:spcPts val="0"/>
              </a:spcBef>
              <a:spcAft>
                <a:spcPts val="0"/>
              </a:spcAft>
              <a:buClr>
                <a:schemeClr val="dk1"/>
              </a:buClr>
              <a:buSzPct val="85714"/>
              <a:buFont typeface="Calibri"/>
              <a:buChar char="●"/>
            </a:pPr>
            <a:r>
              <a:rPr lang="en-US" sz="2800" dirty="0">
                <a:solidFill>
                  <a:schemeClr val="dk1"/>
                </a:solidFill>
                <a:latin typeface="Calibri"/>
                <a:ea typeface="Calibri"/>
                <a:cs typeface="Calibri"/>
                <a:sym typeface="Calibri"/>
              </a:rPr>
              <a:t>Descent trajectory departure point will be from the standoff position, with good nav solution, relative to the map, in order to compute departure burn</a:t>
            </a:r>
            <a:endParaRPr dirty="0"/>
          </a:p>
          <a:p>
            <a:pPr marL="457200" lvl="0" indent="0" algn="l" rtl="0">
              <a:lnSpc>
                <a:spcPct val="90000"/>
              </a:lnSpc>
              <a:spcBef>
                <a:spcPts val="0"/>
              </a:spcBef>
              <a:spcAft>
                <a:spcPts val="0"/>
              </a:spcAft>
              <a:buSzPct val="102857"/>
              <a:buNone/>
            </a:pPr>
            <a:endParaRPr sz="2800" dirty="0">
              <a:solidFill>
                <a:schemeClr val="dk1"/>
              </a:solidFill>
              <a:latin typeface="Calibri"/>
              <a:ea typeface="Calibri"/>
              <a:cs typeface="Calibri"/>
              <a:sym typeface="Calibri"/>
            </a:endParaRPr>
          </a:p>
          <a:p>
            <a:pPr marL="457200" lvl="0" indent="-323850" algn="l" rtl="0">
              <a:lnSpc>
                <a:spcPct val="90000"/>
              </a:lnSpc>
              <a:spcBef>
                <a:spcPts val="0"/>
              </a:spcBef>
              <a:spcAft>
                <a:spcPts val="0"/>
              </a:spcAft>
              <a:buClr>
                <a:schemeClr val="dk1"/>
              </a:buClr>
              <a:buSzPct val="85714"/>
              <a:buFont typeface="Calibri"/>
              <a:buChar char="●"/>
            </a:pPr>
            <a:r>
              <a:rPr lang="en-US" sz="2800" dirty="0">
                <a:solidFill>
                  <a:schemeClr val="dk1"/>
                </a:solidFill>
                <a:latin typeface="Calibri"/>
                <a:ea typeface="Calibri"/>
                <a:cs typeface="Calibri"/>
                <a:sym typeface="Calibri"/>
              </a:rPr>
              <a:t>Descent trajectory is nominally a diagonal path to match tangential surface velocity and desired vertical velocity at contact </a:t>
            </a:r>
            <a:endParaRPr dirty="0"/>
          </a:p>
          <a:p>
            <a:pPr marL="0" lvl="0" indent="0" algn="l" rtl="0">
              <a:lnSpc>
                <a:spcPct val="90000"/>
              </a:lnSpc>
              <a:spcBef>
                <a:spcPts val="0"/>
              </a:spcBef>
              <a:spcAft>
                <a:spcPts val="0"/>
              </a:spcAft>
              <a:buSzPct val="102857"/>
              <a:buNone/>
            </a:pPr>
            <a:endParaRPr sz="2800" dirty="0">
              <a:solidFill>
                <a:schemeClr val="dk1"/>
              </a:solidFill>
              <a:latin typeface="Calibri"/>
              <a:ea typeface="Calibri"/>
              <a:cs typeface="Calibri"/>
              <a:sym typeface="Calibri"/>
            </a:endParaRPr>
          </a:p>
          <a:p>
            <a:pPr marL="457200" lvl="0" indent="-323850" algn="l" rtl="0">
              <a:lnSpc>
                <a:spcPct val="90000"/>
              </a:lnSpc>
              <a:spcBef>
                <a:spcPts val="0"/>
              </a:spcBef>
              <a:spcAft>
                <a:spcPts val="0"/>
              </a:spcAft>
              <a:buClr>
                <a:schemeClr val="dk1"/>
              </a:buClr>
              <a:buSzPct val="85714"/>
              <a:buFont typeface="Calibri"/>
              <a:buChar char="●"/>
            </a:pPr>
            <a:r>
              <a:rPr lang="en-US" sz="2800" dirty="0">
                <a:solidFill>
                  <a:schemeClr val="dk1"/>
                </a:solidFill>
                <a:latin typeface="Calibri"/>
                <a:ea typeface="Calibri"/>
                <a:cs typeface="Calibri"/>
                <a:sym typeface="Calibri"/>
              </a:rPr>
              <a:t>Spacecraft will continue to map finer scale features, with on-board SLAM, as it descends</a:t>
            </a:r>
            <a:endParaRPr dirty="0"/>
          </a:p>
          <a:p>
            <a:pPr marL="457200" lvl="0" indent="0" algn="l" rtl="0">
              <a:lnSpc>
                <a:spcPct val="90000"/>
              </a:lnSpc>
              <a:spcBef>
                <a:spcPts val="0"/>
              </a:spcBef>
              <a:spcAft>
                <a:spcPts val="0"/>
              </a:spcAft>
              <a:buSzPct val="102857"/>
              <a:buNone/>
            </a:pPr>
            <a:endParaRPr sz="2800" dirty="0">
              <a:solidFill>
                <a:schemeClr val="dk1"/>
              </a:solidFill>
              <a:latin typeface="Calibri"/>
              <a:ea typeface="Calibri"/>
              <a:cs typeface="Calibri"/>
              <a:sym typeface="Calibri"/>
            </a:endParaRPr>
          </a:p>
          <a:p>
            <a:pPr marL="457200" lvl="0" indent="-323850" algn="l" rtl="0">
              <a:lnSpc>
                <a:spcPct val="90000"/>
              </a:lnSpc>
              <a:spcBef>
                <a:spcPts val="0"/>
              </a:spcBef>
              <a:spcAft>
                <a:spcPts val="0"/>
              </a:spcAft>
              <a:buClr>
                <a:schemeClr val="dk1"/>
              </a:buClr>
              <a:buSzPct val="85714"/>
              <a:buFont typeface="Calibri"/>
              <a:buChar char="●"/>
            </a:pPr>
            <a:r>
              <a:rPr lang="en-US" sz="2800" b="1" dirty="0" err="1">
                <a:solidFill>
                  <a:schemeClr val="dk1"/>
                </a:solidFill>
                <a:latin typeface="Calibri"/>
                <a:ea typeface="Calibri"/>
                <a:cs typeface="Calibri"/>
                <a:sym typeface="Calibri"/>
              </a:rPr>
              <a:t>Conops</a:t>
            </a:r>
            <a:r>
              <a:rPr lang="en-US" sz="2800" b="1" dirty="0">
                <a:solidFill>
                  <a:schemeClr val="dk1"/>
                </a:solidFill>
                <a:latin typeface="Calibri"/>
                <a:ea typeface="Calibri"/>
                <a:cs typeface="Calibri"/>
                <a:sym typeface="Calibri"/>
              </a:rPr>
              <a:t> motivated by avoiding more extensive high resolution mapping operations and extensive downlink / uplink.</a:t>
            </a:r>
            <a:endParaRPr dirty="0"/>
          </a:p>
          <a:p>
            <a:pPr marL="457200" lvl="0" indent="-228600" algn="l" rtl="0">
              <a:lnSpc>
                <a:spcPct val="90000"/>
              </a:lnSpc>
              <a:spcBef>
                <a:spcPts val="0"/>
              </a:spcBef>
              <a:spcAft>
                <a:spcPts val="0"/>
              </a:spcAft>
              <a:buClr>
                <a:schemeClr val="dk1"/>
              </a:buClr>
              <a:buSzPct val="85714"/>
              <a:buFont typeface="Calibri"/>
              <a:buNone/>
            </a:pPr>
            <a:endParaRPr sz="2800" dirty="0">
              <a:solidFill>
                <a:schemeClr val="dk1"/>
              </a:solidFill>
              <a:latin typeface="Calibri"/>
              <a:ea typeface="Calibri"/>
              <a:cs typeface="Calibri"/>
              <a:sym typeface="Calibri"/>
            </a:endParaRPr>
          </a:p>
          <a:p>
            <a:pPr marL="457200" lvl="0" indent="-323850" algn="l" rtl="0">
              <a:lnSpc>
                <a:spcPct val="90000"/>
              </a:lnSpc>
              <a:spcBef>
                <a:spcPts val="0"/>
              </a:spcBef>
              <a:spcAft>
                <a:spcPts val="0"/>
              </a:spcAft>
              <a:buClr>
                <a:schemeClr val="dk1"/>
              </a:buClr>
              <a:buSzPct val="85714"/>
              <a:buFont typeface="Calibri"/>
              <a:buChar char="●"/>
            </a:pPr>
            <a:r>
              <a:rPr lang="en-US" sz="2800" dirty="0">
                <a:solidFill>
                  <a:schemeClr val="dk1"/>
                </a:solidFill>
                <a:latin typeface="Calibri"/>
                <a:ea typeface="Calibri"/>
                <a:cs typeface="Calibri"/>
                <a:sym typeface="Calibri"/>
              </a:rPr>
              <a:t>RPO Verification Strategy:</a:t>
            </a:r>
            <a:endParaRPr dirty="0"/>
          </a:p>
          <a:p>
            <a:pPr marL="914400" lvl="1" indent="-342900" algn="l" rtl="0">
              <a:lnSpc>
                <a:spcPct val="90000"/>
              </a:lnSpc>
              <a:spcBef>
                <a:spcPts val="500"/>
              </a:spcBef>
              <a:spcAft>
                <a:spcPts val="0"/>
              </a:spcAft>
              <a:buSzPct val="119999"/>
              <a:buChar char="•"/>
            </a:pPr>
            <a:r>
              <a:rPr lang="en-US" sz="2400" dirty="0">
                <a:solidFill>
                  <a:schemeClr val="dk1"/>
                </a:solidFill>
                <a:latin typeface="Calibri"/>
                <a:ea typeface="Calibri"/>
                <a:cs typeface="Calibri"/>
                <a:sym typeface="Calibri"/>
              </a:rPr>
              <a:t>Full formulation of the mapping / SLAM, but with analytical measurement models,</a:t>
            </a:r>
            <a:endParaRPr dirty="0"/>
          </a:p>
          <a:p>
            <a:pPr marL="914400" lvl="1" indent="-342900" algn="l" rtl="0">
              <a:lnSpc>
                <a:spcPct val="90000"/>
              </a:lnSpc>
              <a:spcBef>
                <a:spcPts val="500"/>
              </a:spcBef>
              <a:spcAft>
                <a:spcPts val="0"/>
              </a:spcAft>
              <a:buSzPct val="119999"/>
              <a:buChar char="•"/>
            </a:pPr>
            <a:r>
              <a:rPr lang="en-US" dirty="0"/>
              <a:t>End to End simulation and test: image simulation with Blender (Cycles) or similar</a:t>
            </a:r>
            <a:r>
              <a:rPr lang="en-US" baseline="30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14,1</a:t>
            </a:r>
            <a:r>
              <a:rPr lang="en-US" baseline="30000" dirty="0"/>
              <a:t>5,16</a:t>
            </a:r>
            <a:endParaRPr baseline="30000" dirty="0"/>
          </a:p>
          <a:p>
            <a:pPr marL="914400" lvl="1" indent="-342900" algn="l" rtl="0">
              <a:lnSpc>
                <a:spcPct val="90000"/>
              </a:lnSpc>
              <a:spcBef>
                <a:spcPts val="500"/>
              </a:spcBef>
              <a:spcAft>
                <a:spcPts val="0"/>
              </a:spcAft>
              <a:buSzPct val="119999"/>
              <a:buChar char="•"/>
            </a:pPr>
            <a:r>
              <a:rPr lang="en-US" dirty="0"/>
              <a:t>Closed loop simulation integrating G&amp;C models with nav code prototypes, progressing to flight code</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3"/>
          <p:cNvSpPr txBox="1">
            <a:spLocks noGrp="1"/>
          </p:cNvSpPr>
          <p:nvPr>
            <p:ph type="title"/>
          </p:nvPr>
        </p:nvSpPr>
        <p:spPr>
          <a:xfrm>
            <a:off x="838200" y="206112"/>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000" dirty="0"/>
              <a:t>Excavation Concepts and G&amp;C</a:t>
            </a:r>
            <a:endParaRPr sz="1100" dirty="0"/>
          </a:p>
        </p:txBody>
      </p:sp>
      <p:sp>
        <p:nvSpPr>
          <p:cNvPr id="263" name="Google Shape;263;p13"/>
          <p:cNvSpPr txBox="1">
            <a:spLocks noGrp="1"/>
          </p:cNvSpPr>
          <p:nvPr>
            <p:ph type="body" idx="1"/>
          </p:nvPr>
        </p:nvSpPr>
        <p:spPr>
          <a:xfrm>
            <a:off x="838200" y="1531675"/>
            <a:ext cx="5181600" cy="4667400"/>
          </a:xfrm>
          <a:prstGeom prst="rect">
            <a:avLst/>
          </a:prstGeom>
          <a:noFill/>
          <a:ln>
            <a:noFill/>
          </a:ln>
        </p:spPr>
        <p:txBody>
          <a:bodyPr spcFirstLastPara="1" wrap="square" lIns="91425" tIns="45700" rIns="91425" bIns="45700" anchor="t" anchorCtr="0">
            <a:noAutofit/>
          </a:bodyPr>
          <a:lstStyle/>
          <a:p>
            <a:pPr marL="457200" lvl="0" indent="-336550" algn="l" rtl="0">
              <a:lnSpc>
                <a:spcPct val="60000"/>
              </a:lnSpc>
              <a:spcBef>
                <a:spcPts val="0"/>
              </a:spcBef>
              <a:spcAft>
                <a:spcPts val="0"/>
              </a:spcAft>
              <a:buSzPts val="1700"/>
              <a:buFont typeface="Calibri"/>
              <a:buChar char="●"/>
            </a:pPr>
            <a:r>
              <a:rPr lang="en-US" sz="2600" dirty="0"/>
              <a:t>To have a system agnostic to the unknown asteroid environment, a range of novel options are under development</a:t>
            </a:r>
            <a:endParaRPr sz="3000" dirty="0"/>
          </a:p>
          <a:p>
            <a:pPr marL="133350" lvl="0" indent="0" algn="l" rtl="0">
              <a:lnSpc>
                <a:spcPct val="60000"/>
              </a:lnSpc>
              <a:spcBef>
                <a:spcPts val="0"/>
              </a:spcBef>
              <a:spcAft>
                <a:spcPts val="0"/>
              </a:spcAft>
              <a:buSzPts val="1500"/>
              <a:buNone/>
            </a:pPr>
            <a:endParaRPr sz="2600" dirty="0"/>
          </a:p>
          <a:p>
            <a:pPr marL="457200" lvl="0" indent="-336550" algn="l" rtl="0">
              <a:lnSpc>
                <a:spcPct val="60000"/>
              </a:lnSpc>
              <a:spcBef>
                <a:spcPts val="0"/>
              </a:spcBef>
              <a:spcAft>
                <a:spcPts val="0"/>
              </a:spcAft>
              <a:buSzPts val="1700"/>
              <a:buFont typeface="Calibri"/>
              <a:buChar char="●"/>
            </a:pPr>
            <a:r>
              <a:rPr lang="en-US" sz="26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 The excavation team is constantly developing and testing innovative prototype hardware variations</a:t>
            </a:r>
            <a:endParaRPr sz="2600" dirty="0"/>
          </a:p>
          <a:p>
            <a:pPr marL="914400" lvl="1" indent="-393700" algn="l" rtl="0">
              <a:lnSpc>
                <a:spcPct val="60000"/>
              </a:lnSpc>
              <a:spcBef>
                <a:spcPts val="0"/>
              </a:spcBef>
              <a:spcAft>
                <a:spcPts val="0"/>
              </a:spcAft>
              <a:buSzPts val="2600"/>
              <a:buChar char="•"/>
            </a:pPr>
            <a:r>
              <a:rPr lang="en-US" sz="2600" dirty="0" err="1"/>
              <a:t>downselection</a:t>
            </a:r>
            <a:r>
              <a:rPr lang="en-US" sz="2600" dirty="0"/>
              <a:t> in June 2024</a:t>
            </a:r>
            <a:endParaRPr sz="2600" dirty="0"/>
          </a:p>
          <a:p>
            <a:pPr marL="457200" lvl="0" indent="-228600" algn="l" rtl="0">
              <a:lnSpc>
                <a:spcPct val="60000"/>
              </a:lnSpc>
              <a:spcBef>
                <a:spcPts val="0"/>
              </a:spcBef>
              <a:spcAft>
                <a:spcPts val="0"/>
              </a:spcAft>
              <a:buSzPts val="1500"/>
              <a:buFont typeface="Calibri"/>
              <a:buNone/>
            </a:pPr>
            <a:endParaRPr sz="2600" dirty="0"/>
          </a:p>
          <a:p>
            <a:pPr marL="457200" lvl="0" indent="-336550" algn="l" rtl="0">
              <a:lnSpc>
                <a:spcPct val="60000"/>
              </a:lnSpc>
              <a:spcBef>
                <a:spcPts val="0"/>
              </a:spcBef>
              <a:spcAft>
                <a:spcPts val="0"/>
              </a:spcAft>
              <a:buSzPts val="1700"/>
              <a:buFont typeface="Calibri"/>
              <a:buChar char="●"/>
            </a:pPr>
            <a:r>
              <a:rPr lang="en-US" sz="2600" dirty="0"/>
              <a:t>The asteroid TAG GNC requirement rationales on maximizing flexibility to the excavation method while keeping the spacecraft from harm</a:t>
            </a:r>
            <a:endParaRPr sz="3000" dirty="0"/>
          </a:p>
          <a:p>
            <a:pPr marL="457200" lvl="0" indent="-228600" algn="l" rtl="0">
              <a:lnSpc>
                <a:spcPct val="60000"/>
              </a:lnSpc>
              <a:spcBef>
                <a:spcPts val="0"/>
              </a:spcBef>
              <a:spcAft>
                <a:spcPts val="0"/>
              </a:spcAft>
              <a:buSzPts val="1500"/>
              <a:buFont typeface="Calibri"/>
              <a:buNone/>
            </a:pPr>
            <a:endParaRPr sz="2600" dirty="0"/>
          </a:p>
          <a:p>
            <a:pPr marL="457200" lvl="0" indent="-336550" algn="l" rtl="0">
              <a:lnSpc>
                <a:spcPct val="60000"/>
              </a:lnSpc>
              <a:spcBef>
                <a:spcPts val="0"/>
              </a:spcBef>
              <a:spcAft>
                <a:spcPts val="0"/>
              </a:spcAft>
              <a:buSzPts val="1700"/>
              <a:buFont typeface="Calibri"/>
              <a:buChar char="●"/>
            </a:pPr>
            <a:r>
              <a:rPr lang="en-US" sz="2600" dirty="0"/>
              <a:t>COTS Nav cameras may double for excavation equipment </a:t>
            </a:r>
            <a:endParaRPr sz="3000" dirty="0"/>
          </a:p>
          <a:p>
            <a:pPr marL="457200" lvl="0" indent="-228600" algn="l" rtl="0">
              <a:lnSpc>
                <a:spcPct val="60000"/>
              </a:lnSpc>
              <a:spcBef>
                <a:spcPts val="0"/>
              </a:spcBef>
              <a:spcAft>
                <a:spcPts val="0"/>
              </a:spcAft>
              <a:buSzPts val="1500"/>
              <a:buFont typeface="Calibri"/>
              <a:buNone/>
            </a:pPr>
            <a:endParaRPr sz="2600" dirty="0"/>
          </a:p>
        </p:txBody>
      </p:sp>
      <p:sp>
        <p:nvSpPr>
          <p:cNvPr id="264" name="Google Shape;26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13</a:t>
            </a:fld>
            <a:endParaRPr/>
          </a:p>
        </p:txBody>
      </p:sp>
      <p:pic>
        <p:nvPicPr>
          <p:cNvPr id="265" name="Google Shape;265;p13"/>
          <p:cNvPicPr preferRelativeResize="0"/>
          <p:nvPr/>
        </p:nvPicPr>
        <p:blipFill rotWithShape="1">
          <a:blip r:embed="rId3">
            <a:alphaModFix/>
          </a:blip>
          <a:srcRect t="4459"/>
          <a:stretch/>
        </p:blipFill>
        <p:spPr>
          <a:xfrm>
            <a:off x="6281055" y="1088571"/>
            <a:ext cx="5486402" cy="2776803"/>
          </a:xfrm>
          <a:prstGeom prst="rect">
            <a:avLst/>
          </a:prstGeom>
          <a:noFill/>
          <a:ln>
            <a:noFill/>
          </a:ln>
        </p:spPr>
      </p:pic>
      <p:sp>
        <p:nvSpPr>
          <p:cNvPr id="267" name="Google Shape;267;p13"/>
          <p:cNvSpPr txBox="1"/>
          <p:nvPr/>
        </p:nvSpPr>
        <p:spPr>
          <a:xfrm>
            <a:off x="6939963" y="6596666"/>
            <a:ext cx="3558988"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Excavation Concepts and Potential Layout</a:t>
            </a:r>
            <a:endParaRPr sz="1200"/>
          </a:p>
        </p:txBody>
      </p:sp>
      <p:pic>
        <p:nvPicPr>
          <p:cNvPr id="5" name="Picture 4">
            <a:extLst>
              <a:ext uri="{FF2B5EF4-FFF2-40B4-BE49-F238E27FC236}">
                <a16:creationId xmlns:a16="http://schemas.microsoft.com/office/drawing/2014/main" id="{9E28C4C8-7610-E92A-3F67-FAB034F420BB}"/>
              </a:ext>
            </a:extLst>
          </p:cNvPr>
          <p:cNvPicPr>
            <a:picLocks noChangeAspect="1"/>
          </p:cNvPicPr>
          <p:nvPr/>
        </p:nvPicPr>
        <p:blipFill rotWithShape="1">
          <a:blip r:embed="rId4"/>
          <a:srcRect l="1218" t="2023" r="540" b="4301"/>
          <a:stretch/>
        </p:blipFill>
        <p:spPr>
          <a:xfrm>
            <a:off x="5910946" y="3820971"/>
            <a:ext cx="5142034" cy="283091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4"/>
          <p:cNvSpPr txBox="1">
            <a:spLocks noGrp="1"/>
          </p:cNvSpPr>
          <p:nvPr>
            <p:ph type="title"/>
          </p:nvPr>
        </p:nvSpPr>
        <p:spPr>
          <a:xfrm>
            <a:off x="628258" y="6587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000" dirty="0"/>
              <a:t>Systems Modeling Summary</a:t>
            </a:r>
            <a:endParaRPr sz="1600" dirty="0"/>
          </a:p>
        </p:txBody>
      </p:sp>
      <p:sp>
        <p:nvSpPr>
          <p:cNvPr id="273" name="Google Shape;273;p14"/>
          <p:cNvSpPr txBox="1">
            <a:spLocks noGrp="1"/>
          </p:cNvSpPr>
          <p:nvPr>
            <p:ph type="body" idx="1"/>
          </p:nvPr>
        </p:nvSpPr>
        <p:spPr>
          <a:xfrm>
            <a:off x="780714" y="1414461"/>
            <a:ext cx="5105344" cy="5078414"/>
          </a:xfrm>
          <a:prstGeom prst="rect">
            <a:avLst/>
          </a:prstGeom>
          <a:noFill/>
          <a:ln>
            <a:noFill/>
          </a:ln>
        </p:spPr>
        <p:txBody>
          <a:bodyPr spcFirstLastPara="1" wrap="square" lIns="91425" tIns="45700" rIns="91425" bIns="45700" anchor="t" anchorCtr="0">
            <a:normAutofit lnSpcReduction="10000"/>
          </a:bodyPr>
          <a:lstStyle/>
          <a:p>
            <a:pPr marL="457200" lvl="0" indent="-342900" algn="l" rtl="0">
              <a:lnSpc>
                <a:spcPct val="90000"/>
              </a:lnSpc>
              <a:spcBef>
                <a:spcPts val="1000"/>
              </a:spcBef>
              <a:spcAft>
                <a:spcPts val="0"/>
              </a:spcAft>
              <a:buClr>
                <a:schemeClr val="dk1"/>
              </a:buClr>
              <a:buSzPts val="1800"/>
              <a:buChar char="•"/>
            </a:pPr>
            <a:r>
              <a:rPr lang="en-US" sz="2800">
                <a:solidFill>
                  <a:schemeClr val="dk1"/>
                </a:solidFill>
                <a:latin typeface="Calibri"/>
                <a:ea typeface="Calibri"/>
                <a:cs typeface="Calibri"/>
                <a:sym typeface="Calibri"/>
              </a:rPr>
              <a:t>In order to verify our performance and mission budgets, a spacecraft simulation was developed</a:t>
            </a:r>
            <a:endParaRPr/>
          </a:p>
          <a:p>
            <a:pPr marL="457200" lvl="0" indent="-342900" algn="l" rtl="0">
              <a:lnSpc>
                <a:spcPct val="90000"/>
              </a:lnSpc>
              <a:spcBef>
                <a:spcPts val="1000"/>
              </a:spcBef>
              <a:spcAft>
                <a:spcPts val="0"/>
              </a:spcAft>
              <a:buClr>
                <a:schemeClr val="dk1"/>
              </a:buClr>
              <a:buSzPts val="1800"/>
              <a:buChar char="•"/>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Sedaro</a:t>
            </a:r>
            <a:r>
              <a:rPr lang="en-US" baseline="300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rPr>
              <a:t>17</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rPr>
              <a:t> </a:t>
            </a:r>
            <a:r>
              <a:rPr lang="en-US"/>
              <a:t>was used to analyze the spacecraft design and operational scenarios</a:t>
            </a:r>
            <a:endParaRPr/>
          </a:p>
          <a:p>
            <a:pPr marL="457200" lvl="0" indent="-342900" algn="l" rtl="0">
              <a:lnSpc>
                <a:spcPct val="90000"/>
              </a:lnSpc>
              <a:spcBef>
                <a:spcPts val="1000"/>
              </a:spcBef>
              <a:spcAft>
                <a:spcPts val="0"/>
              </a:spcAft>
              <a:buClr>
                <a:schemeClr val="dk1"/>
              </a:buClr>
              <a:buSzPts val="1800"/>
              <a:buChar char="•"/>
            </a:pPr>
            <a:r>
              <a:rPr lang="en-US"/>
              <a:t>The Sedaro spacecraft is kept consistent with the evolving platform</a:t>
            </a:r>
            <a:endParaRPr/>
          </a:p>
          <a:p>
            <a:pPr marL="457200" lvl="0" indent="-342900" algn="l" rtl="0">
              <a:lnSpc>
                <a:spcPct val="90000"/>
              </a:lnSpc>
              <a:spcBef>
                <a:spcPts val="1000"/>
              </a:spcBef>
              <a:spcAft>
                <a:spcPts val="0"/>
              </a:spcAft>
              <a:buClr>
                <a:schemeClr val="dk1"/>
              </a:buClr>
              <a:buSzPts val="1800"/>
              <a:buChar char="•"/>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The results have helped inform system budgets and requirements</a:t>
            </a:r>
            <a:endParaRPr/>
          </a:p>
        </p:txBody>
      </p:sp>
      <p:sp>
        <p:nvSpPr>
          <p:cNvPr id="274" name="Google Shape;27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14</a:t>
            </a:fld>
            <a:endParaRPr/>
          </a:p>
        </p:txBody>
      </p:sp>
      <p:pic>
        <p:nvPicPr>
          <p:cNvPr id="275" name="Google Shape;275;p14"/>
          <p:cNvPicPr preferRelativeResize="0"/>
          <p:nvPr/>
        </p:nvPicPr>
        <p:blipFill rotWithShape="1">
          <a:blip r:embed="rId3">
            <a:alphaModFix/>
          </a:blip>
          <a:srcRect/>
          <a:stretch/>
        </p:blipFill>
        <p:spPr>
          <a:xfrm>
            <a:off x="6423235" y="3691474"/>
            <a:ext cx="4374729" cy="2801401"/>
          </a:xfrm>
          <a:prstGeom prst="rect">
            <a:avLst/>
          </a:prstGeom>
          <a:noFill/>
          <a:ln>
            <a:noFill/>
          </a:ln>
        </p:spPr>
      </p:pic>
      <p:pic>
        <p:nvPicPr>
          <p:cNvPr id="276" name="Google Shape;276;p14"/>
          <p:cNvPicPr preferRelativeResize="0"/>
          <p:nvPr/>
        </p:nvPicPr>
        <p:blipFill rotWithShape="1">
          <a:blip r:embed="rId4">
            <a:alphaModFix/>
          </a:blip>
          <a:srcRect/>
          <a:stretch/>
        </p:blipFill>
        <p:spPr>
          <a:xfrm>
            <a:off x="7017898" y="1027906"/>
            <a:ext cx="3185404" cy="2651918"/>
          </a:xfrm>
          <a:prstGeom prst="rect">
            <a:avLst/>
          </a:prstGeom>
          <a:noFill/>
          <a:ln>
            <a:noFill/>
          </a:ln>
        </p:spPr>
      </p:pic>
      <p:sp>
        <p:nvSpPr>
          <p:cNvPr id="277" name="Google Shape;277;p14"/>
          <p:cNvSpPr txBox="1"/>
          <p:nvPr/>
        </p:nvSpPr>
        <p:spPr>
          <a:xfrm>
            <a:off x="6504801" y="6538912"/>
            <a:ext cx="429316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Sedaro pointing and power High Frontier simulation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5400" dirty="0"/>
              <a:t>Conclusions</a:t>
            </a:r>
            <a:endParaRPr dirty="0"/>
          </a:p>
        </p:txBody>
      </p:sp>
      <p:sp>
        <p:nvSpPr>
          <p:cNvPr id="283" name="Google Shape;283;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457200" lvl="0" indent="-342900" algn="l" rtl="0">
              <a:lnSpc>
                <a:spcPct val="90000"/>
              </a:lnSpc>
              <a:spcBef>
                <a:spcPts val="1000"/>
              </a:spcBef>
              <a:spcAft>
                <a:spcPts val="0"/>
              </a:spcAft>
              <a:buClr>
                <a:schemeClr val="dk1"/>
              </a:buClr>
              <a:buSzPct val="69498"/>
              <a:buChar char="•"/>
            </a:pPr>
            <a:r>
              <a:rPr lang="en-US"/>
              <a:t>The Karman+ High Frontier mission is taking on a number of challenges in the name of asteroid mining, but with philosophy and techniques that are relevant to lower cost / SmallSat missions</a:t>
            </a:r>
            <a:endParaRPr/>
          </a:p>
          <a:p>
            <a:pPr marL="914400" lvl="1" indent="-342900" algn="l" rtl="0">
              <a:lnSpc>
                <a:spcPct val="90000"/>
              </a:lnSpc>
              <a:spcBef>
                <a:spcPts val="500"/>
              </a:spcBef>
              <a:spcAft>
                <a:spcPts val="0"/>
              </a:spcAft>
              <a:buSzPct val="81081"/>
              <a:buChar char="•"/>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Decreasing ground communication reliance with optical based autonomous navigation during cruise, proximity operations, and descent</a:t>
            </a:r>
            <a:endParaRPr>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endParaRPr>
          </a:p>
          <a:p>
            <a:pPr marL="914400" lvl="1" indent="-342900" algn="l" rtl="0">
              <a:lnSpc>
                <a:spcPct val="90000"/>
              </a:lnSpc>
              <a:spcBef>
                <a:spcPts val="500"/>
              </a:spcBef>
              <a:spcAft>
                <a:spcPts val="0"/>
              </a:spcAft>
              <a:buSzPct val="81081"/>
              <a:buChar char="•"/>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Looking to COTS hardware where possible</a:t>
            </a:r>
            <a:endParaRPr>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endParaRPr>
          </a:p>
          <a:p>
            <a:pPr marL="914400" lvl="1" indent="-342900" algn="l" rtl="0">
              <a:lnSpc>
                <a:spcPct val="90000"/>
              </a:lnSpc>
              <a:spcBef>
                <a:spcPts val="500"/>
              </a:spcBef>
              <a:spcAft>
                <a:spcPts val="0"/>
              </a:spcAft>
              <a:buSzPct val="81081"/>
              <a:buChar char="•"/>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We think these enabling and enhancing technique should be shared as progress is made in an effort to benefit the broader community</a:t>
            </a:r>
            <a:endParaRPr/>
          </a:p>
          <a:p>
            <a:pPr marL="457200" lvl="0" indent="-342900" algn="l" rtl="0">
              <a:lnSpc>
                <a:spcPct val="90000"/>
              </a:lnSpc>
              <a:spcBef>
                <a:spcPts val="1000"/>
              </a:spcBef>
              <a:spcAft>
                <a:spcPts val="0"/>
              </a:spcAft>
              <a:buClr>
                <a:schemeClr val="dk1"/>
              </a:buClr>
              <a:buSzPct val="69498"/>
              <a:buChar char="•"/>
            </a:pPr>
            <a:r>
              <a:rPr lang="en-US"/>
              <a:t>We’re gearing up for a preliminary design review in October 2024</a:t>
            </a:r>
            <a:endParaRPr/>
          </a:p>
          <a:p>
            <a:pPr marL="457200" lvl="0" indent="-342900" algn="l" rtl="0">
              <a:lnSpc>
                <a:spcPct val="90000"/>
              </a:lnSpc>
              <a:spcBef>
                <a:spcPts val="1000"/>
              </a:spcBef>
              <a:spcAft>
                <a:spcPts val="0"/>
              </a:spcAft>
              <a:buClr>
                <a:schemeClr val="dk1"/>
              </a:buClr>
              <a:buSzPct val="69498"/>
              <a:buChar char="•"/>
            </a:pPr>
            <a:r>
              <a:rPr lang="en-US"/>
              <a:t>We have a bunch of interesting work ahead and are hiring</a:t>
            </a:r>
            <a:endParaRPr/>
          </a:p>
          <a:p>
            <a:pPr marL="914400" lvl="1" indent="-342900" algn="l" rtl="0">
              <a:lnSpc>
                <a:spcPct val="90000"/>
              </a:lnSpc>
              <a:spcBef>
                <a:spcPts val="500"/>
              </a:spcBef>
              <a:spcAft>
                <a:spcPts val="0"/>
              </a:spcAft>
              <a:buSzPct val="81081"/>
              <a:buChar char="•"/>
            </a:pPr>
            <a:r>
              <a:rPr lang="en-US"/>
              <a:t>Open positions and a general applications: https://www.karmanplus.com/jobs/</a:t>
            </a:r>
            <a:endParaRPr/>
          </a:p>
          <a:p>
            <a:pPr marL="914400" lvl="1" indent="-342900" algn="l" rtl="0">
              <a:lnSpc>
                <a:spcPct val="90000"/>
              </a:lnSpc>
              <a:spcBef>
                <a:spcPts val="500"/>
              </a:spcBef>
              <a:spcAft>
                <a:spcPts val="0"/>
              </a:spcAft>
              <a:buSzPct val="81081"/>
              <a:buChar char="•"/>
            </a:pPr>
            <a:r>
              <a:rPr lang="en-US"/>
              <a:t>We’re interested in passionate individuals, eager to learn and try new things</a:t>
            </a:r>
            <a:endParaRPr/>
          </a:p>
          <a:p>
            <a:pPr marL="914400" lvl="1" indent="-342900" algn="l" rtl="0">
              <a:lnSpc>
                <a:spcPct val="90000"/>
              </a:lnSpc>
              <a:spcBef>
                <a:spcPts val="500"/>
              </a:spcBef>
              <a:spcAft>
                <a:spcPts val="0"/>
              </a:spcAft>
              <a:buSzPct val="81081"/>
              <a:buChar char="•"/>
            </a:pPr>
            <a:r>
              <a:rPr lang="en-US"/>
              <a:t>We’re interested in collaborations and partnerships</a:t>
            </a:r>
            <a:endParaRPr/>
          </a:p>
        </p:txBody>
      </p:sp>
      <p:sp>
        <p:nvSpPr>
          <p:cNvPr id="284" name="Google Shape;28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16"/>
          <p:cNvSpPr txBox="1">
            <a:spLocks noGrp="1"/>
          </p:cNvSpPr>
          <p:nvPr>
            <p:ph type="ctrTitle"/>
          </p:nvPr>
        </p:nvSpPr>
        <p:spPr>
          <a:xfrm>
            <a:off x="1524000" y="5984"/>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dirty="0"/>
              <a:t>Thank you!</a:t>
            </a:r>
            <a:endParaRPr dirty="0"/>
          </a:p>
        </p:txBody>
      </p:sp>
      <p:sp>
        <p:nvSpPr>
          <p:cNvPr id="290" name="Google Shape;290;p16"/>
          <p:cNvSpPr txBox="1">
            <a:spLocks noGrp="1"/>
          </p:cNvSpPr>
          <p:nvPr>
            <p:ph type="subTitle" idx="1"/>
          </p:nvPr>
        </p:nvSpPr>
        <p:spPr>
          <a:xfrm>
            <a:off x="1524000" y="2393584"/>
            <a:ext cx="9144000" cy="1655762"/>
          </a:xfrm>
          <a:prstGeom prst="rect">
            <a:avLst/>
          </a:prstGeom>
          <a:noFill/>
          <a:ln>
            <a:noFill/>
          </a:ln>
        </p:spPr>
        <p:txBody>
          <a:bodyPr spcFirstLastPara="1" wrap="square" lIns="91425" tIns="45700" rIns="91425" bIns="45700" anchor="t" anchorCtr="0">
            <a:normAutofit/>
          </a:bodyPr>
          <a:lstStyle/>
          <a:p>
            <a:pPr marL="457200" lvl="0" indent="-406400" algn="ctr" rtl="0">
              <a:lnSpc>
                <a:spcPct val="90000"/>
              </a:lnSpc>
              <a:spcBef>
                <a:spcPts val="1000"/>
              </a:spcBef>
              <a:spcAft>
                <a:spcPts val="0"/>
              </a:spcAft>
              <a:buClr>
                <a:schemeClr val="dk1"/>
              </a:buClr>
              <a:buSzPts val="2400"/>
              <a:buNone/>
            </a:pPr>
            <a:r>
              <a:rPr lang="en-US" sz="2400" b="0" u="sng" strike="noStrike">
                <a:solidFill>
                  <a:schemeClr val="hlink"/>
                </a:solidFill>
                <a:latin typeface="Montserrat"/>
                <a:ea typeface="Montserrat"/>
                <a:cs typeface="Montserrat"/>
                <a:sym typeface="Montserrat"/>
                <a:hlinkClick r:id="rId3"/>
              </a:rPr>
              <a:t>www.karmanplus.com</a:t>
            </a:r>
            <a:endParaRPr sz="2400" b="0" u="sng" strike="noStrike">
              <a:solidFill>
                <a:schemeClr val="hlink"/>
              </a:solidFill>
              <a:latin typeface="Montserrat"/>
              <a:ea typeface="Montserrat"/>
              <a:cs typeface="Montserrat"/>
              <a:sym typeface="Montserrat"/>
            </a:endParaRPr>
          </a:p>
          <a:p>
            <a:pPr marL="457200" lvl="0" indent="-406400" algn="ctr" rtl="0">
              <a:lnSpc>
                <a:spcPct val="90000"/>
              </a:lnSpc>
              <a:spcBef>
                <a:spcPts val="1000"/>
              </a:spcBef>
              <a:spcAft>
                <a:spcPts val="0"/>
              </a:spcAft>
              <a:buClr>
                <a:schemeClr val="dk1"/>
              </a:buClr>
              <a:buSzPts val="2400"/>
              <a:buNone/>
            </a:pPr>
            <a:r>
              <a:rPr lang="en-US" u="sng">
                <a:solidFill>
                  <a:schemeClr val="hlink"/>
                </a:solidFill>
                <a:latin typeface="Montserrat"/>
                <a:ea typeface="Montserrat"/>
                <a:cs typeface="Montserrat"/>
                <a:sym typeface="Montserrat"/>
              </a:rPr>
              <a:t>d.velez@karmanplus.com</a:t>
            </a:r>
            <a:endParaRPr/>
          </a:p>
        </p:txBody>
      </p:sp>
      <p:sp>
        <p:nvSpPr>
          <p:cNvPr id="291" name="Google Shape;291;p16"/>
          <p:cNvSpPr txBox="1"/>
          <p:nvPr/>
        </p:nvSpPr>
        <p:spPr>
          <a:xfrm>
            <a:off x="78950" y="3745794"/>
            <a:ext cx="12192000" cy="246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rgbClr val="000000"/>
                </a:solidFill>
                <a:latin typeface="Arial"/>
                <a:ea typeface="Arial"/>
                <a:cs typeface="Arial"/>
                <a:sym typeface="Arial"/>
              </a:rPr>
              <a:t>With Acknowledgement and Special Appreciation for: Daniel Scheeres (UCB), Jay McMahon (UCB), Shyam Bhaskaran (JPL), Dan Grebow (Nabla Zero Labs), </a:t>
            </a:r>
            <a:r>
              <a:rPr lang="en-US" sz="2200"/>
              <a:t>Yuichi</a:t>
            </a:r>
            <a:r>
              <a:rPr lang="en-US" sz="2200" b="0" i="0" u="none" strike="noStrike" cap="none">
                <a:solidFill>
                  <a:srgbClr val="000000"/>
                </a:solidFill>
                <a:latin typeface="Arial"/>
                <a:ea typeface="Arial"/>
                <a:cs typeface="Arial"/>
                <a:sym typeface="Arial"/>
              </a:rPr>
              <a:t> Tsuda (JAXA), Neel Kunjur (K2 Space), Matthew Gill (Space Radiation Services),  Continuum Space Systems, Advanced Space, Atomos Space, S</a:t>
            </a:r>
            <a:r>
              <a:rPr lang="en-US" sz="2200"/>
              <a:t>sODNet (Observatoire de Paris), AstorbDB (Lowell Observatory), the MANOS survey</a:t>
            </a:r>
            <a:r>
              <a:rPr lang="en-US" sz="2200" b="0" i="0" u="none" strike="noStrike" cap="none">
                <a:solidFill>
                  <a:srgbClr val="000000"/>
                </a:solidFill>
                <a:latin typeface="Arial"/>
                <a:ea typeface="Arial"/>
                <a:cs typeface="Arial"/>
                <a:sym typeface="Arial"/>
              </a:rPr>
              <a:t>, Max Mahlke (Institut d'Astrophysique Spatiale)</a:t>
            </a:r>
            <a:r>
              <a:rPr lang="en-US" sz="2200"/>
              <a:t>, JPL Horizons, the Minor Planet Center, Petr Pravec (Ondrejov Asteroid Photometry Project), Mikael Granvik (University of Helsinki, Luleå University of Technology), </a:t>
            </a:r>
            <a:r>
              <a:rPr lang="en-US" sz="2200" b="0" i="0" u="none" strike="noStrike" cap="none">
                <a:solidFill>
                  <a:srgbClr val="000000"/>
                </a:solidFill>
                <a:latin typeface="Arial"/>
                <a:ea typeface="Arial"/>
                <a:cs typeface="Arial"/>
                <a:sym typeface="Arial"/>
              </a:rPr>
              <a:t>and the entire Karman+ Team</a:t>
            </a:r>
            <a:endParaRPr sz="12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7"/>
          <p:cNvSpPr txBox="1">
            <a:spLocks noGrp="1"/>
          </p:cNvSpPr>
          <p:nvPr>
            <p:ph type="title"/>
          </p:nvPr>
        </p:nvSpPr>
        <p:spPr>
          <a:xfrm>
            <a:off x="221255" y="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36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References</a:t>
            </a:r>
            <a:endParaRPr dirty="0">
              <a:solidFill>
                <a:srgbClr val="FF0000"/>
              </a:solidFill>
            </a:endParaRPr>
          </a:p>
        </p:txBody>
      </p:sp>
      <p:sp>
        <p:nvSpPr>
          <p:cNvPr id="297" name="Google Shape;297;p17"/>
          <p:cNvSpPr txBox="1">
            <a:spLocks noGrp="1"/>
          </p:cNvSpPr>
          <p:nvPr>
            <p:ph type="body" idx="1"/>
          </p:nvPr>
        </p:nvSpPr>
        <p:spPr>
          <a:xfrm>
            <a:off x="221255" y="1043618"/>
            <a:ext cx="10515600" cy="5814381"/>
          </a:xfrm>
          <a:prstGeom prst="rect">
            <a:avLst/>
          </a:prstGeom>
          <a:noFill/>
          <a:ln>
            <a:noFill/>
          </a:ln>
        </p:spPr>
        <p:txBody>
          <a:bodyPr spcFirstLastPara="1" wrap="square" lIns="91425" tIns="45700" rIns="91425" bIns="45700" anchor="t" anchorCtr="0">
            <a:normAutofit fontScale="92500" lnSpcReduction="10000"/>
          </a:bodyPr>
          <a:lstStyle/>
          <a:p>
            <a:pPr marL="457200" marR="0" lvl="0" indent="-284321" algn="l" rtl="0">
              <a:lnSpc>
                <a:spcPct val="115000"/>
              </a:lnSpc>
              <a:spcBef>
                <a:spcPts val="0"/>
              </a:spcBef>
              <a:spcAft>
                <a:spcPts val="0"/>
              </a:spcAft>
              <a:buSzPct val="96428"/>
              <a:buAutoNum type="arabicPeriod"/>
            </a:pPr>
            <a:r>
              <a:rPr lang="en-US" sz="1200" dirty="0"/>
              <a:t>L. </a:t>
            </a:r>
            <a:r>
              <a:rPr lang="en-US" sz="1200" dirty="0" err="1"/>
              <a:t>Siltala</a:t>
            </a:r>
            <a:r>
              <a:rPr lang="en-US" sz="1200" dirty="0"/>
              <a:t>, D. Crull, A. </a:t>
            </a:r>
            <a:r>
              <a:rPr lang="en-US" sz="1200" dirty="0" err="1"/>
              <a:t>Deuitch</a:t>
            </a:r>
            <a:r>
              <a:rPr lang="en-US" sz="1200" dirty="0"/>
              <a:t>, S. Hallam, D. Howell, D. Velez, L. Whittle, K. M. Cannon and M. </a:t>
            </a:r>
            <a:r>
              <a:rPr lang="en-US" sz="1200" dirty="0" err="1"/>
              <a:t>Granvik</a:t>
            </a:r>
            <a:r>
              <a:rPr lang="en-US" sz="1200" dirty="0"/>
              <a:t>, "High Frontier: A Fully-Funded Private Excavation Mission to a Near-Earth Asteroid," in Winter Satellite Workshop, Espoo </a:t>
            </a:r>
            <a:r>
              <a:rPr lang="en-US" sz="1200" dirty="0" err="1"/>
              <a:t>Dipoli</a:t>
            </a:r>
            <a:r>
              <a:rPr lang="en-US" sz="1200" dirty="0"/>
              <a:t>, Finland, 2024.</a:t>
            </a:r>
            <a:endParaRPr sz="1200" dirty="0"/>
          </a:p>
          <a:p>
            <a:pPr marL="457200" marR="0" lvl="0" indent="-284321" algn="l" rtl="0">
              <a:lnSpc>
                <a:spcPct val="115000"/>
              </a:lnSpc>
              <a:spcBef>
                <a:spcPts val="0"/>
              </a:spcBef>
              <a:spcAft>
                <a:spcPts val="0"/>
              </a:spcAft>
              <a:buSzPct val="96428"/>
              <a:buAutoNum type="arabicPeriod"/>
            </a:pPr>
            <a:r>
              <a:rPr lang="en-US" sz="1200" dirty="0"/>
              <a:t>L. </a:t>
            </a:r>
            <a:r>
              <a:rPr lang="en-US" sz="1200" dirty="0" err="1"/>
              <a:t>Siltala</a:t>
            </a:r>
            <a:r>
              <a:rPr lang="en-US" sz="1200" dirty="0"/>
              <a:t>, “The Karman+ leaderboard: How to find a mission target?” “Karman+: News &amp; Blogs” 27 Nov 2023, https://</a:t>
            </a:r>
            <a:r>
              <a:rPr lang="en-US" sz="1200" dirty="0" err="1"/>
              <a:t>www.karmanplus.com</a:t>
            </a:r>
            <a:r>
              <a:rPr lang="en-US" sz="1200" dirty="0"/>
              <a:t>/the-</a:t>
            </a:r>
            <a:r>
              <a:rPr lang="en-US" sz="1200" dirty="0" err="1"/>
              <a:t>karman</a:t>
            </a:r>
            <a:r>
              <a:rPr lang="en-US" sz="1200" dirty="0"/>
              <a:t>-leaderboard-how-to-find-a-mission-target/</a:t>
            </a:r>
            <a:endParaRPr sz="1200" dirty="0"/>
          </a:p>
          <a:p>
            <a:pPr marL="457200" marR="0" lvl="0" indent="-284321" algn="l" rtl="0">
              <a:lnSpc>
                <a:spcPct val="115000"/>
              </a:lnSpc>
              <a:spcBef>
                <a:spcPts val="0"/>
              </a:spcBef>
              <a:spcAft>
                <a:spcPts val="0"/>
              </a:spcAft>
              <a:buSzPct val="96428"/>
              <a:buAutoNum type="arabicPeriod"/>
            </a:pPr>
            <a:r>
              <a:rPr lang="en-US" sz="1200" dirty="0"/>
              <a:t>S. </a:t>
            </a:r>
            <a:r>
              <a:rPr lang="en-US" sz="1200" dirty="0" err="1"/>
              <a:t>Bhaskaran</a:t>
            </a:r>
            <a:r>
              <a:rPr lang="en-US" sz="1200" dirty="0"/>
              <a:t>, J. Riedel, S. </a:t>
            </a:r>
            <a:r>
              <a:rPr lang="en-US" sz="1200" dirty="0" err="1"/>
              <a:t>Synnott</a:t>
            </a:r>
            <a:r>
              <a:rPr lang="en-US" sz="1200" dirty="0"/>
              <a:t> and T. Wang, "The Deep Space 1 Autonomous Navigation System: A Post-Flight Analysis," AIAA/AAS Astrodynamics Specialist Conference, Denver, CO, AUG 2000.</a:t>
            </a:r>
            <a:endParaRPr sz="1200" dirty="0"/>
          </a:p>
          <a:p>
            <a:pPr marL="457200" marR="0" lvl="0" indent="-284321" algn="l" rtl="0">
              <a:lnSpc>
                <a:spcPct val="115000"/>
              </a:lnSpc>
              <a:spcBef>
                <a:spcPts val="0"/>
              </a:spcBef>
              <a:spcAft>
                <a:spcPts val="0"/>
              </a:spcAft>
              <a:buSzPct val="96428"/>
              <a:buAutoNum type="arabicPeriod"/>
            </a:pPr>
            <a:r>
              <a:rPr lang="en-US" sz="1200" dirty="0"/>
              <a:t>M. Yoshikawa, T. Kato, T. Ichikawa, H. </a:t>
            </a:r>
            <a:r>
              <a:rPr lang="en-US" sz="1200" dirty="0" err="1"/>
              <a:t>Yamakawa</a:t>
            </a:r>
            <a:r>
              <a:rPr lang="en-US" sz="1200" dirty="0"/>
              <a:t>, J. Kawaguchi, T. Ohnishi and S. Ishibashi, "Orbit Determination of Hayabusa from the Launch to the Asteroid Arrival," 56th International Astronautical Congress of the International Astronautical Federation, the International Academy of Astronautics, and the International Institute of Space Law, Fukuoka, Japan, 2005.</a:t>
            </a:r>
            <a:endParaRPr sz="1200" dirty="0"/>
          </a:p>
          <a:p>
            <a:pPr marL="457200" marR="0" lvl="0" indent="-284321" algn="l" rtl="0">
              <a:lnSpc>
                <a:spcPct val="115000"/>
              </a:lnSpc>
              <a:spcBef>
                <a:spcPts val="0"/>
              </a:spcBef>
              <a:spcAft>
                <a:spcPts val="0"/>
              </a:spcAft>
              <a:buSzPct val="96428"/>
              <a:buAutoNum type="arabicPeriod"/>
            </a:pPr>
            <a:r>
              <a:rPr lang="en-US" sz="1200" dirty="0"/>
              <a:t>S. Yasuda, K. Matsushima, F. Terui, Y. </a:t>
            </a:r>
            <a:r>
              <a:rPr lang="en-US" sz="1200" dirty="0" err="1"/>
              <a:t>Mimasu</a:t>
            </a:r>
            <a:r>
              <a:rPr lang="en-US" sz="1200" dirty="0"/>
              <a:t>, N. Ogawa, G. Ono, K. Yoshikawa and Y. Tsuda, "Operational Design for Hayabusa2 Touch-Down to </a:t>
            </a:r>
            <a:r>
              <a:rPr lang="en-US" sz="1200" dirty="0" err="1"/>
              <a:t>Ryugu</a:t>
            </a:r>
            <a:r>
              <a:rPr lang="en-US" sz="1200" dirty="0"/>
              <a:t>," AIAA </a:t>
            </a:r>
            <a:r>
              <a:rPr lang="en-US" sz="1200" dirty="0" err="1"/>
              <a:t>Scitech</a:t>
            </a:r>
            <a:r>
              <a:rPr lang="en-US" sz="1200" dirty="0"/>
              <a:t> 2020 Forum, Orlando FL, 2020.</a:t>
            </a:r>
            <a:endParaRPr sz="1200" dirty="0"/>
          </a:p>
          <a:p>
            <a:pPr marL="457200" marR="0" lvl="0" indent="-284321" algn="l" rtl="0">
              <a:lnSpc>
                <a:spcPct val="115000"/>
              </a:lnSpc>
              <a:spcBef>
                <a:spcPts val="0"/>
              </a:spcBef>
              <a:spcAft>
                <a:spcPts val="0"/>
              </a:spcAft>
              <a:buSzPct val="96428"/>
              <a:buAutoNum type="arabicPeriod"/>
            </a:pPr>
            <a:r>
              <a:rPr lang="en-US" sz="1200" dirty="0"/>
              <a:t>K. M. </a:t>
            </a:r>
            <a:r>
              <a:rPr lang="en-US" sz="1200" dirty="0" err="1"/>
              <a:t>Getzandanner</a:t>
            </a:r>
            <a:r>
              <a:rPr lang="en-US" sz="1200" dirty="0"/>
              <a:t>, K. E. Berry, P. G. </a:t>
            </a:r>
            <a:r>
              <a:rPr lang="en-US" sz="1200" dirty="0" err="1"/>
              <a:t>Antreasian</a:t>
            </a:r>
            <a:r>
              <a:rPr lang="en-US" sz="1200" dirty="0"/>
              <a:t>, J. M. Leonard, C. D. Adam, D. R. </a:t>
            </a:r>
            <a:r>
              <a:rPr lang="en-US" sz="1200" dirty="0" err="1"/>
              <a:t>Wibben</a:t>
            </a:r>
            <a:r>
              <a:rPr lang="en-US" sz="1200" dirty="0"/>
              <a:t>, M. C. Moreau, D. E. Highsmith and D. S. Lauretta, "Small-Body Proximity Operations &amp; TAG: Navigation Experiences &amp; Lessons Learned from the OSIRIS-</a:t>
            </a:r>
            <a:r>
              <a:rPr lang="en-US" sz="1200" dirty="0" err="1"/>
              <a:t>REx</a:t>
            </a:r>
            <a:r>
              <a:rPr lang="en-US" sz="1200" dirty="0"/>
              <a:t> Mission," AIAA SciTech 2022 Forum, San Diego, CA, 2022.</a:t>
            </a:r>
            <a:endParaRPr sz="1200" dirty="0"/>
          </a:p>
          <a:p>
            <a:pPr marL="457200" marR="0" lvl="0" indent="-284321" algn="l" rtl="0">
              <a:lnSpc>
                <a:spcPct val="115000"/>
              </a:lnSpc>
              <a:spcBef>
                <a:spcPts val="0"/>
              </a:spcBef>
              <a:spcAft>
                <a:spcPts val="0"/>
              </a:spcAft>
              <a:buSzPct val="96428"/>
              <a:buAutoNum type="arabicPeriod"/>
            </a:pPr>
            <a:r>
              <a:rPr lang="en-US" sz="1200" dirty="0"/>
              <a:t>J. </a:t>
            </a:r>
            <a:r>
              <a:rPr lang="en-US" sz="1200" dirty="0" err="1"/>
              <a:t>Pelgrift</a:t>
            </a:r>
            <a:r>
              <a:rPr lang="en-US" sz="1200" dirty="0"/>
              <a:t>, D. Nelson, B. Williams, P. Hailey, T. O’Brien, K. </a:t>
            </a:r>
            <a:r>
              <a:rPr lang="en-US" sz="1200" dirty="0" err="1"/>
              <a:t>Poetsch</a:t>
            </a:r>
            <a:r>
              <a:rPr lang="en-US" sz="1200" dirty="0"/>
              <a:t>, C. </a:t>
            </a:r>
            <a:r>
              <a:rPr lang="en-US" sz="1200" dirty="0" err="1"/>
              <a:t>Hardgrove</a:t>
            </a:r>
            <a:r>
              <a:rPr lang="en-US" sz="1200" dirty="0"/>
              <a:t>, “In-Flight Autonomous Optical Navigation Demonstration Onboard the </a:t>
            </a:r>
            <a:r>
              <a:rPr lang="en-US" sz="1200" dirty="0" err="1"/>
              <a:t>LunaH</a:t>
            </a:r>
            <a:r>
              <a:rPr lang="en-US" sz="1200" dirty="0"/>
              <a:t>-Map Spacecraft”, AAS/AIAA Astrodynamics Specialist Conference, Big Sky MT, 2023 (AAS 23-423)</a:t>
            </a:r>
            <a:endParaRPr sz="1200" dirty="0"/>
          </a:p>
          <a:p>
            <a:pPr marL="457200" marR="0" lvl="0" indent="-284321" algn="l" rtl="0">
              <a:lnSpc>
                <a:spcPct val="115000"/>
              </a:lnSpc>
              <a:spcBef>
                <a:spcPts val="0"/>
              </a:spcBef>
              <a:spcAft>
                <a:spcPts val="0"/>
              </a:spcAft>
              <a:buSzPct val="96428"/>
              <a:buAutoNum type="arabicPeriod"/>
            </a:pPr>
            <a:r>
              <a:rPr lang="en-US" sz="1200" dirty="0"/>
              <a:t>T. G. Gardner, “The Cislunar Autonomous Positioning System Technology Operations and Navigation Experiment (CAPSTONE): A summary of a Highly Successful Mission Currently Operating in the Cislunar Environment”, Interplanetary Small Satellite Conference, 2023. </a:t>
            </a:r>
            <a:endParaRPr sz="1200" dirty="0"/>
          </a:p>
          <a:p>
            <a:pPr marL="457200" marR="0" lvl="0" indent="-284321" algn="l" rtl="0">
              <a:lnSpc>
                <a:spcPct val="115000"/>
              </a:lnSpc>
              <a:spcBef>
                <a:spcPts val="0"/>
              </a:spcBef>
              <a:spcAft>
                <a:spcPts val="0"/>
              </a:spcAft>
              <a:buSzPct val="96428"/>
              <a:buAutoNum type="arabicPeriod"/>
            </a:pPr>
            <a:r>
              <a:rPr lang="en-US" sz="1200" dirty="0"/>
              <a:t>O. Camino, M. Alonso, D. </a:t>
            </a:r>
            <a:r>
              <a:rPr lang="en-US" sz="1200" dirty="0" err="1"/>
              <a:t>Gestal</a:t>
            </a:r>
            <a:r>
              <a:rPr lang="en-US" sz="1200" dirty="0"/>
              <a:t>, J. de Bruin, P. </a:t>
            </a:r>
            <a:r>
              <a:rPr lang="en-US" sz="1200" dirty="0" err="1"/>
              <a:t>Rathsman</a:t>
            </a:r>
            <a:r>
              <a:rPr lang="en-US" sz="1200" dirty="0"/>
              <a:t>, J. </a:t>
            </a:r>
            <a:r>
              <a:rPr lang="en-US" sz="1200" dirty="0" err="1"/>
              <a:t>Kugelberg</a:t>
            </a:r>
            <a:r>
              <a:rPr lang="en-US" sz="1200" dirty="0"/>
              <a:t>, P. </a:t>
            </a:r>
            <a:r>
              <a:rPr lang="en-US" sz="1200" dirty="0" err="1"/>
              <a:t>Bodin</a:t>
            </a:r>
            <a:r>
              <a:rPr lang="en-US" sz="1200" dirty="0"/>
              <a:t>, S. </a:t>
            </a:r>
            <a:r>
              <a:rPr lang="en-US" sz="1200" dirty="0" err="1"/>
              <a:t>Ricken</a:t>
            </a:r>
            <a:r>
              <a:rPr lang="en-US" sz="1200" dirty="0"/>
              <a:t>, R. Blake, P. Pardo Voss and L. </a:t>
            </a:r>
            <a:r>
              <a:rPr lang="en-US" sz="1200" dirty="0" err="1"/>
              <a:t>Stagnaro</a:t>
            </a:r>
            <a:r>
              <a:rPr lang="en-US" sz="1200" dirty="0"/>
              <a:t>, "SMART-1 Operations Experience and Lessons Learnt," in 57th International Astronautical Congress, Valencia, Spain, 2006 (IAC-06 B5.3.8).</a:t>
            </a:r>
            <a:endParaRPr sz="1200" dirty="0"/>
          </a:p>
          <a:p>
            <a:pPr marL="457200" marR="0" lvl="0" indent="-284321" algn="l" rtl="0">
              <a:lnSpc>
                <a:spcPct val="115000"/>
              </a:lnSpc>
              <a:spcBef>
                <a:spcPts val="0"/>
              </a:spcBef>
              <a:spcAft>
                <a:spcPts val="0"/>
              </a:spcAft>
              <a:buSzPct val="96428"/>
              <a:buAutoNum type="arabicPeriod"/>
            </a:pPr>
            <a:r>
              <a:rPr lang="en-US" sz="1200" dirty="0"/>
              <a:t>N. Bradley, J. S. Snyder, D. </a:t>
            </a:r>
            <a:r>
              <a:rPr lang="en-US" sz="1200" dirty="0" err="1"/>
              <a:t>Lubey</a:t>
            </a:r>
            <a:r>
              <a:rPr lang="en-US" sz="1200" dirty="0"/>
              <a:t>, A. </a:t>
            </a:r>
            <a:r>
              <a:rPr lang="en-US" sz="1200" dirty="0" err="1"/>
              <a:t>Manka</a:t>
            </a:r>
            <a:r>
              <a:rPr lang="en-US" sz="1200" dirty="0"/>
              <a:t>, D. R. Jones, D. Velez and D. Koh, "Pre-launch Electric Propulsion Error Models for Psyche Navigation," in 33rd AAS/AIAA Space Flight Mechanics Meeting, Austin TX, 2023 (AAS 23-103).</a:t>
            </a:r>
            <a:endParaRPr sz="1200" dirty="0"/>
          </a:p>
          <a:p>
            <a:pPr marL="457200" marR="0" lvl="0" indent="-284321" algn="l" rtl="0">
              <a:lnSpc>
                <a:spcPct val="115000"/>
              </a:lnSpc>
              <a:spcBef>
                <a:spcPts val="0"/>
              </a:spcBef>
              <a:spcAft>
                <a:spcPts val="0"/>
              </a:spcAft>
              <a:buSzPct val="96428"/>
              <a:buAutoNum type="arabicPeriod"/>
            </a:pPr>
            <a:r>
              <a:rPr lang="en-US" sz="1200" dirty="0"/>
              <a:t>S. </a:t>
            </a:r>
            <a:r>
              <a:rPr lang="en-US" sz="1200" dirty="0" err="1"/>
              <a:t>Broschart</a:t>
            </a:r>
            <a:r>
              <a:rPr lang="en-US" sz="1200" dirty="0"/>
              <a:t>, N. Bradley, S. </a:t>
            </a:r>
            <a:r>
              <a:rPr lang="en-US" sz="1200" dirty="0" err="1"/>
              <a:t>Bhaskaran</a:t>
            </a:r>
            <a:r>
              <a:rPr lang="en-US" sz="1200" dirty="0"/>
              <a:t>. “</a:t>
            </a:r>
            <a:r>
              <a:rPr lang="en-US" sz="1200" dirty="0" err="1"/>
              <a:t>Kinetmatic</a:t>
            </a:r>
            <a:r>
              <a:rPr lang="en-US" sz="1200" dirty="0"/>
              <a:t> Approximation of Position Accuracy Achieved Using Optical Observations of Distant Asteroids” Journal of Spacecraft and Rockets 56.5 (2019), 1383-1392</a:t>
            </a:r>
            <a:endParaRPr sz="1200" dirty="0"/>
          </a:p>
          <a:p>
            <a:pPr marL="457200" lvl="0" indent="-284321" algn="l" rtl="0">
              <a:lnSpc>
                <a:spcPct val="115000"/>
              </a:lnSpc>
              <a:spcBef>
                <a:spcPts val="0"/>
              </a:spcBef>
              <a:spcAft>
                <a:spcPts val="0"/>
              </a:spcAft>
              <a:buSzPct val="96428"/>
              <a:buAutoNum type="arabicPeriod"/>
            </a:pPr>
            <a:r>
              <a:rPr lang="en-US" sz="1200" dirty="0"/>
              <a:t>S. Evans, W. Taber, T. Drain, J. Smith, H-C. Wu, M. Guevara, R. </a:t>
            </a:r>
            <a:r>
              <a:rPr lang="en-US" sz="1200" dirty="0" err="1"/>
              <a:t>Sunseri</a:t>
            </a:r>
            <a:r>
              <a:rPr lang="en-US" sz="1200" dirty="0"/>
              <a:t>, J. Evans, “MONTE: The Next Generation of Mission Design and Navigation Software, CEAS, Space, J. 10(1) (2018) 79-86. </a:t>
            </a:r>
            <a:endParaRPr sz="1200" dirty="0"/>
          </a:p>
          <a:p>
            <a:pPr marL="457200" lvl="0" indent="-284321" algn="l" rtl="0">
              <a:lnSpc>
                <a:spcPct val="115000"/>
              </a:lnSpc>
              <a:spcBef>
                <a:spcPts val="0"/>
              </a:spcBef>
              <a:spcAft>
                <a:spcPts val="0"/>
              </a:spcAft>
              <a:buSzPct val="96428"/>
              <a:buAutoNum type="arabicPeriod"/>
            </a:pPr>
            <a:r>
              <a:rPr lang="en-US" sz="1200" dirty="0"/>
              <a:t>D.J. </a:t>
            </a:r>
            <a:r>
              <a:rPr lang="en-US" sz="1200" dirty="0" err="1"/>
              <a:t>Grebow</a:t>
            </a:r>
            <a:r>
              <a:rPr lang="en-US" sz="1200" dirty="0"/>
              <a:t>, T.A. </a:t>
            </a:r>
            <a:r>
              <a:rPr lang="en-US" sz="1200" dirty="0" err="1"/>
              <a:t>Pavlak</a:t>
            </a:r>
            <a:r>
              <a:rPr lang="en-US" sz="1200" dirty="0"/>
              <a:t>, “MCOLL: Monte Collocation Trajectory Design Tool”, AAS/AIAA Astrodynamics Specialist Conference, Stevenson, Washington, August 2017. </a:t>
            </a:r>
            <a:endParaRPr sz="1200" dirty="0"/>
          </a:p>
          <a:p>
            <a:pPr marL="457200" lvl="0" indent="-284321" algn="l" rtl="0">
              <a:lnSpc>
                <a:spcPct val="115000"/>
              </a:lnSpc>
              <a:spcBef>
                <a:spcPts val="0"/>
              </a:spcBef>
              <a:spcAft>
                <a:spcPts val="0"/>
              </a:spcAft>
              <a:buSzPct val="96428"/>
              <a:buAutoNum type="arabicPeriod"/>
            </a:pPr>
            <a:r>
              <a:rPr lang="en-US" sz="1200" dirty="0"/>
              <a:t>Blender Online Community, “Blender - a 3D Modeling and Rendering Package” </a:t>
            </a:r>
            <a:r>
              <a:rPr lang="en-US" sz="1200" dirty="0" err="1"/>
              <a:t>Stichting</a:t>
            </a:r>
            <a:r>
              <a:rPr lang="en-US" sz="1200" dirty="0"/>
              <a:t> Blender Foundation, Amsterdam, </a:t>
            </a:r>
            <a:r>
              <a:rPr lang="en-US" sz="1200" u="sng" dirty="0">
                <a:solidFill>
                  <a:schemeClr val="hlink"/>
                </a:solidFill>
                <a:hlinkClick r:id="rId3"/>
              </a:rPr>
              <a:t>www.blender.org</a:t>
            </a:r>
            <a:r>
              <a:rPr lang="en-US" sz="1200" dirty="0"/>
              <a:t> .</a:t>
            </a:r>
            <a:endParaRPr sz="1200" dirty="0"/>
          </a:p>
          <a:p>
            <a:pPr marL="457200" lvl="0" indent="-284321" algn="l" rtl="0">
              <a:lnSpc>
                <a:spcPct val="115000"/>
              </a:lnSpc>
              <a:spcBef>
                <a:spcPts val="0"/>
              </a:spcBef>
              <a:spcAft>
                <a:spcPts val="0"/>
              </a:spcAft>
              <a:buSzPct val="96428"/>
              <a:buAutoNum type="arabicPeriod"/>
            </a:pPr>
            <a:r>
              <a:rPr lang="en-US" sz="1200" dirty="0"/>
              <a:t>C. M. Ernst, O.S. </a:t>
            </a:r>
            <a:r>
              <a:rPr lang="en-US" sz="1200" dirty="0" err="1"/>
              <a:t>Barnouin</a:t>
            </a:r>
            <a:r>
              <a:rPr lang="en-US" sz="1200" dirty="0"/>
              <a:t>, R.T. Daly, and the Small Body Mapping Team , “The Small Body Mapping Tool (SBMT) for Accessing, Visualizing, and Analyzing Spacecraft Data in Three Dimensions”, LPSC 49, abstract no 1043. </a:t>
            </a:r>
            <a:endParaRPr sz="1200" dirty="0"/>
          </a:p>
          <a:p>
            <a:pPr marL="457200" lvl="0" indent="-284321" algn="l" rtl="0">
              <a:lnSpc>
                <a:spcPct val="115000"/>
              </a:lnSpc>
              <a:spcBef>
                <a:spcPts val="0"/>
              </a:spcBef>
              <a:spcAft>
                <a:spcPts val="0"/>
              </a:spcAft>
              <a:buSzPct val="96428"/>
              <a:buAutoNum type="arabicPeriod"/>
            </a:pPr>
            <a:r>
              <a:rPr lang="en-US" sz="1200" dirty="0"/>
              <a:t>P. </a:t>
            </a:r>
            <a:r>
              <a:rPr lang="en-US" sz="1200" dirty="0" err="1"/>
              <a:t>Lindenberger</a:t>
            </a:r>
            <a:r>
              <a:rPr lang="en-US" sz="1200" dirty="0"/>
              <a:t>, P-E. </a:t>
            </a:r>
            <a:r>
              <a:rPr lang="en-US" sz="1200" dirty="0" err="1"/>
              <a:t>Sarlin</a:t>
            </a:r>
            <a:r>
              <a:rPr lang="en-US" sz="1200" dirty="0"/>
              <a:t>, M. </a:t>
            </a:r>
            <a:r>
              <a:rPr lang="en-US" sz="1200" dirty="0" err="1"/>
              <a:t>Pollefeys</a:t>
            </a:r>
            <a:r>
              <a:rPr lang="en-US" sz="1200" dirty="0"/>
              <a:t>, “</a:t>
            </a:r>
            <a:r>
              <a:rPr lang="en-US" sz="1200" dirty="0" err="1"/>
              <a:t>LightGlue</a:t>
            </a:r>
            <a:r>
              <a:rPr lang="en-US" sz="1200" dirty="0"/>
              <a:t>: Local Feature Matching at Light Speed”, IEEE/CVF International Conference on Computer Vision (ICCV), Paris France, October 2023. (https://</a:t>
            </a:r>
            <a:r>
              <a:rPr lang="en-US" sz="1200" dirty="0" err="1"/>
              <a:t>github.com</a:t>
            </a:r>
            <a:r>
              <a:rPr lang="en-US" sz="1200" dirty="0"/>
              <a:t>/</a:t>
            </a:r>
            <a:r>
              <a:rPr lang="en-US" sz="1200" dirty="0" err="1"/>
              <a:t>cvg</a:t>
            </a:r>
            <a:r>
              <a:rPr lang="en-US" sz="1200" dirty="0"/>
              <a:t>/</a:t>
            </a:r>
            <a:r>
              <a:rPr lang="en-US" sz="1200" dirty="0" err="1"/>
              <a:t>LightGlue</a:t>
            </a:r>
            <a:r>
              <a:rPr lang="en-US" sz="1200" dirty="0"/>
              <a:t>)</a:t>
            </a:r>
            <a:endParaRPr sz="1200" dirty="0"/>
          </a:p>
          <a:p>
            <a:pPr marL="457200" lvl="0" indent="-282257" algn="l" rtl="0">
              <a:lnSpc>
                <a:spcPct val="115000"/>
              </a:lnSpc>
              <a:spcBef>
                <a:spcPts val="0"/>
              </a:spcBef>
              <a:spcAft>
                <a:spcPts val="0"/>
              </a:spcAft>
              <a:buSzPct val="77611"/>
              <a:buAutoNum type="arabicPeriod"/>
            </a:pPr>
            <a:r>
              <a:rPr lang="en-US" sz="1400" u="sng" dirty="0">
                <a:solidFill>
                  <a:srgbClr val="0B57D0"/>
                </a:solidFill>
                <a:latin typeface="Roboto"/>
                <a:ea typeface="Roboto"/>
                <a:cs typeface="Roboto"/>
                <a:sym typeface="Roboto"/>
                <a:hlinkClick r:id="rId4">
                  <a:extLst>
                    <a:ext uri="{A12FA001-AC4F-418D-AE19-62706E023703}">
                      <ahyp:hlinkClr xmlns:ahyp="http://schemas.microsoft.com/office/drawing/2018/hyperlinkcolor" val="tx"/>
                    </a:ext>
                  </a:extLst>
                </a:hlinkClick>
              </a:rPr>
              <a:t>https://www.sedaro.com/</a:t>
            </a:r>
            <a:r>
              <a:rPr lang="en-US" sz="1400" dirty="0">
                <a:solidFill>
                  <a:srgbClr val="444746"/>
                </a:solidFill>
                <a:latin typeface="Roboto"/>
                <a:ea typeface="Roboto"/>
                <a:cs typeface="Roboto"/>
                <a:sym typeface="Roboto"/>
              </a:rPr>
              <a:t>, </a:t>
            </a:r>
            <a:endParaRPr sz="1400" dirty="0"/>
          </a:p>
        </p:txBody>
      </p:sp>
      <p:sp>
        <p:nvSpPr>
          <p:cNvPr id="298" name="Google Shape;29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en-US" sz="9600" dirty="0"/>
              <a:t>Backup / Alternates</a:t>
            </a:r>
            <a:endParaRPr dirty="0"/>
          </a:p>
        </p:txBody>
      </p:sp>
      <p:sp>
        <p:nvSpPr>
          <p:cNvPr id="304" name="Google Shape;30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000" dirty="0"/>
              <a:t>Ground Communication Availability</a:t>
            </a:r>
            <a:br>
              <a:rPr lang="en-US" sz="4000" dirty="0"/>
            </a:br>
            <a:r>
              <a:rPr lang="en-US" sz="4000" dirty="0"/>
              <a:t>(or the lack there of)</a:t>
            </a:r>
            <a:endParaRPr dirty="0"/>
          </a:p>
        </p:txBody>
      </p:sp>
      <p:sp>
        <p:nvSpPr>
          <p:cNvPr id="310" name="Google Shape;310;p19"/>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1"/>
              </a:buClr>
              <a:buSzPts val="1800"/>
              <a:buChar char="•"/>
            </a:pPr>
            <a:r>
              <a:rPr lang="en-US" sz="3200"/>
              <a:t>Deep Space Network (DSN) is an oversubscribed resource</a:t>
            </a:r>
            <a:endParaRPr/>
          </a:p>
          <a:p>
            <a:pPr marL="914400" lvl="1" indent="-342900" algn="l" rtl="0">
              <a:lnSpc>
                <a:spcPct val="90000"/>
              </a:lnSpc>
              <a:spcBef>
                <a:spcPts val="500"/>
              </a:spcBef>
              <a:spcAft>
                <a:spcPts val="0"/>
              </a:spcAft>
              <a:buSzPts val="1800"/>
              <a:buChar char="•"/>
            </a:pPr>
            <a:r>
              <a:rPr lang="en-US" sz="2800"/>
              <a:t>It must focus on the various NASA and government contracted </a:t>
            </a:r>
            <a:endParaRPr/>
          </a:p>
          <a:p>
            <a:pPr marL="457200" lvl="0" indent="-342900" algn="l" rtl="0">
              <a:lnSpc>
                <a:spcPct val="90000"/>
              </a:lnSpc>
              <a:spcBef>
                <a:spcPts val="1000"/>
              </a:spcBef>
              <a:spcAft>
                <a:spcPts val="0"/>
              </a:spcAft>
              <a:buClr>
                <a:schemeClr val="dk1"/>
              </a:buClr>
              <a:buSzPts val="1800"/>
              <a:buChar char="•"/>
            </a:pPr>
            <a:r>
              <a:rPr lang="en-US" sz="3200"/>
              <a:t>DSN alternatives are becoming available</a:t>
            </a:r>
            <a:endParaRPr/>
          </a:p>
          <a:p>
            <a:pPr marL="914400" lvl="1" indent="-342900" algn="l" rtl="0">
              <a:lnSpc>
                <a:spcPct val="90000"/>
              </a:lnSpc>
              <a:spcBef>
                <a:spcPts val="500"/>
              </a:spcBef>
              <a:spcAft>
                <a:spcPts val="0"/>
              </a:spcAft>
              <a:buSzPts val="1800"/>
              <a:buChar char="•"/>
            </a:pPr>
            <a:r>
              <a:rPr lang="en-US" sz="2800"/>
              <a:t>Karman+ is in the early stages of ground communication discussion and wants to have</a:t>
            </a:r>
            <a:r>
              <a:rPr lang="en-US"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rPr>
              <a:t> </a:t>
            </a:r>
            <a:r>
              <a:rPr lang="en-US" sz="2800"/>
              <a:t>a robust platform to what services are available</a:t>
            </a:r>
            <a:endParaRPr/>
          </a:p>
          <a:p>
            <a:pPr marL="457200" lvl="0" indent="-342900" algn="l" rtl="0">
              <a:lnSpc>
                <a:spcPct val="90000"/>
              </a:lnSpc>
              <a:spcBef>
                <a:spcPts val="1000"/>
              </a:spcBef>
              <a:spcAft>
                <a:spcPts val="0"/>
              </a:spcAft>
              <a:buClr>
                <a:schemeClr val="dk1"/>
              </a:buClr>
              <a:buSzPts val="1800"/>
              <a:buChar char="•"/>
            </a:pPr>
            <a:r>
              <a:rPr lang="en-US" sz="3200"/>
              <a:t>Karman+ onboard techniques will be applicable to especially ground communication limited spacecraft</a:t>
            </a:r>
            <a:endParaRPr/>
          </a:p>
        </p:txBody>
      </p:sp>
      <p:sp>
        <p:nvSpPr>
          <p:cNvPr id="311" name="Google Shape;31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19</a:t>
            </a:fld>
            <a:endParaRPr/>
          </a:p>
        </p:txBody>
      </p:sp>
      <p:pic>
        <p:nvPicPr>
          <p:cNvPr id="312" name="Google Shape;312;p19"/>
          <p:cNvPicPr preferRelativeResize="0"/>
          <p:nvPr/>
        </p:nvPicPr>
        <p:blipFill rotWithShape="1">
          <a:blip r:embed="rId3">
            <a:alphaModFix/>
          </a:blip>
          <a:srcRect/>
          <a:stretch/>
        </p:blipFill>
        <p:spPr>
          <a:xfrm>
            <a:off x="10083800" y="0"/>
            <a:ext cx="2108200" cy="965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7D62-C018-899A-A3AF-9D27F6076C9C}"/>
              </a:ext>
            </a:extLst>
          </p:cNvPr>
          <p:cNvSpPr>
            <a:spLocks noGrp="1"/>
          </p:cNvSpPr>
          <p:nvPr>
            <p:ph type="title"/>
          </p:nvPr>
        </p:nvSpPr>
        <p:spPr/>
        <p:txBody>
          <a:bodyPr>
            <a:normAutofit/>
          </a:bodyPr>
          <a:lstStyle/>
          <a:p>
            <a:r>
              <a:rPr lang="en-US" sz="4000" dirty="0"/>
              <a:t>Potential Future </a:t>
            </a:r>
            <a:r>
              <a:rPr lang="en-US" sz="4000" dirty="0" err="1"/>
              <a:t>ConOps</a:t>
            </a:r>
            <a:r>
              <a:rPr lang="en-US" sz="4000" dirty="0"/>
              <a:t> </a:t>
            </a:r>
          </a:p>
        </p:txBody>
      </p:sp>
      <p:sp>
        <p:nvSpPr>
          <p:cNvPr id="3" name="Text Placeholder 2">
            <a:extLst>
              <a:ext uri="{FF2B5EF4-FFF2-40B4-BE49-F238E27FC236}">
                <a16:creationId xmlns:a16="http://schemas.microsoft.com/office/drawing/2014/main" id="{EC160D12-3ED7-3FCA-2FA8-041E9D390891}"/>
              </a:ext>
            </a:extLst>
          </p:cNvPr>
          <p:cNvSpPr>
            <a:spLocks noGrp="1"/>
          </p:cNvSpPr>
          <p:nvPr>
            <p:ph type="body" idx="1"/>
          </p:nvPr>
        </p:nvSpPr>
        <p:spPr/>
        <p:txBody>
          <a:bodyPr/>
          <a:lstStyle/>
          <a:p>
            <a:r>
              <a:rPr lang="en-US" dirty="0"/>
              <a:t>Mothership / </a:t>
            </a:r>
            <a:r>
              <a:rPr lang="en-US" dirty="0" err="1"/>
              <a:t>Daughtership</a:t>
            </a:r>
            <a:r>
              <a:rPr lang="en-US" dirty="0"/>
              <a:t> Paradigm</a:t>
            </a:r>
          </a:p>
          <a:p>
            <a:pPr lvl="1"/>
            <a:r>
              <a:rPr lang="en-US" dirty="0"/>
              <a:t>A large spacecraft takes care of the majority the interplanetary cruise</a:t>
            </a:r>
          </a:p>
          <a:p>
            <a:pPr lvl="1"/>
            <a:r>
              <a:rPr lang="en-US" dirty="0"/>
              <a:t>One or more smaller spacecrafts perform the asteroid mapping and excavation</a:t>
            </a:r>
          </a:p>
          <a:p>
            <a:pPr lvl="2"/>
            <a:r>
              <a:rPr lang="en-US" dirty="0"/>
              <a:t>Multiple spacecrafts could be used for stereo mapping, the spacecrafts could be radiometrically linked</a:t>
            </a:r>
          </a:p>
          <a:p>
            <a:pPr lvl="2"/>
            <a:r>
              <a:rPr lang="en-US" dirty="0"/>
              <a:t>Smaller spacecrafts would allow riskier excavation sites to be considered</a:t>
            </a:r>
          </a:p>
          <a:p>
            <a:pPr lvl="1"/>
            <a:r>
              <a:rPr lang="en-US" dirty="0"/>
              <a:t>Smaller spacecraft(s) bring back excavated materials to the Mothership</a:t>
            </a:r>
          </a:p>
          <a:p>
            <a:pPr lvl="1"/>
            <a:r>
              <a:rPr lang="en-US" dirty="0"/>
              <a:t>Mothership brings the excavated material back to the region of interest for utilization</a:t>
            </a:r>
          </a:p>
          <a:p>
            <a:pPr lvl="2"/>
            <a:r>
              <a:rPr lang="en-US" dirty="0"/>
              <a:t>Mothership could perform some or all material processing onboard </a:t>
            </a:r>
          </a:p>
        </p:txBody>
      </p:sp>
      <p:sp>
        <p:nvSpPr>
          <p:cNvPr id="4" name="Slide Number Placeholder 3">
            <a:extLst>
              <a:ext uri="{FF2B5EF4-FFF2-40B4-BE49-F238E27FC236}">
                <a16:creationId xmlns:a16="http://schemas.microsoft.com/office/drawing/2014/main" id="{BC1D5D13-3ECA-4B6A-0A72-DBFEDC3FCA8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Tree>
    <p:extLst>
      <p:ext uri="{BB962C8B-B14F-4D97-AF65-F5344CB8AC3E}">
        <p14:creationId xmlns:p14="http://schemas.microsoft.com/office/powerpoint/2010/main" val="751211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3600" dirty="0"/>
              <a:t>COTS &amp; Radiation Testing </a:t>
            </a:r>
            <a:endParaRPr dirty="0"/>
          </a:p>
        </p:txBody>
      </p:sp>
      <p:sp>
        <p:nvSpPr>
          <p:cNvPr id="339" name="Google Shape;339;p22"/>
          <p:cNvSpPr txBox="1">
            <a:spLocks noGrp="1"/>
          </p:cNvSpPr>
          <p:nvPr>
            <p:ph type="body" idx="1"/>
          </p:nvPr>
        </p:nvSpPr>
        <p:spPr>
          <a:xfrm>
            <a:off x="462987" y="1482710"/>
            <a:ext cx="5903089" cy="4873639"/>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1"/>
              </a:buClr>
              <a:buSzPts val="1800"/>
              <a:buChar char="•"/>
            </a:pPr>
            <a:r>
              <a:rPr lang="en-US" dirty="0"/>
              <a:t>Cameras: </a:t>
            </a:r>
            <a:endParaRPr dirty="0"/>
          </a:p>
          <a:p>
            <a:pPr marL="914400" lvl="1" indent="-342900" algn="l" rtl="0">
              <a:lnSpc>
                <a:spcPct val="90000"/>
              </a:lnSpc>
              <a:spcBef>
                <a:spcPts val="500"/>
              </a:spcBef>
              <a:spcAft>
                <a:spcPts val="0"/>
              </a:spcAft>
              <a:buSzPts val="1800"/>
              <a:buChar char="•"/>
            </a:pPr>
            <a:r>
              <a:rPr lang="en-US" dirty="0"/>
              <a:t>The workhorse of the mission’s sensors – very high dependency</a:t>
            </a:r>
            <a:endParaRPr dirty="0"/>
          </a:p>
          <a:p>
            <a:pPr marL="914400" lvl="1" indent="-342900" algn="l" rtl="0">
              <a:lnSpc>
                <a:spcPct val="90000"/>
              </a:lnSpc>
              <a:spcBef>
                <a:spcPts val="500"/>
              </a:spcBef>
              <a:spcAft>
                <a:spcPts val="0"/>
              </a:spcAft>
              <a:buSzPts val="1800"/>
              <a:buChar char="•"/>
            </a:pPr>
            <a:r>
              <a:rPr lang="en-US" dirty="0"/>
              <a:t>A variety of high performing COTS sensors are of interest</a:t>
            </a:r>
            <a:endParaRPr dirty="0"/>
          </a:p>
          <a:p>
            <a:pPr marL="457200" lvl="0" indent="-342900" algn="l" rtl="0">
              <a:lnSpc>
                <a:spcPct val="90000"/>
              </a:lnSpc>
              <a:spcBef>
                <a:spcPts val="1000"/>
              </a:spcBef>
              <a:spcAft>
                <a:spcPts val="0"/>
              </a:spcAft>
              <a:buClr>
                <a:schemeClr val="dk1"/>
              </a:buClr>
              <a:buSzPts val="1800"/>
              <a:buChar char="•"/>
            </a:pPr>
            <a:r>
              <a:rPr lang="en-US" dirty="0"/>
              <a:t>Laser Range Finders: </a:t>
            </a:r>
            <a:endParaRPr dirty="0"/>
          </a:p>
          <a:p>
            <a:pPr marL="914400" lvl="1" indent="-342900" algn="l" rtl="0">
              <a:lnSpc>
                <a:spcPct val="90000"/>
              </a:lnSpc>
              <a:spcBef>
                <a:spcPts val="500"/>
              </a:spcBef>
              <a:spcAft>
                <a:spcPts val="0"/>
              </a:spcAft>
              <a:buSzPts val="1800"/>
              <a:buChar char="•"/>
            </a:pPr>
            <a:r>
              <a:rPr lang="en-US" dirty="0"/>
              <a:t>Several sensors identified which provide a desired resolution at very low mass</a:t>
            </a:r>
            <a:endParaRPr dirty="0"/>
          </a:p>
          <a:p>
            <a:pPr marL="457200" lvl="0" indent="-342900" algn="l" rtl="0">
              <a:lnSpc>
                <a:spcPct val="90000"/>
              </a:lnSpc>
              <a:spcBef>
                <a:spcPts val="1000"/>
              </a:spcBef>
              <a:spcAft>
                <a:spcPts val="0"/>
              </a:spcAft>
              <a:buClr>
                <a:schemeClr val="dk1"/>
              </a:buClr>
              <a:buSzPts val="1800"/>
              <a:buChar char="•"/>
            </a:pPr>
            <a:r>
              <a:rPr lang="en-US" dirty="0"/>
              <a:t>Processing boards:</a:t>
            </a:r>
            <a:endParaRPr dirty="0"/>
          </a:p>
          <a:p>
            <a:pPr marL="914400" lvl="1" indent="-342900" algn="l" rtl="0">
              <a:lnSpc>
                <a:spcPct val="90000"/>
              </a:lnSpc>
              <a:spcBef>
                <a:spcPts val="500"/>
              </a:spcBef>
              <a:spcAft>
                <a:spcPts val="0"/>
              </a:spcAft>
              <a:buSzPts val="1800"/>
              <a:buChar char="•"/>
            </a:pPr>
            <a:r>
              <a:rPr lang="en-US" dirty="0"/>
              <a:t>Review underway with rigorous radiation testing planned</a:t>
            </a:r>
            <a:endParaRPr dirty="0"/>
          </a:p>
        </p:txBody>
      </p:sp>
      <p:sp>
        <p:nvSpPr>
          <p:cNvPr id="340" name="Google Shape;34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21</a:t>
            </a:fld>
            <a:endParaRPr/>
          </a:p>
        </p:txBody>
      </p:sp>
      <p:pic>
        <p:nvPicPr>
          <p:cNvPr id="341" name="Google Shape;341;p22"/>
          <p:cNvPicPr preferRelativeResize="0"/>
          <p:nvPr/>
        </p:nvPicPr>
        <p:blipFill rotWithShape="1">
          <a:blip r:embed="rId3">
            <a:alphaModFix/>
          </a:blip>
          <a:srcRect/>
          <a:stretch/>
        </p:blipFill>
        <p:spPr>
          <a:xfrm>
            <a:off x="6755170" y="1482710"/>
            <a:ext cx="3995708" cy="2387901"/>
          </a:xfrm>
          <a:prstGeom prst="rect">
            <a:avLst/>
          </a:prstGeom>
          <a:noFill/>
          <a:ln>
            <a:noFill/>
          </a:ln>
        </p:spPr>
      </p:pic>
      <p:pic>
        <p:nvPicPr>
          <p:cNvPr id="342" name="Google Shape;342;p22"/>
          <p:cNvPicPr preferRelativeResize="0"/>
          <p:nvPr/>
        </p:nvPicPr>
        <p:blipFill rotWithShape="1">
          <a:blip r:embed="rId4">
            <a:alphaModFix/>
          </a:blip>
          <a:srcRect/>
          <a:stretch/>
        </p:blipFill>
        <p:spPr>
          <a:xfrm>
            <a:off x="7100047" y="4176427"/>
            <a:ext cx="3174403" cy="2179923"/>
          </a:xfrm>
          <a:prstGeom prst="rect">
            <a:avLst/>
          </a:prstGeom>
          <a:noFill/>
          <a:ln>
            <a:noFill/>
          </a:ln>
        </p:spPr>
      </p:pic>
      <p:sp>
        <p:nvSpPr>
          <p:cNvPr id="343" name="Google Shape;343;p22"/>
          <p:cNvSpPr txBox="1"/>
          <p:nvPr/>
        </p:nvSpPr>
        <p:spPr>
          <a:xfrm>
            <a:off x="6725147" y="3591508"/>
            <a:ext cx="295144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Image credit Jenoptik: </a:t>
            </a:r>
            <a:r>
              <a:rPr lang="en-US" sz="1400" b="0" i="0" u="none" strike="noStrike" cap="none">
                <a:solidFill>
                  <a:schemeClr val="lt1"/>
                </a:solidFill>
                <a:latin typeface="Arial"/>
                <a:ea typeface="Arial"/>
                <a:cs typeface="Arial"/>
                <a:sym typeface="Arial"/>
              </a:rPr>
              <a:t>DLEM 20LE</a:t>
            </a:r>
            <a:endParaRPr/>
          </a:p>
        </p:txBody>
      </p:sp>
      <p:sp>
        <p:nvSpPr>
          <p:cNvPr id="344" name="Google Shape;344;p22"/>
          <p:cNvSpPr txBox="1"/>
          <p:nvPr/>
        </p:nvSpPr>
        <p:spPr>
          <a:xfrm>
            <a:off x="7100047" y="6050534"/>
            <a:ext cx="180850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Allied Vision camera</a:t>
            </a:r>
            <a:endParaRPr/>
          </a:p>
        </p:txBody>
      </p:sp>
      <p:sp>
        <p:nvSpPr>
          <p:cNvPr id="345" name="Google Shape;345;p22"/>
          <p:cNvSpPr txBox="1"/>
          <p:nvPr/>
        </p:nvSpPr>
        <p:spPr>
          <a:xfrm>
            <a:off x="6818500" y="6426900"/>
            <a:ext cx="40866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
              <a:t>https://www.jenoptik.de/-/media/websitedocuments/optics/sensor/dlem-20le-edb.pdf</a:t>
            </a:r>
            <a:endParaRPr sz="800"/>
          </a:p>
          <a:p>
            <a:pPr marL="0" lvl="0" indent="0" algn="l" rtl="0">
              <a:spcBef>
                <a:spcPts val="0"/>
              </a:spcBef>
              <a:spcAft>
                <a:spcPts val="0"/>
              </a:spcAft>
              <a:buNone/>
            </a:pPr>
            <a:r>
              <a:rPr lang="en-US" sz="800"/>
              <a:t>https://www.alliedvision.com/en/</a:t>
            </a:r>
            <a:endParaRPr sz="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3"/>
          <p:cNvSpPr txBox="1">
            <a:spLocks noGrp="1"/>
          </p:cNvSpPr>
          <p:nvPr>
            <p:ph type="title"/>
          </p:nvPr>
        </p:nvSpPr>
        <p:spPr>
          <a:xfrm>
            <a:off x="838200" y="2286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000" dirty="0"/>
              <a:t>Excavation Concepts and G&amp;C</a:t>
            </a:r>
            <a:endParaRPr sz="1100" dirty="0"/>
          </a:p>
        </p:txBody>
      </p:sp>
      <p:sp>
        <p:nvSpPr>
          <p:cNvPr id="263" name="Google Shape;263;p13"/>
          <p:cNvSpPr txBox="1">
            <a:spLocks noGrp="1"/>
          </p:cNvSpPr>
          <p:nvPr>
            <p:ph type="body" idx="1"/>
          </p:nvPr>
        </p:nvSpPr>
        <p:spPr>
          <a:xfrm>
            <a:off x="220683" y="1377295"/>
            <a:ext cx="5181600" cy="4667400"/>
          </a:xfrm>
          <a:prstGeom prst="rect">
            <a:avLst/>
          </a:prstGeom>
          <a:noFill/>
          <a:ln>
            <a:noFill/>
          </a:ln>
        </p:spPr>
        <p:txBody>
          <a:bodyPr spcFirstLastPara="1" wrap="square" lIns="91425" tIns="45700" rIns="91425" bIns="45700" anchor="t" anchorCtr="0">
            <a:noAutofit/>
          </a:bodyPr>
          <a:lstStyle/>
          <a:p>
            <a:pPr marL="457200" lvl="0" indent="-336550" algn="l" rtl="0">
              <a:lnSpc>
                <a:spcPct val="60000"/>
              </a:lnSpc>
              <a:spcBef>
                <a:spcPts val="0"/>
              </a:spcBef>
              <a:spcAft>
                <a:spcPts val="0"/>
              </a:spcAft>
              <a:buSzPts val="1700"/>
              <a:buFont typeface="Calibri"/>
              <a:buChar char="●"/>
            </a:pPr>
            <a:r>
              <a:rPr lang="en-US" sz="2600" dirty="0"/>
              <a:t>To have a system agnostic to the unknown asteroid environment, a range of novel options are under development</a:t>
            </a:r>
            <a:endParaRPr sz="3000" dirty="0"/>
          </a:p>
          <a:p>
            <a:pPr marL="133350" lvl="0" indent="0" algn="l" rtl="0">
              <a:lnSpc>
                <a:spcPct val="60000"/>
              </a:lnSpc>
              <a:spcBef>
                <a:spcPts val="0"/>
              </a:spcBef>
              <a:spcAft>
                <a:spcPts val="0"/>
              </a:spcAft>
              <a:buSzPts val="1500"/>
              <a:buNone/>
            </a:pPr>
            <a:endParaRPr sz="2600" dirty="0"/>
          </a:p>
          <a:p>
            <a:pPr marL="457200" lvl="0" indent="-336550" algn="l" rtl="0">
              <a:lnSpc>
                <a:spcPct val="60000"/>
              </a:lnSpc>
              <a:spcBef>
                <a:spcPts val="0"/>
              </a:spcBef>
              <a:spcAft>
                <a:spcPts val="0"/>
              </a:spcAft>
              <a:buSzPts val="1700"/>
              <a:buFont typeface="Calibri"/>
              <a:buChar char="●"/>
            </a:pPr>
            <a:r>
              <a:rPr lang="en-US" sz="26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 The excavation team is constantly developing and testing innovative prototype hardware variations</a:t>
            </a:r>
            <a:endParaRPr sz="2600" dirty="0"/>
          </a:p>
          <a:p>
            <a:pPr marL="914400" lvl="1" indent="-393700" algn="l" rtl="0">
              <a:lnSpc>
                <a:spcPct val="60000"/>
              </a:lnSpc>
              <a:spcBef>
                <a:spcPts val="0"/>
              </a:spcBef>
              <a:spcAft>
                <a:spcPts val="0"/>
              </a:spcAft>
              <a:buSzPts val="2600"/>
              <a:buChar char="•"/>
            </a:pPr>
            <a:r>
              <a:rPr lang="en-US" sz="2600" dirty="0" err="1"/>
              <a:t>downselection</a:t>
            </a:r>
            <a:r>
              <a:rPr lang="en-US" sz="2600" dirty="0"/>
              <a:t> in June 2024</a:t>
            </a:r>
            <a:endParaRPr sz="2600" dirty="0"/>
          </a:p>
          <a:p>
            <a:pPr marL="457200" lvl="0" indent="-228600" algn="l" rtl="0">
              <a:lnSpc>
                <a:spcPct val="60000"/>
              </a:lnSpc>
              <a:spcBef>
                <a:spcPts val="0"/>
              </a:spcBef>
              <a:spcAft>
                <a:spcPts val="0"/>
              </a:spcAft>
              <a:buSzPts val="1500"/>
              <a:buFont typeface="Calibri"/>
              <a:buNone/>
            </a:pPr>
            <a:endParaRPr sz="2600" dirty="0"/>
          </a:p>
          <a:p>
            <a:pPr marL="457200" lvl="0" indent="-336550" algn="l" rtl="0">
              <a:lnSpc>
                <a:spcPct val="60000"/>
              </a:lnSpc>
              <a:spcBef>
                <a:spcPts val="0"/>
              </a:spcBef>
              <a:spcAft>
                <a:spcPts val="0"/>
              </a:spcAft>
              <a:buSzPts val="1700"/>
              <a:buFont typeface="Calibri"/>
              <a:buChar char="●"/>
            </a:pPr>
            <a:r>
              <a:rPr lang="en-US" sz="2600" dirty="0"/>
              <a:t>The asteroid TAG GNC requirement rationales on maximizing flexibility to the excavation method while keeping the spacecraft from harm</a:t>
            </a:r>
            <a:endParaRPr sz="3000" dirty="0"/>
          </a:p>
          <a:p>
            <a:pPr marL="457200" lvl="0" indent="-228600" algn="l" rtl="0">
              <a:lnSpc>
                <a:spcPct val="60000"/>
              </a:lnSpc>
              <a:spcBef>
                <a:spcPts val="0"/>
              </a:spcBef>
              <a:spcAft>
                <a:spcPts val="0"/>
              </a:spcAft>
              <a:buSzPts val="1500"/>
              <a:buFont typeface="Calibri"/>
              <a:buNone/>
            </a:pPr>
            <a:endParaRPr sz="2600" dirty="0"/>
          </a:p>
          <a:p>
            <a:pPr marL="457200" lvl="0" indent="-336550" algn="l" rtl="0">
              <a:lnSpc>
                <a:spcPct val="60000"/>
              </a:lnSpc>
              <a:spcBef>
                <a:spcPts val="0"/>
              </a:spcBef>
              <a:spcAft>
                <a:spcPts val="0"/>
              </a:spcAft>
              <a:buSzPts val="1700"/>
              <a:buFont typeface="Calibri"/>
              <a:buChar char="●"/>
            </a:pPr>
            <a:r>
              <a:rPr lang="en-US" sz="2600" dirty="0"/>
              <a:t>COTS Nav cameras may double for excavation equipment </a:t>
            </a:r>
            <a:endParaRPr sz="3000" dirty="0"/>
          </a:p>
          <a:p>
            <a:pPr marL="457200" lvl="0" indent="-228600" algn="l" rtl="0">
              <a:lnSpc>
                <a:spcPct val="60000"/>
              </a:lnSpc>
              <a:spcBef>
                <a:spcPts val="0"/>
              </a:spcBef>
              <a:spcAft>
                <a:spcPts val="0"/>
              </a:spcAft>
              <a:buSzPts val="1500"/>
              <a:buFont typeface="Calibri"/>
              <a:buNone/>
            </a:pPr>
            <a:endParaRPr sz="2600" dirty="0"/>
          </a:p>
        </p:txBody>
      </p:sp>
      <p:sp>
        <p:nvSpPr>
          <p:cNvPr id="264" name="Google Shape;26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22</a:t>
            </a:fld>
            <a:endParaRPr/>
          </a:p>
        </p:txBody>
      </p:sp>
      <p:pic>
        <p:nvPicPr>
          <p:cNvPr id="265" name="Google Shape;265;p13"/>
          <p:cNvPicPr preferRelativeResize="0"/>
          <p:nvPr/>
        </p:nvPicPr>
        <p:blipFill rotWithShape="1">
          <a:blip r:embed="rId3">
            <a:alphaModFix/>
          </a:blip>
          <a:srcRect t="4459"/>
          <a:stretch/>
        </p:blipFill>
        <p:spPr>
          <a:xfrm>
            <a:off x="6459755" y="4503283"/>
            <a:ext cx="4131623" cy="2093383"/>
          </a:xfrm>
          <a:prstGeom prst="rect">
            <a:avLst/>
          </a:prstGeom>
          <a:noFill/>
          <a:ln>
            <a:noFill/>
          </a:ln>
        </p:spPr>
      </p:pic>
      <p:sp>
        <p:nvSpPr>
          <p:cNvPr id="267" name="Google Shape;267;p13"/>
          <p:cNvSpPr txBox="1"/>
          <p:nvPr/>
        </p:nvSpPr>
        <p:spPr>
          <a:xfrm>
            <a:off x="6939963" y="6596666"/>
            <a:ext cx="3558988"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Excavation Concepts and Potential Layout</a:t>
            </a:r>
            <a:endParaRPr sz="1200"/>
          </a:p>
        </p:txBody>
      </p:sp>
      <p:pic>
        <p:nvPicPr>
          <p:cNvPr id="3" name="Picture 2">
            <a:extLst>
              <a:ext uri="{FF2B5EF4-FFF2-40B4-BE49-F238E27FC236}">
                <a16:creationId xmlns:a16="http://schemas.microsoft.com/office/drawing/2014/main" id="{8AC460DB-7718-CB9A-20AB-CCF22FE7944B}"/>
              </a:ext>
            </a:extLst>
          </p:cNvPr>
          <p:cNvPicPr>
            <a:picLocks noChangeAspect="1"/>
          </p:cNvPicPr>
          <p:nvPr/>
        </p:nvPicPr>
        <p:blipFill rotWithShape="1">
          <a:blip r:embed="rId4"/>
          <a:srcRect l="4902" t="2374" r="3361" b="2600"/>
          <a:stretch/>
        </p:blipFill>
        <p:spPr>
          <a:xfrm>
            <a:off x="5851491" y="979702"/>
            <a:ext cx="6340510" cy="3523581"/>
          </a:xfrm>
          <a:prstGeom prst="rect">
            <a:avLst/>
          </a:prstGeom>
        </p:spPr>
      </p:pic>
    </p:spTree>
    <p:extLst>
      <p:ext uri="{BB962C8B-B14F-4D97-AF65-F5344CB8AC3E}">
        <p14:creationId xmlns:p14="http://schemas.microsoft.com/office/powerpoint/2010/main" val="165072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20"/>
          <p:cNvSpPr txBox="1">
            <a:spLocks noGrp="1"/>
          </p:cNvSpPr>
          <p:nvPr>
            <p:ph type="title"/>
          </p:nvPr>
        </p:nvSpPr>
        <p:spPr>
          <a:xfrm>
            <a:off x="836612" y="67214"/>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3200"/>
              <a:t>Target X (1/week optical beacons)</a:t>
            </a:r>
            <a:endParaRPr/>
          </a:p>
        </p:txBody>
      </p:sp>
      <p:sp>
        <p:nvSpPr>
          <p:cNvPr id="318" name="Google Shape;318;p20"/>
          <p:cNvSpPr txBox="1">
            <a:spLocks noGrp="1"/>
          </p:cNvSpPr>
          <p:nvPr>
            <p:ph type="body" idx="1"/>
          </p:nvPr>
        </p:nvSpPr>
        <p:spPr>
          <a:xfrm rot="-5400000">
            <a:off x="-879897" y="4796019"/>
            <a:ext cx="2661875" cy="823912"/>
          </a:xfrm>
          <a:prstGeom prst="rect">
            <a:avLst/>
          </a:prstGeom>
          <a:noFill/>
          <a:ln>
            <a:noFill/>
          </a:ln>
        </p:spPr>
        <p:txBody>
          <a:bodyPr spcFirstLastPara="1" wrap="square" lIns="91425" tIns="45700" rIns="91425" bIns="45700" anchor="b" anchorCtr="0">
            <a:normAutofit/>
          </a:bodyPr>
          <a:lstStyle/>
          <a:p>
            <a:pPr marL="457200" lvl="0" indent="-228600" algn="l" rtl="0">
              <a:lnSpc>
                <a:spcPct val="90000"/>
              </a:lnSpc>
              <a:spcBef>
                <a:spcPts val="1000"/>
              </a:spcBef>
              <a:spcAft>
                <a:spcPts val="0"/>
              </a:spcAft>
              <a:buClr>
                <a:schemeClr val="dk1"/>
              </a:buClr>
              <a:buSzPts val="2400"/>
              <a:buNone/>
            </a:pPr>
            <a:r>
              <a:rPr lang="en-US"/>
              <a:t>1 week predict</a:t>
            </a:r>
            <a:endParaRPr/>
          </a:p>
        </p:txBody>
      </p:sp>
      <p:sp>
        <p:nvSpPr>
          <p:cNvPr id="319" name="Google Shape;319;p20"/>
          <p:cNvSpPr txBox="1">
            <a:spLocks noGrp="1"/>
          </p:cNvSpPr>
          <p:nvPr>
            <p:ph type="body" idx="3"/>
          </p:nvPr>
        </p:nvSpPr>
        <p:spPr>
          <a:xfrm rot="-5400000">
            <a:off x="-987064" y="1923207"/>
            <a:ext cx="2798040" cy="823912"/>
          </a:xfrm>
          <a:prstGeom prst="rect">
            <a:avLst/>
          </a:prstGeom>
          <a:noFill/>
          <a:ln>
            <a:noFill/>
          </a:ln>
        </p:spPr>
        <p:txBody>
          <a:bodyPr spcFirstLastPara="1" wrap="square" lIns="91425" tIns="45700" rIns="91425" bIns="45700" anchor="b" anchorCtr="0">
            <a:normAutofit/>
          </a:bodyPr>
          <a:lstStyle/>
          <a:p>
            <a:pPr marL="457200" lvl="0" indent="-228600" algn="l" rtl="0">
              <a:lnSpc>
                <a:spcPct val="90000"/>
              </a:lnSpc>
              <a:spcBef>
                <a:spcPts val="1000"/>
              </a:spcBef>
              <a:spcAft>
                <a:spcPts val="0"/>
              </a:spcAft>
              <a:buClr>
                <a:schemeClr val="dk1"/>
              </a:buClr>
              <a:buSzPts val="2400"/>
              <a:buNone/>
            </a:pPr>
            <a:r>
              <a:rPr lang="en-US"/>
              <a:t>Current state</a:t>
            </a:r>
            <a:endParaRPr/>
          </a:p>
        </p:txBody>
      </p:sp>
      <p:sp>
        <p:nvSpPr>
          <p:cNvPr id="320" name="Google Shape;3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23</a:t>
            </a:fld>
            <a:endParaRPr/>
          </a:p>
        </p:txBody>
      </p:sp>
      <p:pic>
        <p:nvPicPr>
          <p:cNvPr id="321" name="Google Shape;321;p20"/>
          <p:cNvPicPr preferRelativeResize="0"/>
          <p:nvPr/>
        </p:nvPicPr>
        <p:blipFill rotWithShape="1">
          <a:blip r:embed="rId3">
            <a:alphaModFix/>
          </a:blip>
          <a:srcRect b="50516"/>
          <a:stretch/>
        </p:blipFill>
        <p:spPr>
          <a:xfrm>
            <a:off x="1191549" y="4128911"/>
            <a:ext cx="9054258" cy="2661875"/>
          </a:xfrm>
          <a:prstGeom prst="rect">
            <a:avLst/>
          </a:prstGeom>
          <a:noFill/>
          <a:ln>
            <a:noFill/>
          </a:ln>
        </p:spPr>
      </p:pic>
      <p:pic>
        <p:nvPicPr>
          <p:cNvPr id="322" name="Google Shape;322;p20"/>
          <p:cNvPicPr preferRelativeResize="0"/>
          <p:nvPr/>
        </p:nvPicPr>
        <p:blipFill rotWithShape="1">
          <a:blip r:embed="rId4">
            <a:alphaModFix/>
          </a:blip>
          <a:srcRect b="48300"/>
          <a:stretch/>
        </p:blipFill>
        <p:spPr>
          <a:xfrm>
            <a:off x="1191549" y="936143"/>
            <a:ext cx="8790651" cy="313786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21"/>
          <p:cNvSpPr txBox="1">
            <a:spLocks noGrp="1"/>
          </p:cNvSpPr>
          <p:nvPr>
            <p:ph type="title"/>
          </p:nvPr>
        </p:nvSpPr>
        <p:spPr>
          <a:xfrm>
            <a:off x="836612" y="67214"/>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3200" dirty="0"/>
              <a:t>Target X (1x week track, 1/week optical beacons)</a:t>
            </a:r>
            <a:endParaRPr dirty="0"/>
          </a:p>
        </p:txBody>
      </p:sp>
      <p:sp>
        <p:nvSpPr>
          <p:cNvPr id="328" name="Google Shape;328;p21"/>
          <p:cNvSpPr txBox="1">
            <a:spLocks noGrp="1"/>
          </p:cNvSpPr>
          <p:nvPr>
            <p:ph type="body" idx="1"/>
          </p:nvPr>
        </p:nvSpPr>
        <p:spPr>
          <a:xfrm rot="-5400000">
            <a:off x="-672223" y="4796019"/>
            <a:ext cx="2661875" cy="823912"/>
          </a:xfrm>
          <a:prstGeom prst="rect">
            <a:avLst/>
          </a:prstGeom>
          <a:noFill/>
          <a:ln>
            <a:noFill/>
          </a:ln>
        </p:spPr>
        <p:txBody>
          <a:bodyPr spcFirstLastPara="1" wrap="square" lIns="91425" tIns="45700" rIns="91425" bIns="45700" anchor="b" anchorCtr="0">
            <a:normAutofit/>
          </a:bodyPr>
          <a:lstStyle/>
          <a:p>
            <a:pPr marL="457200" lvl="0" indent="-228600" algn="l" rtl="0">
              <a:lnSpc>
                <a:spcPct val="90000"/>
              </a:lnSpc>
              <a:spcBef>
                <a:spcPts val="1000"/>
              </a:spcBef>
              <a:spcAft>
                <a:spcPts val="0"/>
              </a:spcAft>
              <a:buClr>
                <a:schemeClr val="dk1"/>
              </a:buClr>
              <a:buSzPts val="2400"/>
              <a:buNone/>
            </a:pPr>
            <a:r>
              <a:rPr lang="en-US"/>
              <a:t>1 week predict</a:t>
            </a:r>
            <a:endParaRPr/>
          </a:p>
        </p:txBody>
      </p:sp>
      <p:sp>
        <p:nvSpPr>
          <p:cNvPr id="329" name="Google Shape;329;p21"/>
          <p:cNvSpPr txBox="1">
            <a:spLocks noGrp="1"/>
          </p:cNvSpPr>
          <p:nvPr>
            <p:ph type="body" idx="3"/>
          </p:nvPr>
        </p:nvSpPr>
        <p:spPr>
          <a:xfrm rot="-5400000">
            <a:off x="-689473" y="1923207"/>
            <a:ext cx="2798040" cy="823912"/>
          </a:xfrm>
          <a:prstGeom prst="rect">
            <a:avLst/>
          </a:prstGeom>
          <a:noFill/>
          <a:ln>
            <a:noFill/>
          </a:ln>
        </p:spPr>
        <p:txBody>
          <a:bodyPr spcFirstLastPara="1" wrap="square" lIns="91425" tIns="45700" rIns="91425" bIns="45700" anchor="b" anchorCtr="0">
            <a:normAutofit/>
          </a:bodyPr>
          <a:lstStyle/>
          <a:p>
            <a:pPr marL="457200" lvl="0" indent="-228600" algn="l" rtl="0">
              <a:lnSpc>
                <a:spcPct val="90000"/>
              </a:lnSpc>
              <a:spcBef>
                <a:spcPts val="1000"/>
              </a:spcBef>
              <a:spcAft>
                <a:spcPts val="0"/>
              </a:spcAft>
              <a:buClr>
                <a:schemeClr val="dk1"/>
              </a:buClr>
              <a:buSzPts val="2400"/>
              <a:buNone/>
            </a:pPr>
            <a:r>
              <a:rPr lang="en-US"/>
              <a:t>Current state</a:t>
            </a:r>
            <a:endParaRPr/>
          </a:p>
        </p:txBody>
      </p:sp>
      <p:sp>
        <p:nvSpPr>
          <p:cNvPr id="330" name="Google Shape;330;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24</a:t>
            </a:fld>
            <a:endParaRPr/>
          </a:p>
        </p:txBody>
      </p:sp>
      <p:pic>
        <p:nvPicPr>
          <p:cNvPr id="331" name="Google Shape;331;p21"/>
          <p:cNvPicPr preferRelativeResize="0"/>
          <p:nvPr/>
        </p:nvPicPr>
        <p:blipFill rotWithShape="1">
          <a:blip r:embed="rId3">
            <a:alphaModFix/>
          </a:blip>
          <a:srcRect b="48573"/>
          <a:stretch/>
        </p:blipFill>
        <p:spPr>
          <a:xfrm>
            <a:off x="1406394" y="936143"/>
            <a:ext cx="8716358" cy="3019091"/>
          </a:xfrm>
          <a:prstGeom prst="rect">
            <a:avLst/>
          </a:prstGeom>
          <a:noFill/>
          <a:ln>
            <a:noFill/>
          </a:ln>
        </p:spPr>
      </p:pic>
      <p:pic>
        <p:nvPicPr>
          <p:cNvPr id="332" name="Google Shape;332;p21"/>
          <p:cNvPicPr preferRelativeResize="0"/>
          <p:nvPr/>
        </p:nvPicPr>
        <p:blipFill rotWithShape="1">
          <a:blip r:embed="rId4">
            <a:alphaModFix/>
          </a:blip>
          <a:srcRect t="2994" b="47336"/>
          <a:stretch/>
        </p:blipFill>
        <p:spPr>
          <a:xfrm>
            <a:off x="1406394" y="3778550"/>
            <a:ext cx="8575806" cy="30794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5317</TotalTime>
  <Words>3048</Words>
  <Application>Microsoft Macintosh PowerPoint</Application>
  <PresentationFormat>Widescreen</PresentationFormat>
  <Paragraphs>281</Paragraphs>
  <Slides>24</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Calibri</vt:lpstr>
      <vt:lpstr>Roboto</vt:lpstr>
      <vt:lpstr>Helvetica Neue</vt:lpstr>
      <vt:lpstr>Arial</vt:lpstr>
      <vt:lpstr>Montserrat</vt:lpstr>
      <vt:lpstr>Office Theme</vt:lpstr>
      <vt:lpstr>PowerPoint Presentation</vt:lpstr>
      <vt:lpstr>Karman+: Who Are We? </vt:lpstr>
      <vt:lpstr>High Frontier Mission Objectives</vt:lpstr>
      <vt:lpstr>Karman+ Mission Philosophies</vt:lpstr>
      <vt:lpstr>Missions which Inspire and Guide Us  (a subset)</vt:lpstr>
      <vt:lpstr>PowerPoint Presentation</vt:lpstr>
      <vt:lpstr>Cruise Navigation Overview</vt:lpstr>
      <vt:lpstr>Trajectory Design and Covariance Analysis</vt:lpstr>
      <vt:lpstr>Spacecraft State Uncertainty Examples</vt:lpstr>
      <vt:lpstr>Spacecraft State Uncertainty Examples</vt:lpstr>
      <vt:lpstr>Station Keeping and Asteroid Mapping</vt:lpstr>
      <vt:lpstr>Proximity Operations and Descent Navigation</vt:lpstr>
      <vt:lpstr>Excavation Concepts and G&amp;C</vt:lpstr>
      <vt:lpstr>Systems Modeling Summary</vt:lpstr>
      <vt:lpstr>Conclusions</vt:lpstr>
      <vt:lpstr>Thank you!</vt:lpstr>
      <vt:lpstr>References</vt:lpstr>
      <vt:lpstr>PowerPoint Presentation</vt:lpstr>
      <vt:lpstr>Ground Communication Availability (or the lack there of)</vt:lpstr>
      <vt:lpstr>Potential Future ConOps </vt:lpstr>
      <vt:lpstr>COTS &amp; Radiation Testing </vt:lpstr>
      <vt:lpstr>Excavation Concepts and G&amp;C</vt:lpstr>
      <vt:lpstr>Target X (1/week optical beacons)</vt:lpstr>
      <vt:lpstr>Target X (1x week track, 1/week optical beacons)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Dianna Velez</cp:lastModifiedBy>
  <cp:revision>19</cp:revision>
  <dcterms:modified xsi:type="dcterms:W3CDTF">2024-04-30T00:04:57Z</dcterms:modified>
</cp:coreProperties>
</file>