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60" r:id="rId3"/>
    <p:sldId id="266" r:id="rId4"/>
    <p:sldId id="267" r:id="rId5"/>
    <p:sldId id="268" r:id="rId6"/>
    <p:sldId id="261" r:id="rId7"/>
    <p:sldId id="262" r:id="rId8"/>
    <p:sldId id="263" r:id="rId9"/>
    <p:sldId id="271" r:id="rId10"/>
    <p:sldId id="264" r:id="rId11"/>
    <p:sldId id="265" r:id="rId12"/>
    <p:sldId id="259" r:id="rId13"/>
    <p:sldId id="269" r:id="rId14"/>
    <p:sldId id="270" r:id="rId15"/>
    <p:sldId id="25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65"/>
    <p:restoredTop sz="94694"/>
  </p:normalViewPr>
  <p:slideViewPr>
    <p:cSldViewPr snapToGrid="0">
      <p:cViewPr varScale="1">
        <p:scale>
          <a:sx n="121" d="100"/>
          <a:sy n="121" d="100"/>
        </p:scale>
        <p:origin x="9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7EA2B8-5A26-0649-89B8-3926F33F76E0}" type="datetimeFigureOut">
              <a:rPr lang="en-US" smtClean="0"/>
              <a:t>4/28/24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C5234-ED35-E040-A7E0-89B726D50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57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681AF-46AD-955C-F653-2D3CB0A96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E3CFAA-6131-B986-1E53-C2F475DB51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17440-E8EB-19BA-1109-B0CFD0812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AD6B7-B024-07BF-A77B-C3EC42F51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987927-9538-96D8-3EAF-94779CD9B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411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D2697-03C3-D084-A92A-148112FB2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21F52-EAA7-BD76-E442-B9888BAB4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559192-ABB4-7FBD-AC46-EC05F674B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6B937-2525-7E36-B9D2-00DAC6D28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21A88-9B9D-31B2-BAD2-7FA0CDBD2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785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3EDD2-39F2-7D5E-7572-30A18AB39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D1DC0-9A2E-BF91-2D2C-B4CC949EC0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D0A4F-6713-F4B7-DF8D-712581401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B6473-008C-7AF1-AD99-8DCB4FF5F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70902-4441-773D-7C52-578239BF7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821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CFB4C-B26F-3B81-7404-D57D26385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9F357-8847-0F25-333A-9665005B1C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EDDDD8-87FE-C373-FB35-EE04DBB2C9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3A63F3-7DF3-FD65-5FAC-0C37E6F3B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9A1C53-B7C9-283B-D118-BBEF4C177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592DC5-3ADF-60D7-F5C6-AE7F039CE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119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84D80-3967-BDB8-18AD-0F1F9D736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440796-3088-4886-EE8E-299204DC5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942206-EF56-1969-AF62-DDC19C1B19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DC3838-A502-7065-13DA-77276CF019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FBB898-49AF-72FB-2580-6FFD2F0581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A3D7C9-03DA-64A6-5E1C-106F47B2E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304C6D-32FA-7DFE-C3B3-C7598A79B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CDCFEF-A08B-087B-929C-8F9FE16EE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101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7D555-B1C0-F7AE-4120-F80100457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C44848-EB14-3DBC-DBCF-95BAA5651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6109CF-331F-31A6-B9AF-1B99AACC8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C24AE8-F27F-6D25-04B6-57E15A16B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31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FA8F72-8667-DCF1-664A-2EF37CFA7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AF4D89-F110-8AA4-75F8-C8F4B1E52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F7FB07-09A1-3F1A-BE32-0D337B4A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1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67EF3-9426-E88D-2345-12C25C6AE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3A40C-66F5-F9D8-76C3-CC42DBE78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A5B46-2D6B-F0DB-394E-E451B18206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74C5C4-7A09-585D-866B-D72727A73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146F08-9983-9BC9-C0E7-CDDF7B3ED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E3DA88-E15A-34D8-4884-8D368C673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304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EF774-F887-6D63-8BB5-A958DC769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2A0D6F-3B32-540E-3A9B-A17DB3A4BE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75DA6C-508D-4F01-09BC-5961448EFB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B09E65-DD6D-6374-1F87-12F70C529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A555E6-A3F1-1AE9-BB9D-8D8011955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CD8AF0-26E2-7E9C-A301-1CE09454C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851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559AD-B2A3-5D39-38D4-3A813E4D2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826293-406B-B397-12B3-D7991A762E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57D10-E332-4CEE-73B8-D20F8547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3A8A0-DC37-8E6F-54EF-BA141BE9D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67DB6-6D41-8472-0B43-9AA0008E3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033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1D3C03-905E-20AA-FB36-6AA4ABCEDC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A5BE86-1DCC-E82F-AC7F-70BF28265E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D3287-260F-5736-F405-ED2139398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16C47-306E-43A8-3F00-774FFF886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895D7-C6C4-EB08-56DF-D8BE39F84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356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3804CA0-76E5-D8DD-CD66-4B93973AC26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333385" y="0"/>
            <a:ext cx="914400" cy="914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4B5AF4-EAA4-EF50-E046-0EDC0E962E6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163782" cy="914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AD9AD2-4CEF-C2AF-3594-682C2EFA286F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1263993" y="0"/>
            <a:ext cx="928007" cy="9144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495617-9327-7581-6780-AB5D14F89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1403F4-6C76-044E-4DCC-5EFF09D75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EE83F-FCD8-7444-12EF-B5D1329CF2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05/02/24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D22E-4681-5CB4-02BD-5B07D2ECC6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FA2B0-5C75-F245-E346-84001A3915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A835D4-2371-054D-8475-E20DF82F8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05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9AB56-8DF3-1FDA-84A1-88724F63E0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457"/>
                    </a14:imgEffect>
                    <a14:imgEffect>
                      <a14:brightnessContrast bright="5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13894">
            <a:off x="-1565190" y="-1056481"/>
            <a:ext cx="14630400" cy="10972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BF5D7E-A0B2-3294-212C-E5E5E828A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Global Mapping of Lunar Surface Water and Hydroxyl in Context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1C30C0-F786-9312-05C3-476A130645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Timothy A. (Tim) Livengood, UMD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Pamela E. Clark, Morehead State U.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Tilak Hewagama, Eric Kan, Clifford </a:t>
            </a:r>
            <a:r>
              <a:rPr lang="en-US" dirty="0" err="1">
                <a:solidFill>
                  <a:schemeClr val="bg1"/>
                </a:solidFill>
              </a:rPr>
              <a:t>Brambora</a:t>
            </a:r>
            <a:r>
              <a:rPr lang="en-US" dirty="0">
                <a:solidFill>
                  <a:schemeClr val="bg1"/>
                </a:solidFill>
              </a:rPr>
              <a:t>, NASA GSFC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David C. </a:t>
            </a:r>
            <a:r>
              <a:rPr lang="en-US">
                <a:solidFill>
                  <a:schemeClr val="bg1"/>
                </a:solidFill>
              </a:rPr>
              <a:t>Bugby, NASA JPL</a:t>
            </a:r>
          </a:p>
        </p:txBody>
      </p:sp>
    </p:spTree>
    <p:extLst>
      <p:ext uri="{BB962C8B-B14F-4D97-AF65-F5344CB8AC3E}">
        <p14:creationId xmlns:p14="http://schemas.microsoft.com/office/powerpoint/2010/main" val="1672598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70114-CF47-D60C-8DCB-8836D36CE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93AFF-94DC-B58C-C23E-C25769278A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Distinguish between H</a:t>
            </a:r>
            <a:r>
              <a:rPr lang="en-US" baseline="-25000" dirty="0"/>
              <a:t>2</a:t>
            </a:r>
            <a:r>
              <a:rPr lang="en-US" dirty="0"/>
              <a:t>O and OH in hydrated lunar surface minerals</a:t>
            </a:r>
          </a:p>
          <a:p>
            <a:pPr lvl="1"/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 is relatively easy to extract as a resource. OH requires additional H.</a:t>
            </a:r>
          </a:p>
          <a:p>
            <a:r>
              <a:rPr lang="en-US" dirty="0"/>
              <a:t>Quantify 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 lvl="1"/>
            <a:r>
              <a:rPr lang="en-US" dirty="0"/>
              <a:t>Abundance helps to distinguish between sources/reservoirs</a:t>
            </a:r>
          </a:p>
          <a:p>
            <a:pPr lvl="1"/>
            <a:r>
              <a:rPr lang="en-US" dirty="0"/>
              <a:t>Indigenous H</a:t>
            </a:r>
            <a:r>
              <a:rPr lang="en-US" baseline="-25000" dirty="0"/>
              <a:t>2</a:t>
            </a:r>
            <a:r>
              <a:rPr lang="en-US" dirty="0"/>
              <a:t>O significantly alters geochemistry and geophysics.</a:t>
            </a:r>
          </a:p>
          <a:p>
            <a:r>
              <a:rPr lang="en-US" dirty="0"/>
              <a:t>Compare to mineralogy</a:t>
            </a:r>
          </a:p>
          <a:p>
            <a:pPr lvl="1"/>
            <a:r>
              <a:rPr lang="en-US" dirty="0"/>
              <a:t>How does hydration differ according to dominant minerals?</a:t>
            </a:r>
          </a:p>
          <a:p>
            <a:pPr lvl="1"/>
            <a:r>
              <a:rPr lang="en-US" dirty="0"/>
              <a:t>Requires unbiased sampling.</a:t>
            </a:r>
          </a:p>
          <a:p>
            <a:r>
              <a:rPr lang="en-US" dirty="0"/>
              <a:t>Measure diurnal variability</a:t>
            </a:r>
          </a:p>
          <a:p>
            <a:pPr lvl="1"/>
            <a:r>
              <a:rPr lang="en-US" dirty="0"/>
              <a:t>Is variation consistent with horizontal transport?</a:t>
            </a:r>
          </a:p>
          <a:p>
            <a:pPr lvl="1"/>
            <a:r>
              <a:rPr lang="en-US" dirty="0"/>
              <a:t>Is transport local (e.g., sequestration into shadows) or regional?</a:t>
            </a:r>
          </a:p>
          <a:p>
            <a:pPr lvl="1"/>
            <a:r>
              <a:rPr lang="en-US" dirty="0"/>
              <a:t>Is another mechanism required (e.g., diurnal cycle of photolysis and recombination in surface)?</a:t>
            </a:r>
          </a:p>
          <a:p>
            <a:r>
              <a:rPr lang="en-US" dirty="0"/>
              <a:t>Measure meridional distribution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9800069-3D1D-ED42-A66B-5009B2DD4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890AF0-8484-AC0E-D6F6-20A5C5CAD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858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70114-CF47-D60C-8DCB-8836D36CE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93AFF-94DC-B58C-C23E-C25769278A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Global map – ~1 km spatial resolution</a:t>
            </a:r>
          </a:p>
          <a:p>
            <a:r>
              <a:rPr lang="en-US" dirty="0"/>
              <a:t>Chemical form of hydration</a:t>
            </a:r>
          </a:p>
          <a:p>
            <a:pPr lvl="1"/>
            <a:r>
              <a:rPr lang="en-US" dirty="0"/>
              <a:t>OH: 3 µm OH stretch band</a:t>
            </a:r>
          </a:p>
          <a:p>
            <a:pPr lvl="1"/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O: 6 µm H</a:t>
            </a:r>
            <a:r>
              <a:rPr lang="en-US" baseline="-25000" dirty="0"/>
              <a:t>2</a:t>
            </a:r>
            <a:r>
              <a:rPr lang="en-US" dirty="0"/>
              <a:t>O bending band</a:t>
            </a:r>
          </a:p>
          <a:p>
            <a:pPr lvl="1"/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O: 11 µm H</a:t>
            </a:r>
            <a:r>
              <a:rPr lang="en-US" baseline="-25000" dirty="0"/>
              <a:t>2</a:t>
            </a:r>
            <a:r>
              <a:rPr lang="en-US" dirty="0"/>
              <a:t>O libration band</a:t>
            </a:r>
          </a:p>
          <a:p>
            <a:r>
              <a:rPr lang="en-US" dirty="0"/>
              <a:t>Mineralogy – silicate Christiansen feature (~7-8 µm) and other features</a:t>
            </a:r>
          </a:p>
          <a:p>
            <a:r>
              <a:rPr lang="en-US" dirty="0"/>
              <a:t>Surface temperature – 10-12 µm thermal emission</a:t>
            </a:r>
          </a:p>
          <a:p>
            <a:r>
              <a:rPr lang="en-US" dirty="0"/>
              <a:t>Diurnal – ≥6 month mission, visit surface features ≥6 times of day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2D76D-05C8-ED51-F3D4-D9DD220E1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C58223-7FC0-EE46-6E0D-484E73CCD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721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 descr="Moon Map Visible.jpg">
            <a:extLst>
              <a:ext uri="{FF2B5EF4-FFF2-40B4-BE49-F238E27FC236}">
                <a16:creationId xmlns:a16="http://schemas.microsoft.com/office/drawing/2014/main" id="{5BD17A94-91C2-3604-17CC-D2C31B7189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247" y="2176224"/>
            <a:ext cx="7315200" cy="3657600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4BFFCE4D-E20C-442D-1B58-089B507AD2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5000"/>
          </a:blip>
          <a:stretch>
            <a:fillRect/>
          </a:stretch>
        </p:blipFill>
        <p:spPr>
          <a:xfrm>
            <a:off x="2709642" y="2175740"/>
            <a:ext cx="7315200" cy="3657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270114-CF47-D60C-8DCB-8836D36CE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mapping, LRO/LEND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2D76D-05C8-ED51-F3D4-D9DD220E1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C58223-7FC0-EE46-6E0D-484E73CCD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4</a:t>
            </a:fld>
            <a:endParaRPr lang="en-US"/>
          </a:p>
        </p:txBody>
      </p:sp>
      <p:grpSp>
        <p:nvGrpSpPr>
          <p:cNvPr id="9" name="Group 56">
            <a:extLst>
              <a:ext uri="{FF2B5EF4-FFF2-40B4-BE49-F238E27FC236}">
                <a16:creationId xmlns:a16="http://schemas.microsoft.com/office/drawing/2014/main" id="{215C4AF1-B7D5-8E54-4D04-3030A5F69A0C}"/>
              </a:ext>
            </a:extLst>
          </p:cNvPr>
          <p:cNvGrpSpPr/>
          <p:nvPr/>
        </p:nvGrpSpPr>
        <p:grpSpPr>
          <a:xfrm>
            <a:off x="2040165" y="1945995"/>
            <a:ext cx="8111671" cy="4185204"/>
            <a:chOff x="244923" y="1378438"/>
            <a:chExt cx="8111671" cy="4185204"/>
          </a:xfrm>
        </p:grpSpPr>
        <p:grpSp>
          <p:nvGrpSpPr>
            <p:cNvPr id="10" name="Group 71">
              <a:extLst>
                <a:ext uri="{FF2B5EF4-FFF2-40B4-BE49-F238E27FC236}">
                  <a16:creationId xmlns:a16="http://schemas.microsoft.com/office/drawing/2014/main" id="{07300F12-ABC4-3FFF-6276-E137ED08D1EF}"/>
                </a:ext>
              </a:extLst>
            </p:cNvPr>
            <p:cNvGrpSpPr/>
            <p:nvPr/>
          </p:nvGrpSpPr>
          <p:grpSpPr>
            <a:xfrm>
              <a:off x="2262341" y="5194310"/>
              <a:ext cx="4579464" cy="369332"/>
              <a:chOff x="2262341" y="5194310"/>
              <a:chExt cx="4579464" cy="369332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EA7E468-DB47-646E-A74A-04683BC06918}"/>
                  </a:ext>
                </a:extLst>
              </p:cNvPr>
              <p:cNvSpPr txBox="1"/>
              <p:nvPr/>
            </p:nvSpPr>
            <p:spPr>
              <a:xfrm>
                <a:off x="2262341" y="5194310"/>
                <a:ext cx="9855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90°W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3324D8B-9025-54A9-BA58-C3F31BBB78AB}"/>
                  </a:ext>
                </a:extLst>
              </p:cNvPr>
              <p:cNvSpPr txBox="1"/>
              <p:nvPr/>
            </p:nvSpPr>
            <p:spPr>
              <a:xfrm>
                <a:off x="4293507" y="5194310"/>
                <a:ext cx="5624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0°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7CAB80D-2918-F483-70B2-186B1C30B251}"/>
                  </a:ext>
                </a:extLst>
              </p:cNvPr>
              <p:cNvSpPr txBox="1"/>
              <p:nvPr/>
            </p:nvSpPr>
            <p:spPr>
              <a:xfrm>
                <a:off x="5962835" y="5194310"/>
                <a:ext cx="8789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90°E</a:t>
                </a:r>
              </a:p>
            </p:txBody>
          </p:sp>
        </p:grpSp>
        <p:grpSp>
          <p:nvGrpSpPr>
            <p:cNvPr id="11" name="Group 72">
              <a:extLst>
                <a:ext uri="{FF2B5EF4-FFF2-40B4-BE49-F238E27FC236}">
                  <a16:creationId xmlns:a16="http://schemas.microsoft.com/office/drawing/2014/main" id="{B719E1CD-723B-A329-7298-4F5E836B053C}"/>
                </a:ext>
              </a:extLst>
            </p:cNvPr>
            <p:cNvGrpSpPr/>
            <p:nvPr/>
          </p:nvGrpSpPr>
          <p:grpSpPr>
            <a:xfrm>
              <a:off x="244923" y="1378438"/>
              <a:ext cx="678549" cy="4026156"/>
              <a:chOff x="244923" y="1378438"/>
              <a:chExt cx="678549" cy="4026156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74B7837B-7973-37A8-5370-0CEC45018095}"/>
                  </a:ext>
                </a:extLst>
              </p:cNvPr>
              <p:cNvSpPr txBox="1"/>
              <p:nvPr/>
            </p:nvSpPr>
            <p:spPr>
              <a:xfrm>
                <a:off x="244923" y="1378438"/>
                <a:ext cx="6785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b="1" dirty="0"/>
                  <a:t>+90°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1D63935-D6E9-1004-3686-6A9D21BDB720}"/>
                  </a:ext>
                </a:extLst>
              </p:cNvPr>
              <p:cNvSpPr txBox="1"/>
              <p:nvPr/>
            </p:nvSpPr>
            <p:spPr>
              <a:xfrm>
                <a:off x="244923" y="5035262"/>
                <a:ext cx="6785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b="1" dirty="0"/>
                  <a:t>-90°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708D009-5855-906D-3166-8C56409E987B}"/>
                  </a:ext>
                </a:extLst>
              </p:cNvPr>
              <p:cNvSpPr txBox="1"/>
              <p:nvPr/>
            </p:nvSpPr>
            <p:spPr>
              <a:xfrm>
                <a:off x="244923" y="4628950"/>
                <a:ext cx="6785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b="1" dirty="0"/>
                  <a:t>-70°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670A8EA-960B-64D7-4107-7DB6C2038B5E}"/>
                  </a:ext>
                </a:extLst>
              </p:cNvPr>
              <p:cNvSpPr txBox="1"/>
              <p:nvPr/>
            </p:nvSpPr>
            <p:spPr>
              <a:xfrm>
                <a:off x="244923" y="4222636"/>
                <a:ext cx="6785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b="1" dirty="0"/>
                  <a:t>-50°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27E131D-79BE-D7AE-6B1C-663846B3EB52}"/>
                  </a:ext>
                </a:extLst>
              </p:cNvPr>
              <p:cNvSpPr txBox="1"/>
              <p:nvPr/>
            </p:nvSpPr>
            <p:spPr>
              <a:xfrm>
                <a:off x="244923" y="3816322"/>
                <a:ext cx="6785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b="1" dirty="0"/>
                  <a:t>-30°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1F8EE29-AD45-2C65-ACE4-4F4000B095B2}"/>
                  </a:ext>
                </a:extLst>
              </p:cNvPr>
              <p:cNvSpPr txBox="1"/>
              <p:nvPr/>
            </p:nvSpPr>
            <p:spPr>
              <a:xfrm>
                <a:off x="244923" y="3410008"/>
                <a:ext cx="6785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b="1" dirty="0"/>
                  <a:t>-10°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14D0079-D351-A81E-95F3-83F3DED9890C}"/>
                  </a:ext>
                </a:extLst>
              </p:cNvPr>
              <p:cNvSpPr txBox="1"/>
              <p:nvPr/>
            </p:nvSpPr>
            <p:spPr>
              <a:xfrm>
                <a:off x="244923" y="1784752"/>
                <a:ext cx="6785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b="1" dirty="0"/>
                  <a:t>+70°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1C4DF7A-F174-432F-6E8F-F8713409543A}"/>
                  </a:ext>
                </a:extLst>
              </p:cNvPr>
              <p:cNvSpPr txBox="1"/>
              <p:nvPr/>
            </p:nvSpPr>
            <p:spPr>
              <a:xfrm>
                <a:off x="244923" y="2191066"/>
                <a:ext cx="6785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b="1" dirty="0"/>
                  <a:t>+50°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70115D48-677F-4284-55C0-8F4CB9EC84DF}"/>
                  </a:ext>
                </a:extLst>
              </p:cNvPr>
              <p:cNvSpPr txBox="1"/>
              <p:nvPr/>
            </p:nvSpPr>
            <p:spPr>
              <a:xfrm>
                <a:off x="244923" y="2597380"/>
                <a:ext cx="6785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b="1" dirty="0"/>
                  <a:t>+30°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43BBE5F-B1E1-2689-C6C9-31506CD892D3}"/>
                  </a:ext>
                </a:extLst>
              </p:cNvPr>
              <p:cNvSpPr txBox="1"/>
              <p:nvPr/>
            </p:nvSpPr>
            <p:spPr>
              <a:xfrm>
                <a:off x="244923" y="3003694"/>
                <a:ext cx="6785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b="1" dirty="0"/>
                  <a:t>+10°</a:t>
                </a:r>
              </a:p>
            </p:txBody>
          </p:sp>
        </p:grpSp>
        <p:grpSp>
          <p:nvGrpSpPr>
            <p:cNvPr id="12" name="Group 54">
              <a:extLst>
                <a:ext uri="{FF2B5EF4-FFF2-40B4-BE49-F238E27FC236}">
                  <a16:creationId xmlns:a16="http://schemas.microsoft.com/office/drawing/2014/main" id="{5CAA6AE9-C3C6-6113-FB85-4832876FC1DD}"/>
                </a:ext>
              </a:extLst>
            </p:cNvPr>
            <p:cNvGrpSpPr/>
            <p:nvPr/>
          </p:nvGrpSpPr>
          <p:grpSpPr>
            <a:xfrm>
              <a:off x="805548" y="1600200"/>
              <a:ext cx="7551046" cy="3657600"/>
              <a:chOff x="805548" y="1600200"/>
              <a:chExt cx="7551046" cy="3657600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A8C66766-A8EE-A06C-C8B6-47B6F0CF1595}"/>
                  </a:ext>
                </a:extLst>
              </p:cNvPr>
              <p:cNvCxnSpPr/>
              <p:nvPr/>
            </p:nvCxnSpPr>
            <p:spPr>
              <a:xfrm rot="5400000">
                <a:off x="914002" y="3428206"/>
                <a:ext cx="3657600" cy="1588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3D477CEC-3536-0ACC-C99D-039F3B0F585D}"/>
                  </a:ext>
                </a:extLst>
              </p:cNvPr>
              <p:cNvCxnSpPr/>
              <p:nvPr/>
            </p:nvCxnSpPr>
            <p:spPr>
              <a:xfrm rot="10800000">
                <a:off x="914400" y="3428206"/>
                <a:ext cx="7315200" cy="1588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AF4DDF3E-C1F7-C188-0609-4FB8801E4D2E}"/>
                  </a:ext>
                </a:extLst>
              </p:cNvPr>
              <p:cNvCxnSpPr/>
              <p:nvPr/>
            </p:nvCxnSpPr>
            <p:spPr>
              <a:xfrm rot="5400000">
                <a:off x="4572395" y="3428206"/>
                <a:ext cx="3657600" cy="1588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626ADD8F-2958-7FFF-E557-98D66E5B6704}"/>
                  </a:ext>
                </a:extLst>
              </p:cNvPr>
              <p:cNvCxnSpPr/>
              <p:nvPr/>
            </p:nvCxnSpPr>
            <p:spPr>
              <a:xfrm rot="5400000">
                <a:off x="2743198" y="3428206"/>
                <a:ext cx="3657600" cy="1588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Group 30">
                <a:extLst>
                  <a:ext uri="{FF2B5EF4-FFF2-40B4-BE49-F238E27FC236}">
                    <a16:creationId xmlns:a16="http://schemas.microsoft.com/office/drawing/2014/main" id="{0458FA2E-E444-7B9C-FCCC-75A77908D158}"/>
                  </a:ext>
                </a:extLst>
              </p:cNvPr>
              <p:cNvGrpSpPr/>
              <p:nvPr/>
            </p:nvGrpSpPr>
            <p:grpSpPr>
              <a:xfrm>
                <a:off x="8127993" y="1600200"/>
                <a:ext cx="228601" cy="3657600"/>
                <a:chOff x="805548" y="1600200"/>
                <a:chExt cx="228601" cy="3657600"/>
              </a:xfrm>
            </p:grpSpPr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F971BBA1-7506-F813-769D-4BFB570DD1D9}"/>
                    </a:ext>
                  </a:extLst>
                </p:cNvPr>
                <p:cNvCxnSpPr/>
                <p:nvPr/>
              </p:nvCxnSpPr>
              <p:spPr>
                <a:xfrm rot="10800000">
                  <a:off x="805548" y="1600200"/>
                  <a:ext cx="2286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72F18293-FB41-9B98-8321-BC72EB10312B}"/>
                    </a:ext>
                  </a:extLst>
                </p:cNvPr>
                <p:cNvCxnSpPr/>
                <p:nvPr/>
              </p:nvCxnSpPr>
              <p:spPr>
                <a:xfrm rot="10800000">
                  <a:off x="805549" y="2006424"/>
                  <a:ext cx="2286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1CFEF187-F35E-D4E1-A093-2B1C76FE721A}"/>
                    </a:ext>
                  </a:extLst>
                </p:cNvPr>
                <p:cNvCxnSpPr/>
                <p:nvPr/>
              </p:nvCxnSpPr>
              <p:spPr>
                <a:xfrm rot="10800000">
                  <a:off x="805549" y="2412648"/>
                  <a:ext cx="2286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9BF3FF8B-E6A3-1FE9-AA96-90E7A66FF336}"/>
                    </a:ext>
                  </a:extLst>
                </p:cNvPr>
                <p:cNvCxnSpPr/>
                <p:nvPr/>
              </p:nvCxnSpPr>
              <p:spPr>
                <a:xfrm rot="10800000">
                  <a:off x="805549" y="2818872"/>
                  <a:ext cx="2286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0B988D41-5F9C-EADE-30BD-DE5CB79325CB}"/>
                    </a:ext>
                  </a:extLst>
                </p:cNvPr>
                <p:cNvCxnSpPr/>
                <p:nvPr/>
              </p:nvCxnSpPr>
              <p:spPr>
                <a:xfrm rot="10800000">
                  <a:off x="805549" y="3225096"/>
                  <a:ext cx="2286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5672FA91-1F78-DC0C-F5D3-21CC94605B5C}"/>
                    </a:ext>
                  </a:extLst>
                </p:cNvPr>
                <p:cNvCxnSpPr/>
                <p:nvPr/>
              </p:nvCxnSpPr>
              <p:spPr>
                <a:xfrm rot="10800000">
                  <a:off x="805549" y="3631320"/>
                  <a:ext cx="2286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D87F5308-A221-926A-1686-C1C2D5AF7E99}"/>
                    </a:ext>
                  </a:extLst>
                </p:cNvPr>
                <p:cNvCxnSpPr/>
                <p:nvPr/>
              </p:nvCxnSpPr>
              <p:spPr>
                <a:xfrm rot="10800000">
                  <a:off x="805549" y="4037544"/>
                  <a:ext cx="2286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F809D323-0ED4-BA3C-E3A5-23760BE3C24A}"/>
                    </a:ext>
                  </a:extLst>
                </p:cNvPr>
                <p:cNvCxnSpPr/>
                <p:nvPr/>
              </p:nvCxnSpPr>
              <p:spPr>
                <a:xfrm rot="10800000">
                  <a:off x="805549" y="4443768"/>
                  <a:ext cx="2286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841A9197-D15C-98F0-C2DF-BBD142B1644E}"/>
                    </a:ext>
                  </a:extLst>
                </p:cNvPr>
                <p:cNvCxnSpPr/>
                <p:nvPr/>
              </p:nvCxnSpPr>
              <p:spPr>
                <a:xfrm rot="10800000">
                  <a:off x="805549" y="4849992"/>
                  <a:ext cx="2286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D0DB079F-4C00-CC8A-A357-BFDCFABEEE13}"/>
                    </a:ext>
                  </a:extLst>
                </p:cNvPr>
                <p:cNvCxnSpPr/>
                <p:nvPr/>
              </p:nvCxnSpPr>
              <p:spPr>
                <a:xfrm rot="10800000">
                  <a:off x="805549" y="5256212"/>
                  <a:ext cx="2286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D9C51B90-0C28-6D54-9F8A-957E4F85EB75}"/>
                  </a:ext>
                </a:extLst>
              </p:cNvPr>
              <p:cNvCxnSpPr/>
              <p:nvPr/>
            </p:nvCxnSpPr>
            <p:spPr>
              <a:xfrm rot="5400000">
                <a:off x="1828600" y="3428206"/>
                <a:ext cx="3657600" cy="1588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A2F02668-5B28-B92A-5018-9B73347BD28D}"/>
                  </a:ext>
                </a:extLst>
              </p:cNvPr>
              <p:cNvCxnSpPr/>
              <p:nvPr/>
            </p:nvCxnSpPr>
            <p:spPr>
              <a:xfrm rot="5400000">
                <a:off x="-596" y="3428206"/>
                <a:ext cx="3657600" cy="1588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2E9E4CCD-17EB-4251-8FCF-5EBBC24FBA00}"/>
                  </a:ext>
                </a:extLst>
              </p:cNvPr>
              <p:cNvCxnSpPr/>
              <p:nvPr/>
            </p:nvCxnSpPr>
            <p:spPr>
              <a:xfrm rot="5400000">
                <a:off x="3657797" y="3428206"/>
                <a:ext cx="3657600" cy="1588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8C779AF2-E442-7DF7-46EC-A4E2A0EBF50D}"/>
                  </a:ext>
                </a:extLst>
              </p:cNvPr>
              <p:cNvCxnSpPr/>
              <p:nvPr/>
            </p:nvCxnSpPr>
            <p:spPr>
              <a:xfrm rot="5400000">
                <a:off x="5486994" y="3428206"/>
                <a:ext cx="3657600" cy="1588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" name="Group 29">
                <a:extLst>
                  <a:ext uri="{FF2B5EF4-FFF2-40B4-BE49-F238E27FC236}">
                    <a16:creationId xmlns:a16="http://schemas.microsoft.com/office/drawing/2014/main" id="{D800EA74-3A18-3B32-E303-84FF84321524}"/>
                  </a:ext>
                </a:extLst>
              </p:cNvPr>
              <p:cNvGrpSpPr/>
              <p:nvPr/>
            </p:nvGrpSpPr>
            <p:grpSpPr>
              <a:xfrm>
                <a:off x="805548" y="1600200"/>
                <a:ext cx="228601" cy="3657600"/>
                <a:chOff x="805548" y="1600200"/>
                <a:chExt cx="228601" cy="3657600"/>
              </a:xfrm>
            </p:grpSpPr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151F1071-AAA8-CDC3-B509-752E2641AFD6}"/>
                    </a:ext>
                  </a:extLst>
                </p:cNvPr>
                <p:cNvCxnSpPr/>
                <p:nvPr/>
              </p:nvCxnSpPr>
              <p:spPr>
                <a:xfrm rot="10800000">
                  <a:off x="805548" y="1600200"/>
                  <a:ext cx="2286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B6F0FE5F-4AC1-C82D-64DD-A7212AEAD449}"/>
                    </a:ext>
                  </a:extLst>
                </p:cNvPr>
                <p:cNvCxnSpPr/>
                <p:nvPr/>
              </p:nvCxnSpPr>
              <p:spPr>
                <a:xfrm rot="10800000">
                  <a:off x="805549" y="2006424"/>
                  <a:ext cx="2286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372410E9-998B-6308-5921-37890E69DF7E}"/>
                    </a:ext>
                  </a:extLst>
                </p:cNvPr>
                <p:cNvCxnSpPr/>
                <p:nvPr/>
              </p:nvCxnSpPr>
              <p:spPr>
                <a:xfrm rot="10800000">
                  <a:off x="805549" y="2412648"/>
                  <a:ext cx="2286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09D8DAAF-2746-CA23-3D54-079F3580BFA4}"/>
                    </a:ext>
                  </a:extLst>
                </p:cNvPr>
                <p:cNvCxnSpPr/>
                <p:nvPr/>
              </p:nvCxnSpPr>
              <p:spPr>
                <a:xfrm rot="10800000">
                  <a:off x="805549" y="2818872"/>
                  <a:ext cx="2286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45261930-E8FB-CFCD-ADDB-36B0B390CA6B}"/>
                    </a:ext>
                  </a:extLst>
                </p:cNvPr>
                <p:cNvCxnSpPr/>
                <p:nvPr/>
              </p:nvCxnSpPr>
              <p:spPr>
                <a:xfrm rot="10800000">
                  <a:off x="805549" y="3225096"/>
                  <a:ext cx="2286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768AA327-8462-1D95-8BF6-CEC37973922E}"/>
                    </a:ext>
                  </a:extLst>
                </p:cNvPr>
                <p:cNvCxnSpPr/>
                <p:nvPr/>
              </p:nvCxnSpPr>
              <p:spPr>
                <a:xfrm rot="10800000">
                  <a:off x="805549" y="3631320"/>
                  <a:ext cx="2286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6E17FAED-3DD3-2C3E-CEA6-479FE7E1232A}"/>
                    </a:ext>
                  </a:extLst>
                </p:cNvPr>
                <p:cNvCxnSpPr/>
                <p:nvPr/>
              </p:nvCxnSpPr>
              <p:spPr>
                <a:xfrm rot="10800000">
                  <a:off x="805549" y="4037544"/>
                  <a:ext cx="2286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7D5359BA-FAA5-D754-9384-E3721DCCCE8F}"/>
                    </a:ext>
                  </a:extLst>
                </p:cNvPr>
                <p:cNvCxnSpPr/>
                <p:nvPr/>
              </p:nvCxnSpPr>
              <p:spPr>
                <a:xfrm rot="10800000">
                  <a:off x="805549" y="4443768"/>
                  <a:ext cx="2286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15CF6B81-D26F-9B74-8038-7FFBF6BA759C}"/>
                    </a:ext>
                  </a:extLst>
                </p:cNvPr>
                <p:cNvCxnSpPr/>
                <p:nvPr/>
              </p:nvCxnSpPr>
              <p:spPr>
                <a:xfrm rot="10800000">
                  <a:off x="805549" y="4849992"/>
                  <a:ext cx="2286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B53E2D77-4D53-E10D-D283-FC329D55816E}"/>
                    </a:ext>
                  </a:extLst>
                </p:cNvPr>
                <p:cNvCxnSpPr/>
                <p:nvPr/>
              </p:nvCxnSpPr>
              <p:spPr>
                <a:xfrm rot="10800000">
                  <a:off x="805549" y="5256212"/>
                  <a:ext cx="2286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1399101-A9CE-58BB-D468-ECF53F71F719}"/>
                  </a:ext>
                </a:extLst>
              </p:cNvPr>
              <p:cNvSpPr/>
              <p:nvPr/>
            </p:nvSpPr>
            <p:spPr>
              <a:xfrm>
                <a:off x="914400" y="1600200"/>
                <a:ext cx="7315200" cy="3657600"/>
              </a:xfrm>
              <a:prstGeom prst="rect">
                <a:avLst/>
              </a:prstGeom>
              <a:noFill/>
              <a:ln w="50800">
                <a:solidFill>
                  <a:schemeClr val="tx1"/>
                </a:solidFill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96717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roup 112">
            <a:extLst>
              <a:ext uri="{FF2B5EF4-FFF2-40B4-BE49-F238E27FC236}">
                <a16:creationId xmlns:a16="http://schemas.microsoft.com/office/drawing/2014/main" id="{4DB9615F-B54C-3411-1BC4-98C69E22A8D9}"/>
              </a:ext>
            </a:extLst>
          </p:cNvPr>
          <p:cNvGrpSpPr/>
          <p:nvPr/>
        </p:nvGrpSpPr>
        <p:grpSpPr>
          <a:xfrm>
            <a:off x="2040165" y="1945995"/>
            <a:ext cx="8111671" cy="4185204"/>
            <a:chOff x="2040165" y="1945995"/>
            <a:chExt cx="8111671" cy="4185204"/>
          </a:xfrm>
        </p:grpSpPr>
        <p:pic>
          <p:nvPicPr>
            <p:cNvPr id="6" name="Picture 5" descr="Moon Map Visible.jpg">
              <a:extLst>
                <a:ext uri="{FF2B5EF4-FFF2-40B4-BE49-F238E27FC236}">
                  <a16:creationId xmlns:a16="http://schemas.microsoft.com/office/drawing/2014/main" id="{E8D085A5-3725-49A9-632F-F25813469E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0247" y="2176224"/>
              <a:ext cx="7315200" cy="3657600"/>
            </a:xfrm>
            <a:prstGeom prst="rect">
              <a:avLst/>
            </a:prstGeom>
          </p:spPr>
        </p:pic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7F450266-24D6-AD1A-0044-6BCF1EB430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55000"/>
            </a:blip>
            <a:stretch>
              <a:fillRect/>
            </a:stretch>
          </p:blipFill>
          <p:spPr>
            <a:xfrm>
              <a:off x="2710247" y="2176224"/>
              <a:ext cx="7315200" cy="3657600"/>
            </a:xfrm>
            <a:prstGeom prst="rect">
              <a:avLst/>
            </a:prstGeom>
          </p:spPr>
        </p:pic>
        <p:grpSp>
          <p:nvGrpSpPr>
            <p:cNvPr id="58" name="Group 56">
              <a:extLst>
                <a:ext uri="{FF2B5EF4-FFF2-40B4-BE49-F238E27FC236}">
                  <a16:creationId xmlns:a16="http://schemas.microsoft.com/office/drawing/2014/main" id="{4FA2D542-1A32-4061-BC1F-411574C4A9B7}"/>
                </a:ext>
              </a:extLst>
            </p:cNvPr>
            <p:cNvGrpSpPr/>
            <p:nvPr/>
          </p:nvGrpSpPr>
          <p:grpSpPr>
            <a:xfrm>
              <a:off x="2040165" y="1945995"/>
              <a:ext cx="8111671" cy="4185204"/>
              <a:chOff x="244923" y="1378438"/>
              <a:chExt cx="8111671" cy="4185204"/>
            </a:xfrm>
          </p:grpSpPr>
          <p:grpSp>
            <p:nvGrpSpPr>
              <p:cNvPr id="63" name="Group 71">
                <a:extLst>
                  <a:ext uri="{FF2B5EF4-FFF2-40B4-BE49-F238E27FC236}">
                    <a16:creationId xmlns:a16="http://schemas.microsoft.com/office/drawing/2014/main" id="{9CAF7090-84A1-C369-EAD1-B94E200982B4}"/>
                  </a:ext>
                </a:extLst>
              </p:cNvPr>
              <p:cNvGrpSpPr/>
              <p:nvPr/>
            </p:nvGrpSpPr>
            <p:grpSpPr>
              <a:xfrm>
                <a:off x="2262341" y="5194310"/>
                <a:ext cx="4579464" cy="369332"/>
                <a:chOff x="2262341" y="5194310"/>
                <a:chExt cx="4579464" cy="369332"/>
              </a:xfrm>
            </p:grpSpPr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0CABE762-25DE-7A4E-82F2-346D3E8DB618}"/>
                    </a:ext>
                  </a:extLst>
                </p:cNvPr>
                <p:cNvSpPr txBox="1"/>
                <p:nvPr/>
              </p:nvSpPr>
              <p:spPr>
                <a:xfrm>
                  <a:off x="2262341" y="5194310"/>
                  <a:ext cx="98551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/>
                    <a:t>90°W</a:t>
                  </a:r>
                </a:p>
              </p:txBody>
            </p: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7BA3A0EF-7636-B716-8637-845B94CF2C76}"/>
                    </a:ext>
                  </a:extLst>
                </p:cNvPr>
                <p:cNvSpPr txBox="1"/>
                <p:nvPr/>
              </p:nvSpPr>
              <p:spPr>
                <a:xfrm>
                  <a:off x="4293507" y="5194310"/>
                  <a:ext cx="56242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/>
                    <a:t>0°</a:t>
                  </a:r>
                </a:p>
              </p:txBody>
            </p: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59F938B9-213A-9083-B1BE-B54A27CB3284}"/>
                    </a:ext>
                  </a:extLst>
                </p:cNvPr>
                <p:cNvSpPr txBox="1"/>
                <p:nvPr/>
              </p:nvSpPr>
              <p:spPr>
                <a:xfrm>
                  <a:off x="5962835" y="5194310"/>
                  <a:ext cx="87897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/>
                    <a:t>90°E</a:t>
                  </a:r>
                </a:p>
              </p:txBody>
            </p:sp>
          </p:grpSp>
          <p:grpSp>
            <p:nvGrpSpPr>
              <p:cNvPr id="64" name="Group 72">
                <a:extLst>
                  <a:ext uri="{FF2B5EF4-FFF2-40B4-BE49-F238E27FC236}">
                    <a16:creationId xmlns:a16="http://schemas.microsoft.com/office/drawing/2014/main" id="{66E4ACE7-4F61-6486-17BA-ADFEB7F4416E}"/>
                  </a:ext>
                </a:extLst>
              </p:cNvPr>
              <p:cNvGrpSpPr/>
              <p:nvPr/>
            </p:nvGrpSpPr>
            <p:grpSpPr>
              <a:xfrm>
                <a:off x="244923" y="1378438"/>
                <a:ext cx="678549" cy="4026156"/>
                <a:chOff x="244923" y="1378438"/>
                <a:chExt cx="678549" cy="4026156"/>
              </a:xfrm>
            </p:grpSpPr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9EA01BCE-38C2-BE2B-1F0A-81A0FBD08611}"/>
                    </a:ext>
                  </a:extLst>
                </p:cNvPr>
                <p:cNvSpPr txBox="1"/>
                <p:nvPr/>
              </p:nvSpPr>
              <p:spPr>
                <a:xfrm>
                  <a:off x="244923" y="1378438"/>
                  <a:ext cx="67854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b="1" dirty="0"/>
                    <a:t>+90°</a:t>
                  </a:r>
                </a:p>
              </p:txBody>
            </p:sp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AEB73D4E-FAFB-CF8A-1B0A-36432B2F8A50}"/>
                    </a:ext>
                  </a:extLst>
                </p:cNvPr>
                <p:cNvSpPr txBox="1"/>
                <p:nvPr/>
              </p:nvSpPr>
              <p:spPr>
                <a:xfrm>
                  <a:off x="244923" y="5035262"/>
                  <a:ext cx="67854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b="1" dirty="0"/>
                    <a:t>-90°</a:t>
                  </a: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3A0ABBC9-C038-3E99-1514-04DB5D18322E}"/>
                    </a:ext>
                  </a:extLst>
                </p:cNvPr>
                <p:cNvSpPr txBox="1"/>
                <p:nvPr/>
              </p:nvSpPr>
              <p:spPr>
                <a:xfrm>
                  <a:off x="244923" y="4628950"/>
                  <a:ext cx="67854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b="1" dirty="0"/>
                    <a:t>-70°</a:t>
                  </a: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65F66F4E-FBCE-8A1A-279A-00FADC281F08}"/>
                    </a:ext>
                  </a:extLst>
                </p:cNvPr>
                <p:cNvSpPr txBox="1"/>
                <p:nvPr/>
              </p:nvSpPr>
              <p:spPr>
                <a:xfrm>
                  <a:off x="244923" y="4222636"/>
                  <a:ext cx="67854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b="1" dirty="0"/>
                    <a:t>-50°</a:t>
                  </a: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39A394DA-4014-1787-C367-AC47A85CE586}"/>
                    </a:ext>
                  </a:extLst>
                </p:cNvPr>
                <p:cNvSpPr txBox="1"/>
                <p:nvPr/>
              </p:nvSpPr>
              <p:spPr>
                <a:xfrm>
                  <a:off x="244923" y="3816322"/>
                  <a:ext cx="67854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b="1" dirty="0"/>
                    <a:t>-30°</a:t>
                  </a: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4DB4E5D9-C0E3-D023-8656-9B940B6C8E1E}"/>
                    </a:ext>
                  </a:extLst>
                </p:cNvPr>
                <p:cNvSpPr txBox="1"/>
                <p:nvPr/>
              </p:nvSpPr>
              <p:spPr>
                <a:xfrm>
                  <a:off x="244923" y="3410008"/>
                  <a:ext cx="67854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b="1" dirty="0"/>
                    <a:t>-10°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083BDCD1-875E-BC1D-258B-12FB3F2B6E78}"/>
                    </a:ext>
                  </a:extLst>
                </p:cNvPr>
                <p:cNvSpPr txBox="1"/>
                <p:nvPr/>
              </p:nvSpPr>
              <p:spPr>
                <a:xfrm>
                  <a:off x="244923" y="1784752"/>
                  <a:ext cx="67854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b="1" dirty="0"/>
                    <a:t>+70°</a:t>
                  </a:r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B62F3B1F-C9DF-8EF3-F986-7AA903717B9B}"/>
                    </a:ext>
                  </a:extLst>
                </p:cNvPr>
                <p:cNvSpPr txBox="1"/>
                <p:nvPr/>
              </p:nvSpPr>
              <p:spPr>
                <a:xfrm>
                  <a:off x="244923" y="2191066"/>
                  <a:ext cx="67854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b="1" dirty="0"/>
                    <a:t>+50°</a:t>
                  </a: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AD4642A8-EF7D-0F21-463A-4F54C92FCCEA}"/>
                    </a:ext>
                  </a:extLst>
                </p:cNvPr>
                <p:cNvSpPr txBox="1"/>
                <p:nvPr/>
              </p:nvSpPr>
              <p:spPr>
                <a:xfrm>
                  <a:off x="244923" y="2597380"/>
                  <a:ext cx="67854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b="1" dirty="0"/>
                    <a:t>+30°</a:t>
                  </a:r>
                </a:p>
              </p:txBody>
            </p: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A82EE052-88FF-F3AF-B828-894C334E428E}"/>
                    </a:ext>
                  </a:extLst>
                </p:cNvPr>
                <p:cNvSpPr txBox="1"/>
                <p:nvPr/>
              </p:nvSpPr>
              <p:spPr>
                <a:xfrm>
                  <a:off x="244923" y="3003694"/>
                  <a:ext cx="67854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b="1" dirty="0"/>
                    <a:t>+10°</a:t>
                  </a:r>
                </a:p>
              </p:txBody>
            </p:sp>
          </p:grpSp>
          <p:grpSp>
            <p:nvGrpSpPr>
              <p:cNvPr id="65" name="Group 54">
                <a:extLst>
                  <a:ext uri="{FF2B5EF4-FFF2-40B4-BE49-F238E27FC236}">
                    <a16:creationId xmlns:a16="http://schemas.microsoft.com/office/drawing/2014/main" id="{158BB692-8A9A-1C6D-88BB-F5BEDC323B3E}"/>
                  </a:ext>
                </a:extLst>
              </p:cNvPr>
              <p:cNvGrpSpPr/>
              <p:nvPr/>
            </p:nvGrpSpPr>
            <p:grpSpPr>
              <a:xfrm>
                <a:off x="805548" y="1600200"/>
                <a:ext cx="7551046" cy="3657600"/>
                <a:chOff x="805548" y="1600200"/>
                <a:chExt cx="7551046" cy="3657600"/>
              </a:xfrm>
            </p:grpSpPr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566E51AD-CC38-0C23-7C69-9EC0019BC9E6}"/>
                    </a:ext>
                  </a:extLst>
                </p:cNvPr>
                <p:cNvCxnSpPr/>
                <p:nvPr/>
              </p:nvCxnSpPr>
              <p:spPr>
                <a:xfrm rot="5400000">
                  <a:off x="914002" y="3428206"/>
                  <a:ext cx="3657600" cy="1588"/>
                </a:xfrm>
                <a:prstGeom prst="line">
                  <a:avLst/>
                </a:prstGeom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3E0A31DD-8900-9698-7036-5529A3151F32}"/>
                    </a:ext>
                  </a:extLst>
                </p:cNvPr>
                <p:cNvCxnSpPr/>
                <p:nvPr/>
              </p:nvCxnSpPr>
              <p:spPr>
                <a:xfrm rot="10800000">
                  <a:off x="914400" y="3428206"/>
                  <a:ext cx="7315200" cy="1588"/>
                </a:xfrm>
                <a:prstGeom prst="line">
                  <a:avLst/>
                </a:prstGeom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59A9F088-C335-A09A-0274-498C4C93DC73}"/>
                    </a:ext>
                  </a:extLst>
                </p:cNvPr>
                <p:cNvCxnSpPr/>
                <p:nvPr/>
              </p:nvCxnSpPr>
              <p:spPr>
                <a:xfrm rot="5400000">
                  <a:off x="4572395" y="3428206"/>
                  <a:ext cx="3657600" cy="1588"/>
                </a:xfrm>
                <a:prstGeom prst="line">
                  <a:avLst/>
                </a:prstGeom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677E158E-FDBD-0160-B74B-9520F6E50778}"/>
                    </a:ext>
                  </a:extLst>
                </p:cNvPr>
                <p:cNvCxnSpPr/>
                <p:nvPr/>
              </p:nvCxnSpPr>
              <p:spPr>
                <a:xfrm rot="5400000">
                  <a:off x="2743198" y="3428206"/>
                  <a:ext cx="3657600" cy="1588"/>
                </a:xfrm>
                <a:prstGeom prst="line">
                  <a:avLst/>
                </a:prstGeom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70" name="Group 30">
                  <a:extLst>
                    <a:ext uri="{FF2B5EF4-FFF2-40B4-BE49-F238E27FC236}">
                      <a16:creationId xmlns:a16="http://schemas.microsoft.com/office/drawing/2014/main" id="{2880CD22-BA2C-F00F-C45B-67CCB4669F0C}"/>
                    </a:ext>
                  </a:extLst>
                </p:cNvPr>
                <p:cNvGrpSpPr/>
                <p:nvPr/>
              </p:nvGrpSpPr>
              <p:grpSpPr>
                <a:xfrm>
                  <a:off x="8127993" y="1600200"/>
                  <a:ext cx="228601" cy="3657600"/>
                  <a:chOff x="805548" y="1600200"/>
                  <a:chExt cx="228601" cy="3657600"/>
                </a:xfrm>
              </p:grpSpPr>
              <p:cxnSp>
                <p:nvCxnSpPr>
                  <p:cNvPr id="87" name="Straight Connector 86">
                    <a:extLst>
                      <a:ext uri="{FF2B5EF4-FFF2-40B4-BE49-F238E27FC236}">
                        <a16:creationId xmlns:a16="http://schemas.microsoft.com/office/drawing/2014/main" id="{51A3095C-02D0-6FDD-E3FD-06276D56BF81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805548" y="1600200"/>
                    <a:ext cx="228600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Straight Connector 87">
                    <a:extLst>
                      <a:ext uri="{FF2B5EF4-FFF2-40B4-BE49-F238E27FC236}">
                        <a16:creationId xmlns:a16="http://schemas.microsoft.com/office/drawing/2014/main" id="{CF37C7EA-B62B-B304-4063-C6757E3DB8CA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805549" y="2006424"/>
                    <a:ext cx="228600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Straight Connector 88">
                    <a:extLst>
                      <a:ext uri="{FF2B5EF4-FFF2-40B4-BE49-F238E27FC236}">
                        <a16:creationId xmlns:a16="http://schemas.microsoft.com/office/drawing/2014/main" id="{A628136F-4592-D81F-34B8-CEE6C9EC54F6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805549" y="2412648"/>
                    <a:ext cx="228600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Straight Connector 89">
                    <a:extLst>
                      <a:ext uri="{FF2B5EF4-FFF2-40B4-BE49-F238E27FC236}">
                        <a16:creationId xmlns:a16="http://schemas.microsoft.com/office/drawing/2014/main" id="{48B197EA-32CF-7ACC-819D-9AE729E2E990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805549" y="2818872"/>
                    <a:ext cx="228600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Straight Connector 90">
                    <a:extLst>
                      <a:ext uri="{FF2B5EF4-FFF2-40B4-BE49-F238E27FC236}">
                        <a16:creationId xmlns:a16="http://schemas.microsoft.com/office/drawing/2014/main" id="{E538DAA5-C7C5-BBA8-3DB7-0B136FA1086B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805549" y="3225096"/>
                    <a:ext cx="228600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Straight Connector 91">
                    <a:extLst>
                      <a:ext uri="{FF2B5EF4-FFF2-40B4-BE49-F238E27FC236}">
                        <a16:creationId xmlns:a16="http://schemas.microsoft.com/office/drawing/2014/main" id="{5672B9CE-2414-AB4D-AC23-26F7473871C9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805549" y="3631320"/>
                    <a:ext cx="228600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Straight Connector 92">
                    <a:extLst>
                      <a:ext uri="{FF2B5EF4-FFF2-40B4-BE49-F238E27FC236}">
                        <a16:creationId xmlns:a16="http://schemas.microsoft.com/office/drawing/2014/main" id="{A19824FB-CBFD-02F0-BF53-8394F6134EB0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805549" y="4037544"/>
                    <a:ext cx="228600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Straight Connector 93">
                    <a:extLst>
                      <a:ext uri="{FF2B5EF4-FFF2-40B4-BE49-F238E27FC236}">
                        <a16:creationId xmlns:a16="http://schemas.microsoft.com/office/drawing/2014/main" id="{06148F4F-A962-4FFC-E830-16DA040B6FAD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805549" y="4443768"/>
                    <a:ext cx="228600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Straight Connector 94">
                    <a:extLst>
                      <a:ext uri="{FF2B5EF4-FFF2-40B4-BE49-F238E27FC236}">
                        <a16:creationId xmlns:a16="http://schemas.microsoft.com/office/drawing/2014/main" id="{42A7C901-8E45-63DB-19F7-5538D126E59C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805549" y="4849992"/>
                    <a:ext cx="228600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Straight Connector 95">
                    <a:extLst>
                      <a:ext uri="{FF2B5EF4-FFF2-40B4-BE49-F238E27FC236}">
                        <a16:creationId xmlns:a16="http://schemas.microsoft.com/office/drawing/2014/main" id="{066F4E3C-73F5-D47D-6BA0-69FA42DFB88F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805549" y="5256212"/>
                    <a:ext cx="228600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5B1747CB-831A-0901-D27D-5B98D5D7DC03}"/>
                    </a:ext>
                  </a:extLst>
                </p:cNvPr>
                <p:cNvCxnSpPr/>
                <p:nvPr/>
              </p:nvCxnSpPr>
              <p:spPr>
                <a:xfrm rot="5400000">
                  <a:off x="1828600" y="3428206"/>
                  <a:ext cx="3657600" cy="1588"/>
                </a:xfrm>
                <a:prstGeom prst="line">
                  <a:avLst/>
                </a:prstGeom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FEB691C0-B489-C329-2446-EDE22540364B}"/>
                    </a:ext>
                  </a:extLst>
                </p:cNvPr>
                <p:cNvCxnSpPr/>
                <p:nvPr/>
              </p:nvCxnSpPr>
              <p:spPr>
                <a:xfrm rot="5400000">
                  <a:off x="-596" y="3428206"/>
                  <a:ext cx="3657600" cy="1588"/>
                </a:xfrm>
                <a:prstGeom prst="line">
                  <a:avLst/>
                </a:prstGeom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B95C326E-DE5D-E4B8-F06B-83A845BC91EA}"/>
                    </a:ext>
                  </a:extLst>
                </p:cNvPr>
                <p:cNvCxnSpPr/>
                <p:nvPr/>
              </p:nvCxnSpPr>
              <p:spPr>
                <a:xfrm rot="5400000">
                  <a:off x="3657797" y="3428206"/>
                  <a:ext cx="3657600" cy="1588"/>
                </a:xfrm>
                <a:prstGeom prst="line">
                  <a:avLst/>
                </a:prstGeom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38F24C6D-EDC8-074D-53F6-805237F1E27B}"/>
                    </a:ext>
                  </a:extLst>
                </p:cNvPr>
                <p:cNvCxnSpPr/>
                <p:nvPr/>
              </p:nvCxnSpPr>
              <p:spPr>
                <a:xfrm rot="5400000">
                  <a:off x="5486994" y="3428206"/>
                  <a:ext cx="3657600" cy="1588"/>
                </a:xfrm>
                <a:prstGeom prst="line">
                  <a:avLst/>
                </a:prstGeom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75" name="Group 29">
                  <a:extLst>
                    <a:ext uri="{FF2B5EF4-FFF2-40B4-BE49-F238E27FC236}">
                      <a16:creationId xmlns:a16="http://schemas.microsoft.com/office/drawing/2014/main" id="{0DF9970A-ED34-DD70-CC4B-9AFBB66D7C4D}"/>
                    </a:ext>
                  </a:extLst>
                </p:cNvPr>
                <p:cNvGrpSpPr/>
                <p:nvPr/>
              </p:nvGrpSpPr>
              <p:grpSpPr>
                <a:xfrm>
                  <a:off x="805548" y="1600200"/>
                  <a:ext cx="228601" cy="3657600"/>
                  <a:chOff x="805548" y="1600200"/>
                  <a:chExt cx="228601" cy="3657600"/>
                </a:xfrm>
              </p:grpSpPr>
              <p:cxnSp>
                <p:nvCxnSpPr>
                  <p:cNvPr id="77" name="Straight Connector 76">
                    <a:extLst>
                      <a:ext uri="{FF2B5EF4-FFF2-40B4-BE49-F238E27FC236}">
                        <a16:creationId xmlns:a16="http://schemas.microsoft.com/office/drawing/2014/main" id="{2ED0D117-F7C2-FCDB-3508-971EDCE2D022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805548" y="1600200"/>
                    <a:ext cx="228600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Straight Connector 77">
                    <a:extLst>
                      <a:ext uri="{FF2B5EF4-FFF2-40B4-BE49-F238E27FC236}">
                        <a16:creationId xmlns:a16="http://schemas.microsoft.com/office/drawing/2014/main" id="{88E7C4F9-493E-6B19-42B8-1A6C513BF5B5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805549" y="2006424"/>
                    <a:ext cx="228600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Straight Connector 78">
                    <a:extLst>
                      <a:ext uri="{FF2B5EF4-FFF2-40B4-BE49-F238E27FC236}">
                        <a16:creationId xmlns:a16="http://schemas.microsoft.com/office/drawing/2014/main" id="{FA15F1EB-BB7D-45EA-2BAA-F87B29D69FB1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805549" y="2412648"/>
                    <a:ext cx="228600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Straight Connector 79">
                    <a:extLst>
                      <a:ext uri="{FF2B5EF4-FFF2-40B4-BE49-F238E27FC236}">
                        <a16:creationId xmlns:a16="http://schemas.microsoft.com/office/drawing/2014/main" id="{74DC265B-E8A5-FFB5-A738-45497409A709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805549" y="2818872"/>
                    <a:ext cx="228600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Straight Connector 80">
                    <a:extLst>
                      <a:ext uri="{FF2B5EF4-FFF2-40B4-BE49-F238E27FC236}">
                        <a16:creationId xmlns:a16="http://schemas.microsoft.com/office/drawing/2014/main" id="{6463DB95-89C5-3A86-A823-5C4B05AC9387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805549" y="3225096"/>
                    <a:ext cx="228600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Straight Connector 81">
                    <a:extLst>
                      <a:ext uri="{FF2B5EF4-FFF2-40B4-BE49-F238E27FC236}">
                        <a16:creationId xmlns:a16="http://schemas.microsoft.com/office/drawing/2014/main" id="{F74B885F-C060-452D-6409-1B1558C0FFE4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805549" y="3631320"/>
                    <a:ext cx="228600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Straight Connector 82">
                    <a:extLst>
                      <a:ext uri="{FF2B5EF4-FFF2-40B4-BE49-F238E27FC236}">
                        <a16:creationId xmlns:a16="http://schemas.microsoft.com/office/drawing/2014/main" id="{C2B12B3F-622D-25AD-D666-58E8A9A6F864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805549" y="4037544"/>
                    <a:ext cx="228600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Straight Connector 83">
                    <a:extLst>
                      <a:ext uri="{FF2B5EF4-FFF2-40B4-BE49-F238E27FC236}">
                        <a16:creationId xmlns:a16="http://schemas.microsoft.com/office/drawing/2014/main" id="{46E11832-2285-5739-66E0-39F2DFEC8AC9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805549" y="4443768"/>
                    <a:ext cx="228600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Straight Connector 84">
                    <a:extLst>
                      <a:ext uri="{FF2B5EF4-FFF2-40B4-BE49-F238E27FC236}">
                        <a16:creationId xmlns:a16="http://schemas.microsoft.com/office/drawing/2014/main" id="{B4B5AF54-FE23-E6C6-01D7-EC317D3B1017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805549" y="4849992"/>
                    <a:ext cx="228600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Straight Connector 85">
                    <a:extLst>
                      <a:ext uri="{FF2B5EF4-FFF2-40B4-BE49-F238E27FC236}">
                        <a16:creationId xmlns:a16="http://schemas.microsoft.com/office/drawing/2014/main" id="{A424E45B-E3F4-AFEF-1045-7FAC282D708A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805549" y="5256212"/>
                    <a:ext cx="228600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4CA54B82-3837-CDCE-7BF5-5A157B5D99E4}"/>
                    </a:ext>
                  </a:extLst>
                </p:cNvPr>
                <p:cNvSpPr/>
                <p:nvPr/>
              </p:nvSpPr>
              <p:spPr>
                <a:xfrm>
                  <a:off x="914400" y="1600200"/>
                  <a:ext cx="7315200" cy="3657600"/>
                </a:xfrm>
                <a:prstGeom prst="rect">
                  <a:avLst/>
                </a:prstGeom>
                <a:noFill/>
                <a:ln w="5080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D6F38897-2248-7167-A0AB-96E63395087A}"/>
                </a:ext>
              </a:extLst>
            </p:cNvPr>
            <p:cNvSpPr/>
            <p:nvPr/>
          </p:nvSpPr>
          <p:spPr>
            <a:xfrm>
              <a:off x="7175635" y="5723767"/>
              <a:ext cx="91440" cy="9144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6216DB9-8B44-84AC-7DF5-C3C3C021F65C}"/>
                </a:ext>
              </a:extLst>
            </p:cNvPr>
            <p:cNvSpPr txBox="1"/>
            <p:nvPr/>
          </p:nvSpPr>
          <p:spPr>
            <a:xfrm>
              <a:off x="6897125" y="5752818"/>
              <a:ext cx="5686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LP</a:t>
              </a: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CD9A10FB-67AF-0190-53BF-7E28D06A6E4C}"/>
                </a:ext>
              </a:extLst>
            </p:cNvPr>
            <p:cNvSpPr/>
            <p:nvPr/>
          </p:nvSpPr>
          <p:spPr>
            <a:xfrm>
              <a:off x="5586192" y="5672431"/>
              <a:ext cx="91440" cy="9144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5B4BAF0-4157-8C72-B179-7300AFA05D14}"/>
                </a:ext>
              </a:extLst>
            </p:cNvPr>
            <p:cNvSpPr txBox="1"/>
            <p:nvPr/>
          </p:nvSpPr>
          <p:spPr>
            <a:xfrm>
              <a:off x="5012034" y="5752818"/>
              <a:ext cx="11084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LCROSS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270114-CF47-D60C-8DCB-8836D36CE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mapping, LRO/LEND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2D76D-05C8-ED51-F3D4-D9DD220E1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C58223-7FC0-EE46-6E0D-484E73CCD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751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70114-CF47-D60C-8DCB-8836D36CE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93AFF-94DC-B58C-C23E-C25769278A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1960’s: Water postulated in polar Permanently Shadowed Regions (PSR)</a:t>
            </a:r>
          </a:p>
          <a:p>
            <a:r>
              <a:rPr lang="en-US" dirty="0"/>
              <a:t>1998-1999: evidence for polar water deposits, Lunar Prospector</a:t>
            </a:r>
          </a:p>
          <a:p>
            <a:r>
              <a:rPr lang="en-US" dirty="0"/>
              <a:t>2009+: Lunar Reconnaissance Orbiter (LRO)</a:t>
            </a:r>
          </a:p>
          <a:p>
            <a:pPr lvl="1"/>
            <a:r>
              <a:rPr lang="en-US" dirty="0"/>
              <a:t>Equipped to detect water in PSR (LEND, LAMP)</a:t>
            </a:r>
          </a:p>
          <a:p>
            <a:pPr lvl="1"/>
            <a:r>
              <a:rPr lang="en-US" dirty="0"/>
              <a:t>Equipped to characterize PSR (Diviner, LOLA, Mini-RF)</a:t>
            </a:r>
          </a:p>
          <a:p>
            <a:pPr lvl="1"/>
            <a:r>
              <a:rPr lang="en-US" dirty="0"/>
              <a:t>Accompanied by LCROSS active experiment</a:t>
            </a:r>
          </a:p>
          <a:p>
            <a:r>
              <a:rPr lang="en-US" dirty="0"/>
              <a:t>2009: Discovery of global distribution of water in mineral hydrates</a:t>
            </a:r>
          </a:p>
          <a:p>
            <a:pPr lvl="1"/>
            <a:r>
              <a:rPr lang="en-US" dirty="0"/>
              <a:t>Chandrayaan-1 Moon Mineralogy Mapper (M</a:t>
            </a:r>
            <a:r>
              <a:rPr lang="en-US" baseline="30000" dirty="0"/>
              <a:t>3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Deep Impact EPOXI</a:t>
            </a:r>
          </a:p>
          <a:p>
            <a:pPr lvl="1"/>
            <a:r>
              <a:rPr lang="en-US" dirty="0"/>
              <a:t>Cassini VIMS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CEB7CF-2E93-98AB-3ABF-404EC9728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7A450C-82A4-4869-819D-EFAE9BE92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232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70114-CF47-D60C-8DCB-8836D36CE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Background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30C9E2-6E9F-BABA-0806-A6706EA82872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635787" y="3486624"/>
            <a:ext cx="5029200" cy="28072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02B986-B38B-5F6B-069B-B0727E750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5787" y="1191214"/>
            <a:ext cx="5029200" cy="22217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3B1D98-693F-8B03-474D-F350A2CA872A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3440904"/>
            <a:ext cx="5029200" cy="2807208"/>
          </a:xfrm>
          <a:prstGeom prst="rect">
            <a:avLst/>
          </a:prstGeom>
        </p:spPr>
      </p:pic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E792640B-1414-2FC2-1746-28C62FDD0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544722"/>
            <a:ext cx="5562601" cy="5029200"/>
          </a:xfrm>
        </p:spPr>
        <p:txBody>
          <a:bodyPr/>
          <a:lstStyle/>
          <a:p>
            <a:r>
              <a:rPr lang="en-US" dirty="0"/>
              <a:t>Global hydration signature – H</a:t>
            </a:r>
            <a:r>
              <a:rPr lang="en-US" baseline="-25000" dirty="0"/>
              <a:t>2</a:t>
            </a:r>
            <a:r>
              <a:rPr lang="en-US" dirty="0"/>
              <a:t>O or OH?</a:t>
            </a:r>
          </a:p>
          <a:p>
            <a:r>
              <a:rPr lang="en-US" dirty="0"/>
              <a:t>Increase toward terminator</a:t>
            </a:r>
          </a:p>
          <a:p>
            <a:r>
              <a:rPr lang="en-US" dirty="0"/>
              <a:t>Diurnal variability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BE6A8E29-EE76-4275-B6A5-C9F1EB559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6EF1B58-519F-188F-6D1C-6132CD37E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34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F81DCA6-B26C-15FC-3299-592000EBE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544733"/>
            <a:ext cx="5715001" cy="5029200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Lunar Exploration Neutron Detector</a:t>
            </a:r>
          </a:p>
          <a:p>
            <a:r>
              <a:rPr lang="en-US" sz="3600" dirty="0"/>
              <a:t>Diurnal variability</a:t>
            </a:r>
          </a:p>
          <a:p>
            <a:pPr lvl="1"/>
            <a:r>
              <a:rPr lang="en-US" sz="3200" dirty="0"/>
              <a:t>Measured near equator</a:t>
            </a:r>
          </a:p>
          <a:p>
            <a:pPr lvl="1"/>
            <a:r>
              <a:rPr lang="en-US" sz="3200" dirty="0"/>
              <a:t>Pattern not identical with optical methods</a:t>
            </a:r>
          </a:p>
          <a:p>
            <a:r>
              <a:rPr lang="en-US" sz="3600" dirty="0"/>
              <a:t>Horizontal transport required to balance LEND variability,</a:t>
            </a:r>
            <a:br>
              <a:rPr lang="en-US" sz="3600" dirty="0"/>
            </a:br>
            <a:r>
              <a:rPr lang="en-US" sz="3600" dirty="0"/>
              <a:t>~10</a:t>
            </a:r>
            <a:r>
              <a:rPr lang="en-US" sz="3600" baseline="30000" dirty="0"/>
              <a:t>18</a:t>
            </a:r>
            <a:r>
              <a:rPr lang="en-US" sz="3600" dirty="0"/>
              <a:t> mol/cm</a:t>
            </a:r>
            <a:r>
              <a:rPr lang="en-US" sz="3600" baseline="30000" dirty="0"/>
              <a:t>2</a:t>
            </a:r>
            <a:r>
              <a:rPr lang="en-US" sz="3600" dirty="0"/>
              <a:t> as gas.</a:t>
            </a:r>
          </a:p>
          <a:p>
            <a:r>
              <a:rPr lang="en-US" sz="3600" dirty="0"/>
              <a:t>Much greater than surface-bounded exosphere.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270114-CF47-D60C-8DCB-8836D36CE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Background, LEND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78CF10-D131-C7EB-8367-A588D4DE7F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8" t="18037" r="9697" b="14379"/>
          <a:stretch/>
        </p:blipFill>
        <p:spPr>
          <a:xfrm>
            <a:off x="6553200" y="2205336"/>
            <a:ext cx="5029200" cy="3182611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55B6AC3D-3457-D249-87CC-B0D618D49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C7241E5-43DF-FE18-0C74-5AAF38E80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592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187D1C-4969-1760-7250-6EF20E794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8400" y="1011839"/>
            <a:ext cx="4673600" cy="5422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A07C30-8C27-BFDD-DDBA-2DE3ED6D5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000" y="1011839"/>
            <a:ext cx="6223000" cy="5727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270114-CF47-D60C-8DCB-8836D36CE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Background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E792640B-1414-2FC2-1746-28C62FDD0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544722"/>
            <a:ext cx="5562601" cy="5029200"/>
          </a:xfrm>
        </p:spPr>
        <p:txBody>
          <a:bodyPr/>
          <a:lstStyle/>
          <a:p>
            <a:r>
              <a:rPr lang="en-US" dirty="0"/>
              <a:t>Diurnal variability confirmed by Deep Impact – near South Pole</a:t>
            </a:r>
          </a:p>
          <a:p>
            <a:r>
              <a:rPr lang="en-US" dirty="0"/>
              <a:t>SOFIA test of 6 µm detection.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BE6A8E29-EE76-4275-B6A5-C9F1EB559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6EF1B58-519F-188F-6D1C-6132CD37E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9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C77CEC-A463-0C56-0047-766D3EA250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285" y="3172844"/>
            <a:ext cx="4572000" cy="303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67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F5716F8-0B22-22A8-D45E-A6C937AF2FA8}"/>
              </a:ext>
            </a:extLst>
          </p:cNvPr>
          <p:cNvGrpSpPr>
            <a:grpSpLocks noChangeAspect="1"/>
          </p:cNvGrpSpPr>
          <p:nvPr/>
        </p:nvGrpSpPr>
        <p:grpSpPr>
          <a:xfrm>
            <a:off x="6134312" y="1371600"/>
            <a:ext cx="6057688" cy="5486400"/>
            <a:chOff x="26060400" y="3553435"/>
            <a:chExt cx="11887200" cy="10766142"/>
          </a:xfrm>
        </p:grpSpPr>
        <p:pic>
          <p:nvPicPr>
            <p:cNvPr id="4" name="Picture 3" descr="Chart&#10;&#10;Description automatically generated">
              <a:extLst>
                <a:ext uri="{FF2B5EF4-FFF2-40B4-BE49-F238E27FC236}">
                  <a16:creationId xmlns:a16="http://schemas.microsoft.com/office/drawing/2014/main" id="{9625D45E-545E-433F-08F6-092FB81DD2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596" t="16667" r="3135" b="2991"/>
            <a:stretch/>
          </p:blipFill>
          <p:spPr>
            <a:xfrm>
              <a:off x="26060400" y="3553435"/>
              <a:ext cx="11887200" cy="5759777"/>
            </a:xfrm>
            <a:prstGeom prst="rect">
              <a:avLst/>
            </a:prstGeom>
          </p:spPr>
        </p:pic>
        <p:pic>
          <p:nvPicPr>
            <p:cNvPr id="6" name="Picture 5" descr="Chart&#10;&#10;Description automatically generated">
              <a:extLst>
                <a:ext uri="{FF2B5EF4-FFF2-40B4-BE49-F238E27FC236}">
                  <a16:creationId xmlns:a16="http://schemas.microsoft.com/office/drawing/2014/main" id="{28FB6369-CFEE-3073-2C83-08901A7397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596" t="16667" r="3135" b="2991"/>
            <a:stretch/>
          </p:blipFill>
          <p:spPr>
            <a:xfrm>
              <a:off x="26060400" y="8559800"/>
              <a:ext cx="11887200" cy="575977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270114-CF47-D60C-8DCB-8836D36CE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Background, LEND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F81DCA6-B26C-15FC-3299-592000EBE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92176"/>
            <a:ext cx="5446988" cy="5029200"/>
          </a:xfrm>
        </p:spPr>
        <p:txBody>
          <a:bodyPr>
            <a:normAutofit/>
          </a:bodyPr>
          <a:lstStyle/>
          <a:p>
            <a:r>
              <a:rPr lang="en-US" sz="3600" dirty="0"/>
              <a:t>Neutron signature of H increases toward poles</a:t>
            </a:r>
          </a:p>
          <a:p>
            <a:r>
              <a:rPr lang="en-US" sz="3600" dirty="0"/>
              <a:t>Significant signature </a:t>
            </a:r>
            <a:r>
              <a:rPr lang="en-US" sz="3600" u="sng" dirty="0"/>
              <a:t>outside</a:t>
            </a:r>
            <a:r>
              <a:rPr lang="en-US" sz="3600" dirty="0"/>
              <a:t> polar regions.</a:t>
            </a:r>
          </a:p>
          <a:p>
            <a:r>
              <a:rPr lang="en-US" sz="3600" dirty="0"/>
              <a:t>Upper 1m of regolith.</a:t>
            </a:r>
          </a:p>
          <a:p>
            <a:pPr lvl="1"/>
            <a:r>
              <a:rPr lang="en-US" sz="3200" dirty="0"/>
              <a:t>Supports NIR spectroscopy measures of upper few µm.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4A8132-856A-7439-1CC7-6D1A763B4008}"/>
              </a:ext>
            </a:extLst>
          </p:cNvPr>
          <p:cNvSpPr txBox="1"/>
          <p:nvPr/>
        </p:nvSpPr>
        <p:spPr>
          <a:xfrm>
            <a:off x="10363200" y="1282257"/>
            <a:ext cx="1828800" cy="646331"/>
          </a:xfrm>
          <a:prstGeom prst="rect">
            <a:avLst/>
          </a:prstGeom>
          <a:noFill/>
          <a:ln w="508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cs typeface="Times New Roman"/>
              </a:rPr>
              <a:t>North</a:t>
            </a:r>
            <a:endParaRPr lang="en-US" sz="3600" dirty="0">
              <a:cs typeface="Times New Roman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803B91-243A-02B1-E47D-E03E0BCFF625}"/>
              </a:ext>
            </a:extLst>
          </p:cNvPr>
          <p:cNvSpPr txBox="1"/>
          <p:nvPr/>
        </p:nvSpPr>
        <p:spPr>
          <a:xfrm>
            <a:off x="10363200" y="3832729"/>
            <a:ext cx="1828800" cy="646331"/>
          </a:xfrm>
          <a:prstGeom prst="rect">
            <a:avLst/>
          </a:prstGeom>
          <a:noFill/>
          <a:ln w="508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cs typeface="Times New Roman"/>
              </a:rPr>
              <a:t>South</a:t>
            </a:r>
            <a:endParaRPr lang="en-US" sz="3600" dirty="0">
              <a:cs typeface="Times New Roman"/>
            </a:endParaRP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0C14DF5-9728-303B-63F9-ED8429E19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792878D-D73A-4A76-5E5F-577DCE54F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162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70114-CF47-D60C-8DCB-8836D36CE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Background, LEND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F81DCA6-B26C-15FC-3299-592000EBE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492179"/>
            <a:ext cx="5715001" cy="5029200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H content of surface increases monotonically from equator to poles.</a:t>
            </a:r>
          </a:p>
          <a:p>
            <a:r>
              <a:rPr lang="en-US" sz="3600" dirty="0"/>
              <a:t>Significant quantity </a:t>
            </a:r>
            <a:r>
              <a:rPr lang="en-US" sz="3600" u="sng" dirty="0"/>
              <a:t>outside</a:t>
            </a:r>
            <a:r>
              <a:rPr lang="en-US" sz="3600" dirty="0"/>
              <a:t> polar regions.</a:t>
            </a:r>
          </a:p>
          <a:p>
            <a:r>
              <a:rPr lang="en-US" sz="3600" dirty="0"/>
              <a:t>Need to determine chemistry.</a:t>
            </a:r>
          </a:p>
          <a:p>
            <a:pPr lvl="1"/>
            <a:r>
              <a:rPr lang="en-US" sz="3200" dirty="0"/>
              <a:t>H, H</a:t>
            </a:r>
            <a:r>
              <a:rPr lang="en-US" sz="3200" baseline="-25000" dirty="0"/>
              <a:t>2</a:t>
            </a:r>
            <a:r>
              <a:rPr lang="en-US" sz="3200" dirty="0"/>
              <a:t>? (highly unlikely)</a:t>
            </a:r>
          </a:p>
          <a:p>
            <a:pPr lvl="1"/>
            <a:r>
              <a:rPr lang="en-US" sz="3200" dirty="0"/>
              <a:t>H</a:t>
            </a:r>
            <a:r>
              <a:rPr lang="en-US" sz="3200" baseline="-25000" dirty="0"/>
              <a:t>2</a:t>
            </a:r>
            <a:r>
              <a:rPr lang="en-US" sz="3200" dirty="0"/>
              <a:t>O, OH?</a:t>
            </a:r>
          </a:p>
          <a:p>
            <a:pPr lvl="1"/>
            <a:r>
              <a:rPr lang="en-US" sz="3200" dirty="0"/>
              <a:t>Other H-bearing species?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0AB3FE-A0DD-D267-30FC-06D18701B7E7}"/>
              </a:ext>
            </a:extLst>
          </p:cNvPr>
          <p:cNvGrpSpPr>
            <a:grpSpLocks noChangeAspect="1"/>
          </p:cNvGrpSpPr>
          <p:nvPr/>
        </p:nvGrpSpPr>
        <p:grpSpPr>
          <a:xfrm>
            <a:off x="6129528" y="1960257"/>
            <a:ext cx="6062472" cy="2937486"/>
            <a:chOff x="6595079" y="7559410"/>
            <a:chExt cx="11887200" cy="5759777"/>
          </a:xfrm>
        </p:grpSpPr>
        <p:pic>
          <p:nvPicPr>
            <p:cNvPr id="8" name="Picture 7" descr="Chart, line chart&#10;&#10;Description automatically generated">
              <a:extLst>
                <a:ext uri="{FF2B5EF4-FFF2-40B4-BE49-F238E27FC236}">
                  <a16:creationId xmlns:a16="http://schemas.microsoft.com/office/drawing/2014/main" id="{777C4290-77BD-E05E-A8AF-32FCA782F8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596" t="16667" r="3135" b="2991"/>
            <a:stretch/>
          </p:blipFill>
          <p:spPr>
            <a:xfrm>
              <a:off x="6595079" y="7559410"/>
              <a:ext cx="11887200" cy="5759777"/>
            </a:xfrm>
            <a:prstGeom prst="rect">
              <a:avLst/>
            </a:prstGeom>
          </p:spPr>
        </p:pic>
        <p:pic>
          <p:nvPicPr>
            <p:cNvPr id="9" name="Picture 8" descr="Chart, histogram&#10;&#10;Description automatically generated">
              <a:extLst>
                <a:ext uri="{FF2B5EF4-FFF2-40B4-BE49-F238E27FC236}">
                  <a16:creationId xmlns:a16="http://schemas.microsoft.com/office/drawing/2014/main" id="{564A1BDB-96C1-C20B-AE83-C854B08A09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596" t="16667" r="3135" b="2991"/>
            <a:stretch/>
          </p:blipFill>
          <p:spPr>
            <a:xfrm>
              <a:off x="6595079" y="7559410"/>
              <a:ext cx="11887200" cy="5759777"/>
            </a:xfrm>
            <a:prstGeom prst="rect">
              <a:avLst/>
            </a:prstGeom>
          </p:spPr>
        </p:pic>
      </p:grp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6458EF51-66E0-9E7B-D5B2-207EF0169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F787052-47B3-FC06-AAD0-8F1783616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500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47159-30E6-8605-FD41-0E7FC1127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Goals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51E0CDB-EE34-F13E-84C9-C1C98367BC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058491"/>
              </p:ext>
            </p:extLst>
          </p:nvPr>
        </p:nvGraphicFramePr>
        <p:xfrm>
          <a:off x="838200" y="1605368"/>
          <a:ext cx="10515600" cy="471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39458689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51834001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72122805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0669001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318656448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452922105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77173619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516385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Mission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Global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Diurnal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Surficial water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OH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H2O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Ice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Mineralogy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0671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Chandrayaan-1 M</a:t>
                      </a:r>
                      <a:r>
                        <a:rPr lang="en-US" baseline="30000" dirty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partial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2089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Deep Impact EPOXI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7648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Cassini VIMS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9385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Chandrayaan-2 IIRS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8910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Lunar Ice Cube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6511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Lunar Flashlight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4892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LRO LAMP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9147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LRO LEND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4240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SOFIA FORCAST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5868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/>
                        <a:t>Lunar Trailblazer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✓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0205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Aptos Black" panose="020B0004020202020204" pitchFamily="34" charset="0"/>
                        </a:rPr>
                        <a:t>CLEW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Aptos Black" panose="020B0004020202020204" pitchFamily="34" charset="0"/>
                        </a:rPr>
                        <a:t>✓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Aptos Black" panose="020B0004020202020204" pitchFamily="34" charset="0"/>
                        </a:rPr>
                        <a:t>✓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Aptos Black" panose="020B0004020202020204" pitchFamily="34" charset="0"/>
                        </a:rPr>
                        <a:t>✓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Aptos Black" panose="020B0004020202020204" pitchFamily="34" charset="0"/>
                        </a:rPr>
                        <a:t>✓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Aptos Black" panose="020B0004020202020204" pitchFamily="34" charset="0"/>
                        </a:rPr>
                        <a:t>✓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Aptos Black" panose="020B00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Aptos Black" panose="020B0004020202020204" pitchFamily="34" charset="0"/>
                        </a:rPr>
                        <a:t>✓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25668"/>
                  </a:ext>
                </a:extLst>
              </a:tr>
            </a:tbl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8AA954-F1B6-5FE9-693C-D02B29587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A3BF9F-6F38-67DA-153E-E7D182D11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297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70114-CF47-D60C-8DCB-8836D36CE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Compact Lunar Explorer for Water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93AFF-94DC-B58C-C23E-C25769278A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CLEW</a:t>
            </a:r>
          </a:p>
          <a:p>
            <a:r>
              <a:rPr lang="en-US" dirty="0"/>
              <a:t>Eccentric orbit to minimize propulsion requirements</a:t>
            </a:r>
          </a:p>
          <a:p>
            <a:r>
              <a:rPr lang="en-US" dirty="0"/>
              <a:t>Map surface during perihelion passage on day side</a:t>
            </a:r>
          </a:p>
          <a:p>
            <a:r>
              <a:rPr lang="en-US" dirty="0"/>
              <a:t>NIR-to-</a:t>
            </a:r>
            <a:r>
              <a:rPr lang="en-US" dirty="0" err="1"/>
              <a:t>MidIR</a:t>
            </a:r>
            <a:r>
              <a:rPr lang="en-US" dirty="0"/>
              <a:t> spectrometer</a:t>
            </a:r>
          </a:p>
          <a:p>
            <a:pPr lvl="1"/>
            <a:r>
              <a:rPr lang="en-US" dirty="0"/>
              <a:t>2.5–12.5 µm, encompasses OH, H</a:t>
            </a:r>
            <a:r>
              <a:rPr lang="en-US" baseline="-25000" dirty="0"/>
              <a:t>2</a:t>
            </a:r>
            <a:r>
              <a:rPr lang="en-US" dirty="0"/>
              <a:t>O, Christiansen feature, temperature</a:t>
            </a:r>
          </a:p>
          <a:p>
            <a:pPr lvl="1"/>
            <a:r>
              <a:rPr lang="en-US" dirty="0"/>
              <a:t>See Clark </a:t>
            </a:r>
            <a:r>
              <a:rPr lang="en-US" i="1" dirty="0"/>
              <a:t>et al.</a:t>
            </a:r>
            <a:r>
              <a:rPr lang="en-US" dirty="0"/>
              <a:t> (this meeting) for instrument details.</a:t>
            </a:r>
          </a:p>
          <a:p>
            <a:r>
              <a:rPr lang="en-US" dirty="0"/>
              <a:t>Resolution and swath width adjusted to fit bandwidth constraint.</a:t>
            </a:r>
          </a:p>
          <a:p>
            <a:r>
              <a:rPr lang="en-US" dirty="0"/>
              <a:t>Global mapping</a:t>
            </a:r>
          </a:p>
          <a:p>
            <a:pPr lvl="1"/>
            <a:r>
              <a:rPr lang="en-US" dirty="0"/>
              <a:t>6 month prime mission while perilune is on day side.</a:t>
            </a:r>
          </a:p>
          <a:p>
            <a:pPr lvl="1"/>
            <a:r>
              <a:rPr lang="en-US" dirty="0"/>
              <a:t>6 local solar times at each point on surface, to probe diurnal variability.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2D76D-05C8-ED51-F3D4-D9DD220E1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C58223-7FC0-EE46-6E0D-484E73CCD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051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9AB56-8DF3-1FDA-84A1-88724F63E0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457"/>
                    </a14:imgEffect>
                    <a14:imgEffect>
                      <a14:brightnessContrast bright="5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13894">
            <a:off x="-1565190" y="-1056481"/>
            <a:ext cx="14630400" cy="1097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760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47159-30E6-8605-FD41-0E7FC1127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007AE-1263-C0E5-BF1E-C353D7D03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/>
              <a:t>Honniball</a:t>
            </a:r>
            <a:r>
              <a:rPr lang="en-US" dirty="0"/>
              <a:t>, C. I., P. G. Lucey, A. Arredondo, W. T. Reach and E. R. </a:t>
            </a:r>
            <a:r>
              <a:rPr lang="en-US" dirty="0" err="1"/>
              <a:t>Malaret</a:t>
            </a:r>
            <a:r>
              <a:rPr lang="en-US" dirty="0"/>
              <a:t> (2022). "Regional Map of Molecular Water at High Southern Latitudes on the Moon Using 6 </a:t>
            </a:r>
            <a:r>
              <a:rPr lang="el-GR" dirty="0"/>
              <a:t>μ</a:t>
            </a:r>
            <a:r>
              <a:rPr lang="en-US" dirty="0"/>
              <a:t>m Data From the Stratospheric Observatory for Infrared Astronomy." Geophysical Research Letters 49: e2022GL097786, </a:t>
            </a:r>
            <a:r>
              <a:rPr lang="en-US" dirty="0" err="1"/>
              <a:t>doi</a:t>
            </a:r>
            <a:r>
              <a:rPr lang="en-US" dirty="0"/>
              <a:t>: 10.1029/2022GL097786.</a:t>
            </a:r>
          </a:p>
          <a:p>
            <a:r>
              <a:rPr lang="en-US" dirty="0" err="1"/>
              <a:t>Honniball</a:t>
            </a:r>
            <a:r>
              <a:rPr lang="en-US" dirty="0"/>
              <a:t>, C. I., P. G. Lucey, C. M. Ferrari‐Wong, A. </a:t>
            </a:r>
            <a:r>
              <a:rPr lang="en-US" dirty="0" err="1"/>
              <a:t>Flom</a:t>
            </a:r>
            <a:r>
              <a:rPr lang="en-US" dirty="0"/>
              <a:t>, S. Li, H. M. </a:t>
            </a:r>
            <a:r>
              <a:rPr lang="en-US" dirty="0" err="1"/>
              <a:t>Kaluna</a:t>
            </a:r>
            <a:r>
              <a:rPr lang="en-US" dirty="0"/>
              <a:t> and D. </a:t>
            </a:r>
            <a:r>
              <a:rPr lang="en-US" dirty="0" err="1"/>
              <a:t>Takir</a:t>
            </a:r>
            <a:r>
              <a:rPr lang="en-US" dirty="0"/>
              <a:t> (2020). "Telescopic Observations of Lunar Hydration: Variations and Abundance." Journal of Geophysical Research – Planets 125: e2020JE006484 (006412 ppg), </a:t>
            </a:r>
            <a:r>
              <a:rPr lang="en-US" dirty="0" err="1"/>
              <a:t>doi</a:t>
            </a:r>
            <a:r>
              <a:rPr lang="en-US" dirty="0"/>
              <a:t>: 10.1029/2020JE006484.</a:t>
            </a:r>
          </a:p>
          <a:p>
            <a:r>
              <a:rPr lang="en-US" dirty="0" err="1"/>
              <a:t>Laferriere</a:t>
            </a:r>
            <a:r>
              <a:rPr lang="en-US" dirty="0"/>
              <a:t>, K. L., J. M. Sunshine and L. M. Feaga (2022). "Variability of Hydration across the Southern Hemisphere of the Moon as observed by Deep Impact." Journal of Geophysical Research – Planets 127(8): e2022JE007361, DOI: 10.1029/2022JE007361.</a:t>
            </a:r>
          </a:p>
          <a:p>
            <a:r>
              <a:rPr lang="en-US" dirty="0"/>
              <a:t>Reach, W. T., P. G. Lucey, C. I. </a:t>
            </a:r>
            <a:r>
              <a:rPr lang="en-US" dirty="0" err="1"/>
              <a:t>Honniball</a:t>
            </a:r>
            <a:r>
              <a:rPr lang="en-US" dirty="0"/>
              <a:t>, A. Arredondo and E. R. </a:t>
            </a:r>
            <a:r>
              <a:rPr lang="en-US" dirty="0" err="1"/>
              <a:t>Malaret</a:t>
            </a:r>
            <a:r>
              <a:rPr lang="en-US" dirty="0"/>
              <a:t> (2023). "The Distribution of Molecular Water in the Lunar South Polar Region Based upon 6 </a:t>
            </a:r>
            <a:r>
              <a:rPr lang="el-GR" dirty="0"/>
              <a:t>μ</a:t>
            </a:r>
            <a:r>
              <a:rPr lang="en-US" dirty="0"/>
              <a:t>m Spectroscopic Imaging." Planetary Science Journal 04(3): 45 (48 pp), </a:t>
            </a:r>
            <a:r>
              <a:rPr lang="en-US" dirty="0" err="1"/>
              <a:t>doi</a:t>
            </a:r>
            <a:r>
              <a:rPr lang="en-US" dirty="0"/>
              <a:t>: 10.3847/PSJ/acbdf2.</a:t>
            </a:r>
          </a:p>
          <a:p>
            <a:r>
              <a:rPr lang="en-US" dirty="0"/>
              <a:t>Verma, P. A., M. Chauhan and P. Chauhan (2022). "Lunar surface temperature estimation and thermal emission correction using Chandrayaan-2 imaging infrared spectrometer data for H2O &amp; OH detection using 3 </a:t>
            </a:r>
            <a:r>
              <a:rPr lang="el-GR" dirty="0"/>
              <a:t>μ</a:t>
            </a:r>
            <a:r>
              <a:rPr lang="en-US" dirty="0"/>
              <a:t>m hydration feature." Icarus 383: 115075, </a:t>
            </a:r>
            <a:r>
              <a:rPr lang="en-US" dirty="0" err="1"/>
              <a:t>doi</a:t>
            </a:r>
            <a:r>
              <a:rPr lang="en-US" dirty="0"/>
              <a:t>: </a:t>
            </a:r>
            <a:r>
              <a:rPr lang="en-US" dirty="0">
                <a:solidFill>
                  <a:srgbClr val="000000"/>
                </a:solidFill>
                <a:effectLst/>
              </a:rPr>
              <a:t>10.1016/j.icarus.2022.115075</a:t>
            </a:r>
            <a:r>
              <a:rPr lang="en-US" dirty="0"/>
              <a:t>.</a:t>
            </a:r>
          </a:p>
          <a:p>
            <a:r>
              <a:rPr lang="en-US" dirty="0"/>
              <a:t>Wilk, K. A., J. F. Mustard, R. E. Milliken and C. M. Pieters (2024). "Variations in surface adsorbed H2O on lunar soils and relevant minerals." Icarus 411: 115945, </a:t>
            </a:r>
            <a:r>
              <a:rPr lang="en-US" dirty="0" err="1"/>
              <a:t>doi</a:t>
            </a:r>
            <a:r>
              <a:rPr lang="en-US" dirty="0"/>
              <a:t>: 10.1016/j.icarus.2024.115945.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4041-F525-FCB5-2CA7-1B744C833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05/02/24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E36A49-56EB-2D34-0A37-82041B3A6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35D4-2371-054D-8475-E20DF82F89A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173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3792</TotalTime>
  <Words>1106</Words>
  <Application>Microsoft Macintosh PowerPoint</Application>
  <PresentationFormat>Widescreen</PresentationFormat>
  <Paragraphs>203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Black</vt:lpstr>
      <vt:lpstr>Aptos Display</vt:lpstr>
      <vt:lpstr>Arial</vt:lpstr>
      <vt:lpstr>Times New Roman</vt:lpstr>
      <vt:lpstr>Office Theme</vt:lpstr>
      <vt:lpstr>Global Mapping of Lunar Surface Water and Hydroxyl in Context</vt:lpstr>
      <vt:lpstr>Science Goals</vt:lpstr>
      <vt:lpstr>Measurement Goals</vt:lpstr>
      <vt:lpstr>Example mapping, LRO/LEND</vt:lpstr>
      <vt:lpstr>Example mapping, LRO/LEND</vt:lpstr>
      <vt:lpstr>Science Background</vt:lpstr>
      <vt:lpstr>Science Background</vt:lpstr>
      <vt:lpstr>Science Background, LEND</vt:lpstr>
      <vt:lpstr>Science Background</vt:lpstr>
      <vt:lpstr>Science Background, LEND</vt:lpstr>
      <vt:lpstr>Science Background, LEND</vt:lpstr>
      <vt:lpstr>Science Goals</vt:lpstr>
      <vt:lpstr>Compact Lunar Explorer for Water</vt:lpstr>
      <vt:lpstr>PowerPoint Presentation</vt:lpstr>
      <vt:lpstr>Some 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Livengood, Tim {he, him} (GSFC-693.0)[UNIV OF MARYLAND COLLEGE PARK]</dc:creator>
  <cp:lastModifiedBy>Livengood, Tim {he, him} (GSFC-693.0)[UNIV OF MARYLAND COLLEGE PARK]</cp:lastModifiedBy>
  <cp:revision>26</cp:revision>
  <dcterms:created xsi:type="dcterms:W3CDTF">2024-04-24T15:35:52Z</dcterms:created>
  <dcterms:modified xsi:type="dcterms:W3CDTF">2024-04-28T20:47:41Z</dcterms:modified>
</cp:coreProperties>
</file>