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9" r:id="rId4"/>
    <p:sldId id="258" r:id="rId5"/>
    <p:sldId id="263" r:id="rId6"/>
    <p:sldId id="262" r:id="rId7"/>
    <p:sldId id="264" r:id="rId8"/>
    <p:sldId id="265" r:id="rId9"/>
    <p:sldId id="274" r:id="rId10"/>
    <p:sldId id="273" r:id="rId11"/>
    <p:sldId id="275" r:id="rId12"/>
    <p:sldId id="277" r:id="rId13"/>
    <p:sldId id="276" r:id="rId14"/>
    <p:sldId id="278" r:id="rId15"/>
    <p:sldId id="279" r:id="rId16"/>
    <p:sldId id="280" r:id="rId17"/>
    <p:sldId id="281" r:id="rId18"/>
    <p:sldId id="267" r:id="rId19"/>
    <p:sldId id="268" r:id="rId20"/>
    <p:sldId id="282" r:id="rId21"/>
    <p:sldId id="283" r:id="rId22"/>
    <p:sldId id="284" r:id="rId23"/>
    <p:sldId id="270" r:id="rId24"/>
    <p:sldId id="286" r:id="rId25"/>
    <p:sldId id="287" r:id="rId26"/>
    <p:sldId id="288" r:id="rId27"/>
    <p:sldId id="289" r:id="rId28"/>
    <p:sldId id="269" r:id="rId29"/>
    <p:sldId id="285" r:id="rId30"/>
    <p:sldId id="271" r:id="rId31"/>
    <p:sldId id="272" r:id="rId32"/>
    <p:sldId id="26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2F2C"/>
    <a:srgbClr val="DF6030"/>
    <a:srgbClr val="218381"/>
    <a:srgbClr val="78C5D1"/>
    <a:srgbClr val="07070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3"/>
    <p:restoredTop sz="94718"/>
  </p:normalViewPr>
  <p:slideViewPr>
    <p:cSldViewPr snapToGrid="0">
      <p:cViewPr varScale="1">
        <p:scale>
          <a:sx n="117" d="100"/>
          <a:sy n="117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/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/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/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/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/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/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/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/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/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/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/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/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/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/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/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781C9C-C701-704F-BB19-D922D3D130CF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33722A97-7BB5-0344-A941-059DF18DE29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Introduction</a:t>
          </a:r>
        </a:p>
      </dgm:t>
    </dgm:pt>
    <dgm:pt modelId="{0D395432-34C3-544E-ADED-A6566ED2A099}" type="parTrans" cxnId="{92606E89-7EFE-864C-B407-C14A514A2F15}">
      <dgm:prSet/>
      <dgm:spPr/>
      <dgm:t>
        <a:bodyPr/>
        <a:lstStyle/>
        <a:p>
          <a:endParaRPr lang="en-US"/>
        </a:p>
      </dgm:t>
    </dgm:pt>
    <dgm:pt modelId="{81631A07-6517-BD48-B84C-70CF1BAC2C83}" type="sibTrans" cxnId="{92606E89-7EFE-864C-B407-C14A514A2F15}">
      <dgm:prSet/>
      <dgm:spPr/>
      <dgm:t>
        <a:bodyPr/>
        <a:lstStyle/>
        <a:p>
          <a:endParaRPr lang="en-US"/>
        </a:p>
      </dgm:t>
    </dgm:pt>
    <dgm:pt modelId="{CC4C4ED7-AF2D-4449-99F9-4AE3E23B230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Mission Definition</a:t>
          </a:r>
        </a:p>
      </dgm:t>
    </dgm:pt>
    <dgm:pt modelId="{09A3A7C2-0D80-744C-8FC7-CC84E581910B}" type="parTrans" cxnId="{C6F12D0E-7681-024E-9620-A3FF0714D2AD}">
      <dgm:prSet/>
      <dgm:spPr/>
      <dgm:t>
        <a:bodyPr/>
        <a:lstStyle/>
        <a:p>
          <a:endParaRPr lang="en-US"/>
        </a:p>
      </dgm:t>
    </dgm:pt>
    <dgm:pt modelId="{CFDA870F-A006-1847-8DF5-B73FB30956FD}" type="sibTrans" cxnId="{C6F12D0E-7681-024E-9620-A3FF0714D2AD}">
      <dgm:prSet/>
      <dgm:spPr/>
      <dgm:t>
        <a:bodyPr/>
        <a:lstStyle/>
        <a:p>
          <a:endParaRPr lang="en-US"/>
        </a:p>
      </dgm:t>
    </dgm:pt>
    <dgm:pt modelId="{8F1326FE-CD0E-F345-A66C-6C0B4AC6A0A2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Carrier Spacecraft Design</a:t>
          </a:r>
        </a:p>
      </dgm:t>
    </dgm:pt>
    <dgm:pt modelId="{D4F12FB6-2B86-254A-9AFE-E58FD052A37A}" type="parTrans" cxnId="{D5023695-50E1-FD40-9683-EF4D545B80FD}">
      <dgm:prSet/>
      <dgm:spPr/>
      <dgm:t>
        <a:bodyPr/>
        <a:lstStyle/>
        <a:p>
          <a:endParaRPr lang="en-US"/>
        </a:p>
      </dgm:t>
    </dgm:pt>
    <dgm:pt modelId="{3810A79D-14CA-9245-AE76-12B3E3E01B83}" type="sibTrans" cxnId="{D5023695-50E1-FD40-9683-EF4D545B80FD}">
      <dgm:prSet/>
      <dgm:spPr/>
      <dgm:t>
        <a:bodyPr/>
        <a:lstStyle/>
        <a:p>
          <a:endParaRPr lang="en-US"/>
        </a:p>
      </dgm:t>
    </dgm:pt>
    <dgm:pt modelId="{981DD4E5-DE7E-724D-8896-7C80A9680C61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CubeSat Design</a:t>
          </a:r>
        </a:p>
      </dgm:t>
    </dgm:pt>
    <dgm:pt modelId="{3F096153-996A-3140-A47A-06D5CA70C51E}" type="parTrans" cxnId="{DDA1B639-396B-C441-91CA-47495929F315}">
      <dgm:prSet/>
      <dgm:spPr/>
      <dgm:t>
        <a:bodyPr/>
        <a:lstStyle/>
        <a:p>
          <a:endParaRPr lang="en-US"/>
        </a:p>
      </dgm:t>
    </dgm:pt>
    <dgm:pt modelId="{0F70A6EC-C0B2-A842-AFE9-7C0848540EFB}" type="sibTrans" cxnId="{DDA1B639-396B-C441-91CA-47495929F315}">
      <dgm:prSet/>
      <dgm:spPr/>
      <dgm:t>
        <a:bodyPr/>
        <a:lstStyle/>
        <a:p>
          <a:endParaRPr lang="en-US"/>
        </a:p>
      </dgm:t>
    </dgm:pt>
    <dgm:pt modelId="{CAB1E029-3308-1E48-9C02-746C2AFB3E85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Conclusions</a:t>
          </a:r>
        </a:p>
      </dgm:t>
    </dgm:pt>
    <dgm:pt modelId="{A1AE0768-FE07-164A-A28C-860E343B0779}" type="parTrans" cxnId="{01B1B63F-9685-BF45-B0AF-1C9BBA39A878}">
      <dgm:prSet/>
      <dgm:spPr/>
      <dgm:t>
        <a:bodyPr/>
        <a:lstStyle/>
        <a:p>
          <a:endParaRPr lang="en-US"/>
        </a:p>
      </dgm:t>
    </dgm:pt>
    <dgm:pt modelId="{A5F9152F-61FC-F342-AD3B-602C5E3F881A}" type="sibTrans" cxnId="{01B1B63F-9685-BF45-B0AF-1C9BBA39A878}">
      <dgm:prSet/>
      <dgm:spPr/>
      <dgm:t>
        <a:bodyPr/>
        <a:lstStyle/>
        <a:p>
          <a:endParaRPr lang="en-US"/>
        </a:p>
      </dgm:t>
    </dgm:pt>
    <dgm:pt modelId="{935357CC-F61A-6049-9EF5-339324436186}" type="pres">
      <dgm:prSet presAssocID="{43781C9C-C701-704F-BB19-D922D3D130CF}" presName="Name0" presStyleCnt="0">
        <dgm:presLayoutVars>
          <dgm:dir/>
          <dgm:animLvl val="lvl"/>
          <dgm:resizeHandles val="exact"/>
        </dgm:presLayoutVars>
      </dgm:prSet>
      <dgm:spPr/>
    </dgm:pt>
    <dgm:pt modelId="{89049C6F-AD51-D04A-9B3D-8AC6FF979F9B}" type="pres">
      <dgm:prSet presAssocID="{33722A97-7BB5-0344-A941-059DF18DE29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F16FAD0-2AAB-8C4F-A548-E372680E0855}" type="pres">
      <dgm:prSet presAssocID="{81631A07-6517-BD48-B84C-70CF1BAC2C83}" presName="parTxOnlySpace" presStyleCnt="0"/>
      <dgm:spPr/>
    </dgm:pt>
    <dgm:pt modelId="{9ED4AFE1-2700-C143-93C9-68BB077ECC4A}" type="pres">
      <dgm:prSet presAssocID="{CC4C4ED7-AF2D-4449-99F9-4AE3E23B230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B81B5EC-A65E-0C4B-A1E0-C0D2BB4637B5}" type="pres">
      <dgm:prSet presAssocID="{CFDA870F-A006-1847-8DF5-B73FB30956FD}" presName="parTxOnlySpace" presStyleCnt="0"/>
      <dgm:spPr/>
    </dgm:pt>
    <dgm:pt modelId="{96880BC1-8648-114C-B3CE-29E05C227245}" type="pres">
      <dgm:prSet presAssocID="{981DD4E5-DE7E-724D-8896-7C80A9680C6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5D87692-296E-C841-B0CE-47FA38F75640}" type="pres">
      <dgm:prSet presAssocID="{0F70A6EC-C0B2-A842-AFE9-7C0848540EFB}" presName="parTxOnlySpace" presStyleCnt="0"/>
      <dgm:spPr/>
    </dgm:pt>
    <dgm:pt modelId="{093E349D-AFA8-1148-91CB-1F9D13A8A237}" type="pres">
      <dgm:prSet presAssocID="{8F1326FE-CD0E-F345-A66C-6C0B4AC6A0A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BBE4F05-1021-D841-B646-AC32DF7E36F4}" type="pres">
      <dgm:prSet presAssocID="{3810A79D-14CA-9245-AE76-12B3E3E01B83}" presName="parTxOnlySpace" presStyleCnt="0"/>
      <dgm:spPr/>
    </dgm:pt>
    <dgm:pt modelId="{E12674B0-3739-1D43-AEC8-6050CA4C1F56}" type="pres">
      <dgm:prSet presAssocID="{CAB1E029-3308-1E48-9C02-746C2AFB3E8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6F12D0E-7681-024E-9620-A3FF0714D2AD}" srcId="{43781C9C-C701-704F-BB19-D922D3D130CF}" destId="{CC4C4ED7-AF2D-4449-99F9-4AE3E23B2309}" srcOrd="1" destOrd="0" parTransId="{09A3A7C2-0D80-744C-8FC7-CC84E581910B}" sibTransId="{CFDA870F-A006-1847-8DF5-B73FB30956FD}"/>
    <dgm:cxn modelId="{B7172212-C6E9-354B-BEE8-AE34D935B126}" type="presOf" srcId="{CAB1E029-3308-1E48-9C02-746C2AFB3E85}" destId="{E12674B0-3739-1D43-AEC8-6050CA4C1F56}" srcOrd="0" destOrd="0" presId="urn:microsoft.com/office/officeart/2005/8/layout/chevron1"/>
    <dgm:cxn modelId="{DDA1B639-396B-C441-91CA-47495929F315}" srcId="{43781C9C-C701-704F-BB19-D922D3D130CF}" destId="{981DD4E5-DE7E-724D-8896-7C80A9680C61}" srcOrd="2" destOrd="0" parTransId="{3F096153-996A-3140-A47A-06D5CA70C51E}" sibTransId="{0F70A6EC-C0B2-A842-AFE9-7C0848540EFB}"/>
    <dgm:cxn modelId="{01B1B63F-9685-BF45-B0AF-1C9BBA39A878}" srcId="{43781C9C-C701-704F-BB19-D922D3D130CF}" destId="{CAB1E029-3308-1E48-9C02-746C2AFB3E85}" srcOrd="4" destOrd="0" parTransId="{A1AE0768-FE07-164A-A28C-860E343B0779}" sibTransId="{A5F9152F-61FC-F342-AD3B-602C5E3F881A}"/>
    <dgm:cxn modelId="{DC022942-5B3C-2F48-BFA1-92281DBC5BD9}" type="presOf" srcId="{43781C9C-C701-704F-BB19-D922D3D130CF}" destId="{935357CC-F61A-6049-9EF5-339324436186}" srcOrd="0" destOrd="0" presId="urn:microsoft.com/office/officeart/2005/8/layout/chevron1"/>
    <dgm:cxn modelId="{4AB3576D-D490-E640-9DA8-21933A3F081E}" type="presOf" srcId="{33722A97-7BB5-0344-A941-059DF18DE298}" destId="{89049C6F-AD51-D04A-9B3D-8AC6FF979F9B}" srcOrd="0" destOrd="0" presId="urn:microsoft.com/office/officeart/2005/8/layout/chevron1"/>
    <dgm:cxn modelId="{92606E89-7EFE-864C-B407-C14A514A2F15}" srcId="{43781C9C-C701-704F-BB19-D922D3D130CF}" destId="{33722A97-7BB5-0344-A941-059DF18DE298}" srcOrd="0" destOrd="0" parTransId="{0D395432-34C3-544E-ADED-A6566ED2A099}" sibTransId="{81631A07-6517-BD48-B84C-70CF1BAC2C83}"/>
    <dgm:cxn modelId="{D5023695-50E1-FD40-9683-EF4D545B80FD}" srcId="{43781C9C-C701-704F-BB19-D922D3D130CF}" destId="{8F1326FE-CD0E-F345-A66C-6C0B4AC6A0A2}" srcOrd="3" destOrd="0" parTransId="{D4F12FB6-2B86-254A-9AFE-E58FD052A37A}" sibTransId="{3810A79D-14CA-9245-AE76-12B3E3E01B83}"/>
    <dgm:cxn modelId="{F6BE50A2-867A-534C-8EAF-4B1346103D04}" type="presOf" srcId="{8F1326FE-CD0E-F345-A66C-6C0B4AC6A0A2}" destId="{093E349D-AFA8-1148-91CB-1F9D13A8A237}" srcOrd="0" destOrd="0" presId="urn:microsoft.com/office/officeart/2005/8/layout/chevron1"/>
    <dgm:cxn modelId="{61EA99A2-9F28-0344-A811-4A8BC9479370}" type="presOf" srcId="{CC4C4ED7-AF2D-4449-99F9-4AE3E23B2309}" destId="{9ED4AFE1-2700-C143-93C9-68BB077ECC4A}" srcOrd="0" destOrd="0" presId="urn:microsoft.com/office/officeart/2005/8/layout/chevron1"/>
    <dgm:cxn modelId="{C80459BE-99FA-E94E-AEFA-5DB3C9A7419C}" type="presOf" srcId="{981DD4E5-DE7E-724D-8896-7C80A9680C61}" destId="{96880BC1-8648-114C-B3CE-29E05C227245}" srcOrd="0" destOrd="0" presId="urn:microsoft.com/office/officeart/2005/8/layout/chevron1"/>
    <dgm:cxn modelId="{B2F187C7-FA55-5842-A90D-435606E551E2}" type="presParOf" srcId="{935357CC-F61A-6049-9EF5-339324436186}" destId="{89049C6F-AD51-D04A-9B3D-8AC6FF979F9B}" srcOrd="0" destOrd="0" presId="urn:microsoft.com/office/officeart/2005/8/layout/chevron1"/>
    <dgm:cxn modelId="{385F2569-CF78-8048-B5B6-A43B257AD336}" type="presParOf" srcId="{935357CC-F61A-6049-9EF5-339324436186}" destId="{0F16FAD0-2AAB-8C4F-A548-E372680E0855}" srcOrd="1" destOrd="0" presId="urn:microsoft.com/office/officeart/2005/8/layout/chevron1"/>
    <dgm:cxn modelId="{3B9A83A8-0CA6-7A48-969B-296CBDE7DA59}" type="presParOf" srcId="{935357CC-F61A-6049-9EF5-339324436186}" destId="{9ED4AFE1-2700-C143-93C9-68BB077ECC4A}" srcOrd="2" destOrd="0" presId="urn:microsoft.com/office/officeart/2005/8/layout/chevron1"/>
    <dgm:cxn modelId="{D3E05357-10EE-4349-92DD-345A7BB246AF}" type="presParOf" srcId="{935357CC-F61A-6049-9EF5-339324436186}" destId="{2B81B5EC-A65E-0C4B-A1E0-C0D2BB4637B5}" srcOrd="3" destOrd="0" presId="urn:microsoft.com/office/officeart/2005/8/layout/chevron1"/>
    <dgm:cxn modelId="{B120746E-44D3-CE47-9A06-37583F6EB3CE}" type="presParOf" srcId="{935357CC-F61A-6049-9EF5-339324436186}" destId="{96880BC1-8648-114C-B3CE-29E05C227245}" srcOrd="4" destOrd="0" presId="urn:microsoft.com/office/officeart/2005/8/layout/chevron1"/>
    <dgm:cxn modelId="{D48BD90C-7C27-2945-BFB4-0A69DEC25C48}" type="presParOf" srcId="{935357CC-F61A-6049-9EF5-339324436186}" destId="{75D87692-296E-C841-B0CE-47FA38F75640}" srcOrd="5" destOrd="0" presId="urn:microsoft.com/office/officeart/2005/8/layout/chevron1"/>
    <dgm:cxn modelId="{A0DB191D-CC58-4445-9D3D-7CC4AB465BFA}" type="presParOf" srcId="{935357CC-F61A-6049-9EF5-339324436186}" destId="{093E349D-AFA8-1148-91CB-1F9D13A8A237}" srcOrd="6" destOrd="0" presId="urn:microsoft.com/office/officeart/2005/8/layout/chevron1"/>
    <dgm:cxn modelId="{862FD1AB-B85A-6549-A117-A831E526862D}" type="presParOf" srcId="{935357CC-F61A-6049-9EF5-339324436186}" destId="{DBBE4F05-1021-D841-B646-AC32DF7E36F4}" srcOrd="7" destOrd="0" presId="urn:microsoft.com/office/officeart/2005/8/layout/chevron1"/>
    <dgm:cxn modelId="{D2136EDC-0F6F-1B43-BC03-3CD88DACDA2F}" type="presParOf" srcId="{935357CC-F61A-6049-9EF5-339324436186}" destId="{E12674B0-3739-1D43-AEC8-6050CA4C1F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9C6F-AD51-D04A-9B3D-8AC6FF979F9B}">
      <dsp:nvSpPr>
        <dsp:cNvPr id="0" name=""/>
        <dsp:cNvSpPr/>
      </dsp:nvSpPr>
      <dsp:spPr>
        <a:xfrm>
          <a:off x="2725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Introduction</a:t>
          </a:r>
        </a:p>
      </dsp:txBody>
      <dsp:txXfrm>
        <a:off x="487944" y="1476455"/>
        <a:ext cx="1455656" cy="970437"/>
      </dsp:txXfrm>
    </dsp:sp>
    <dsp:sp modelId="{9ED4AFE1-2700-C143-93C9-68BB077ECC4A}">
      <dsp:nvSpPr>
        <dsp:cNvPr id="0" name=""/>
        <dsp:cNvSpPr/>
      </dsp:nvSpPr>
      <dsp:spPr>
        <a:xfrm>
          <a:off x="2186209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Mission Definition</a:t>
          </a:r>
        </a:p>
      </dsp:txBody>
      <dsp:txXfrm>
        <a:off x="2671428" y="1476455"/>
        <a:ext cx="1455656" cy="970437"/>
      </dsp:txXfrm>
    </dsp:sp>
    <dsp:sp modelId="{96880BC1-8648-114C-B3CE-29E05C227245}">
      <dsp:nvSpPr>
        <dsp:cNvPr id="0" name=""/>
        <dsp:cNvSpPr/>
      </dsp:nvSpPr>
      <dsp:spPr>
        <a:xfrm>
          <a:off x="4369693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CubeSat Design</a:t>
          </a:r>
        </a:p>
      </dsp:txBody>
      <dsp:txXfrm>
        <a:off x="4854912" y="1476455"/>
        <a:ext cx="1455656" cy="970437"/>
      </dsp:txXfrm>
    </dsp:sp>
    <dsp:sp modelId="{093E349D-AFA8-1148-91CB-1F9D13A8A237}">
      <dsp:nvSpPr>
        <dsp:cNvPr id="0" name=""/>
        <dsp:cNvSpPr/>
      </dsp:nvSpPr>
      <dsp:spPr>
        <a:xfrm>
          <a:off x="6553177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Carrier Spacecraft Design</a:t>
          </a:r>
        </a:p>
      </dsp:txBody>
      <dsp:txXfrm>
        <a:off x="7038396" y="1476455"/>
        <a:ext cx="1455656" cy="970437"/>
      </dsp:txXfrm>
    </dsp:sp>
    <dsp:sp modelId="{E12674B0-3739-1D43-AEC8-6050CA4C1F56}">
      <dsp:nvSpPr>
        <dsp:cNvPr id="0" name=""/>
        <dsp:cNvSpPr/>
      </dsp:nvSpPr>
      <dsp:spPr>
        <a:xfrm>
          <a:off x="8736661" y="1476455"/>
          <a:ext cx="2426093" cy="970437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Conclusions</a:t>
          </a:r>
        </a:p>
      </dsp:txBody>
      <dsp:txXfrm>
        <a:off x="9221880" y="1476455"/>
        <a:ext cx="1455656" cy="970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AAC6B-7305-FA44-8B27-BF62769419AA}" type="datetimeFigureOut">
              <a:rPr lang="en-US" smtClean="0"/>
              <a:t>4/22/24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4245B-7F78-804C-95EE-13057A31A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0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45B-7F78-804C-95EE-13057A31A9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4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45B-7F78-804C-95EE-13057A31A9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6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45B-7F78-804C-95EE-13057A31A9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5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45B-7F78-804C-95EE-13057A31A9B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49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BBEE-F49C-421E-8D69-01D678C2645F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35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44673-3D7D-4DA4-8694-3884C26BCA78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43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29FD-4554-41E0-B4CE-5E66F1069EE1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54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80AF1-98AE-4BE5-B730-B3F94EBFAF6B}" type="datetime1">
              <a:rPr lang="en-US" smtClean="0"/>
              <a:t>4/22/24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54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02BD241F-3391-4EBE-A8C5-7CBF4570F37E}" type="datetime1">
              <a:rPr lang="en-US" smtClean="0"/>
              <a:t>4/22/24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41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5603-DD09-4201-9B85-01E017332964}" type="datetime1">
              <a:rPr lang="en-US" smtClean="0"/>
              <a:t>4/22/24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92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3CD9-D698-4CA1-B27A-F3D4C2BCE197}" type="datetime1">
              <a:rPr lang="en-US" smtClean="0"/>
              <a:t>4/22/24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04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4FE42-FC27-4BF8-9CF6-3CCDE72249E1}" type="datetime1">
              <a:rPr lang="en-US" smtClean="0"/>
              <a:t>4/22/24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9139-9C44-484A-9C8C-A9A029484308}" type="datetime1">
              <a:rPr lang="en-US" smtClean="0"/>
              <a:t>4/22/24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19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5A31-3E87-468A-B148-5C666447EC69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84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7212-621B-48DA-ADA4-5ADD472264E8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14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BF3223F2-9184-454A-B4F4-C56DD77B6351}" type="datetime1">
              <a:rPr lang="en-US" smtClean="0"/>
              <a:t>4/22/24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5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dovalepereira@fit.edu" TargetMode="External"/><Relationship Id="rId5" Type="http://schemas.openxmlformats.org/officeDocument/2006/relationships/hyperlink" Target="mailto:dbarnes2018@my.fit.edu" TargetMode="External"/><Relationship Id="rId4" Type="http://schemas.openxmlformats.org/officeDocument/2006/relationships/hyperlink" Target="https://www.universetoday.com/category/guide-to-space/page/144/" TargetMode="Externa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jp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AF6CF6-14D7-9915-64B9-41B73724EFF9}"/>
              </a:ext>
            </a:extLst>
          </p:cNvPr>
          <p:cNvSpPr/>
          <p:nvPr/>
        </p:nvSpPr>
        <p:spPr>
          <a:xfrm>
            <a:off x="8846266" y="0"/>
            <a:ext cx="334573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61407C-20FE-83DA-971A-B294BBB2A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181369"/>
            <a:ext cx="8846266" cy="72510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5D337E-317A-4DE5-A744-F0371BBDA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96E3ED-121D-5406-4535-27438F605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948" y="971397"/>
            <a:ext cx="5040784" cy="2333778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 dirty="0">
                <a:solidFill>
                  <a:srgbClr val="FFFFFF"/>
                </a:solidFill>
              </a:rPr>
              <a:t>SUMS: Supporting a Uranus flagship Missions with </a:t>
            </a:r>
            <a:r>
              <a:rPr lang="en-US" sz="3800" dirty="0" err="1">
                <a:solidFill>
                  <a:srgbClr val="FFFFFF"/>
                </a:solidFill>
              </a:rPr>
              <a:t>SmallSats</a:t>
            </a:r>
            <a:endParaRPr lang="en-US" sz="3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91BF20-94F1-0AC4-D372-E882E1A5C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6099" y="4304426"/>
            <a:ext cx="5397634" cy="1724029"/>
          </a:xfrm>
        </p:spPr>
        <p:txBody>
          <a:bodyPr anchor="t">
            <a:normAutofit fontScale="77500" lnSpcReduction="20000"/>
          </a:bodyPr>
          <a:lstStyle/>
          <a:p>
            <a:pPr algn="r">
              <a:lnSpc>
                <a:spcPct val="90000"/>
              </a:lnSpc>
            </a:pPr>
            <a:r>
              <a:rPr lang="en-US" b="1" i="0" dirty="0">
                <a:solidFill>
                  <a:srgbClr val="FFFFFF"/>
                </a:solidFill>
              </a:rPr>
              <a:t>Dylan Barnes</a:t>
            </a:r>
            <a:r>
              <a:rPr lang="en-US" b="1" i="0" baseline="30000" dirty="0">
                <a:solidFill>
                  <a:srgbClr val="FFFFFF"/>
                </a:solidFill>
              </a:rPr>
              <a:t>1</a:t>
            </a:r>
            <a:r>
              <a:rPr lang="en-US" b="1" i="0" dirty="0">
                <a:solidFill>
                  <a:srgbClr val="FFFFFF"/>
                </a:solidFill>
              </a:rPr>
              <a:t>, Paula do Vale Pereira</a:t>
            </a:r>
            <a:r>
              <a:rPr lang="en-US" b="1" i="0" baseline="30000" dirty="0">
                <a:solidFill>
                  <a:srgbClr val="FFFFFF"/>
                </a:solidFill>
              </a:rPr>
              <a:t>2</a:t>
            </a:r>
          </a:p>
          <a:p>
            <a:pPr algn="r">
              <a:lnSpc>
                <a:spcPct val="90000"/>
              </a:lnSpc>
            </a:pPr>
            <a:r>
              <a:rPr lang="en-US" baseline="30000" dirty="0">
                <a:solidFill>
                  <a:srgbClr val="FFFFFF"/>
                </a:solidFill>
              </a:rPr>
              <a:t>1</a:t>
            </a:r>
            <a:r>
              <a:rPr lang="en-US" dirty="0">
                <a:solidFill>
                  <a:srgbClr val="FFFFFF"/>
                </a:solidFill>
              </a:rPr>
              <a:t>M.Sc. Student, </a:t>
            </a:r>
            <a:r>
              <a:rPr lang="en-US" baseline="30000" dirty="0">
                <a:solidFill>
                  <a:srgbClr val="FFFFFF"/>
                </a:solidFill>
              </a:rPr>
              <a:t>2</a:t>
            </a:r>
            <a:r>
              <a:rPr lang="en-US" dirty="0">
                <a:solidFill>
                  <a:srgbClr val="FFFFFF"/>
                </a:solidFill>
              </a:rPr>
              <a:t>Assistant Professor</a:t>
            </a:r>
          </a:p>
          <a:p>
            <a:pPr algn="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Aerospace Engineering, Florida Institute of Technology</a:t>
            </a:r>
          </a:p>
          <a:p>
            <a:pPr algn="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hlinkClick r:id="rId5"/>
              </a:rPr>
              <a:t>dbarnes2018@my.fit.edu</a:t>
            </a:r>
            <a:endParaRPr lang="en-US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hlinkClick r:id="rId6"/>
              </a:rPr>
              <a:t>pdovalepereira@fit.edu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2947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2BCBA-9377-0BAC-CAA5-F780055B894A}"/>
              </a:ext>
            </a:extLst>
          </p:cNvPr>
          <p:cNvSpPr txBox="1"/>
          <p:nvPr/>
        </p:nvSpPr>
        <p:spPr>
          <a:xfrm>
            <a:off x="1222516" y="7556793"/>
            <a:ext cx="7772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universetoday.com/category/guide-to-space/page/144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2B7F06-A709-4D85-94D9-FAA2CCC83B63}"/>
              </a:ext>
            </a:extLst>
          </p:cNvPr>
          <p:cNvSpPr txBox="1"/>
          <p:nvPr/>
        </p:nvSpPr>
        <p:spPr>
          <a:xfrm>
            <a:off x="-1" y="6596390"/>
            <a:ext cx="1109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Image by NASA</a:t>
            </a:r>
          </a:p>
        </p:txBody>
      </p:sp>
      <p:pic>
        <p:nvPicPr>
          <p:cNvPr id="10" name="Picture 9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FB047D76-D6EC-499C-0DC4-5688B4940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1239" y="6108629"/>
            <a:ext cx="951206" cy="815319"/>
          </a:xfrm>
          <a:prstGeom prst="rect">
            <a:avLst/>
          </a:prstGeom>
        </p:spPr>
      </p:pic>
      <p:pic>
        <p:nvPicPr>
          <p:cNvPr id="16" name="Picture 1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500D0C95-CDBD-B302-4B27-A8ECC347B4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5102" y="6175681"/>
            <a:ext cx="951206" cy="62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76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22634111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451BE-320F-AB6F-A08C-FE38CE6AC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</a:t>
            </a:fld>
            <a:endParaRPr lang="en-US"/>
          </a:p>
        </p:txBody>
      </p:sp>
      <p:pic>
        <p:nvPicPr>
          <p:cNvPr id="13" name="Picture 12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248E6F09-B343-8428-0396-E4E2596E81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14" name="Picture 13" descr="A logo with circles and lines&#10;&#10;Description automatically generated">
            <a:extLst>
              <a:ext uri="{FF2B5EF4-FFF2-40B4-BE49-F238E27FC236}">
                <a16:creationId xmlns:a16="http://schemas.microsoft.com/office/drawing/2014/main" id="{EF4AE636-BF3F-A229-C30C-51C5E08293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96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11374580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381BDC28-EDAB-2E02-6F7F-8D024E841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3" name="Picture 2" descr="A logo with circles and lines&#10;&#10;Description automatically generated">
            <a:extLst>
              <a:ext uri="{FF2B5EF4-FFF2-40B4-BE49-F238E27FC236}">
                <a16:creationId xmlns:a16="http://schemas.microsoft.com/office/drawing/2014/main" id="{BE4D0B9C-81D8-4B3D-24CC-58E11CAF5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8659236-910D-D654-E6B6-583A7355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162060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8EC7-8479-BD29-DF49-194BE5D5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80813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2400" dirty="0"/>
              <a:t>2023-2032 Planetary Science and Astrobiology Decadal Survey: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Origins, Worlds, and Life (OWL)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406443"/>
            <a:ext cx="8131678" cy="37925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Uranus is the highest-priority flagship mission</a:t>
            </a:r>
          </a:p>
          <a:p>
            <a:pPr marL="617220" lvl="1" indent="-342900"/>
            <a:r>
              <a:rPr lang="en-US" dirty="0"/>
              <a:t>Uranus’s origin, interior, atmosphere, magnetosphere, satellites, and rings</a:t>
            </a:r>
          </a:p>
          <a:p>
            <a:pPr marL="617220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Uranus Orbiter and Probe (UOP)</a:t>
            </a:r>
          </a:p>
          <a:p>
            <a:pPr marL="617220" lvl="1" indent="-342900"/>
            <a:r>
              <a:rPr lang="en-US" dirty="0"/>
              <a:t>7,200 kg spacecraft comprised of orbiter and probe</a:t>
            </a:r>
          </a:p>
          <a:p>
            <a:pPr marL="617220" lvl="1" indent="-342900"/>
            <a:r>
              <a:rPr lang="en-US" dirty="0"/>
              <a:t>To be launched in the early 2030s</a:t>
            </a:r>
          </a:p>
          <a:p>
            <a:pPr marL="617220" lvl="1" indent="-342900"/>
            <a:r>
              <a:rPr lang="en-US" dirty="0"/>
              <a:t>13-year transfer on an Earth-Earth-Jupiter-Uranus trajectory (arrival around 2044)</a:t>
            </a:r>
          </a:p>
          <a:p>
            <a:pPr marL="617220" lvl="1" indent="-342900"/>
            <a:r>
              <a:rPr lang="en-US" dirty="0"/>
              <a:t>4.5-year mission (science through 2049)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E60FF7-41DF-F686-21FD-8282A8DB86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2" t="22048" r="41213" b="8331"/>
          <a:stretch/>
        </p:blipFill>
        <p:spPr>
          <a:xfrm>
            <a:off x="8310520" y="3494617"/>
            <a:ext cx="3881480" cy="33633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945B6B-E3C4-F9AE-52C5-6E184D2595AC}"/>
              </a:ext>
            </a:extLst>
          </p:cNvPr>
          <p:cNvSpPr txBox="1"/>
          <p:nvPr/>
        </p:nvSpPr>
        <p:spPr>
          <a:xfrm>
            <a:off x="10518144" y="6621714"/>
            <a:ext cx="167385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Illustration by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Gumiho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-Fox-From-Mars</a:t>
            </a:r>
          </a:p>
        </p:txBody>
      </p:sp>
      <p:pic>
        <p:nvPicPr>
          <p:cNvPr id="14" name="Picture 13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C674C2BA-2C54-7C98-C041-6251B61FA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15" name="Picture 14" descr="A logo with circles and lines&#10;&#10;Description automatically generated">
            <a:extLst>
              <a:ext uri="{FF2B5EF4-FFF2-40B4-BE49-F238E27FC236}">
                <a16:creationId xmlns:a16="http://schemas.microsoft.com/office/drawing/2014/main" id="{185E63E8-D598-C341-B19B-CF67152DB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ED8CBF7-E5BA-AB7C-4596-066A003C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1426368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8EC7-8479-BD29-DF49-194BE5D5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948501"/>
            <a:ext cx="11156261" cy="1479111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  <a:cs typeface="APPLE CHANCERY" panose="03020702040506060504" pitchFamily="66" charset="-79"/>
              </a:rPr>
              <a:t>We propose a CubeSat mission to Uranus in support </a:t>
            </a:r>
          </a:p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  <a:cs typeface="APPLE CHANCERY" panose="03020702040506060504" pitchFamily="66" charset="-79"/>
              </a:rPr>
              <a:t>of the Flagship Mission.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72705" y="3218608"/>
            <a:ext cx="7976060" cy="3107822"/>
          </a:xfrm>
        </p:spPr>
        <p:txBody>
          <a:bodyPr/>
          <a:lstStyle/>
          <a:p>
            <a:r>
              <a:rPr lang="en-US" dirty="0"/>
              <a:t>Built and launched in a shorter timeline</a:t>
            </a:r>
          </a:p>
          <a:p>
            <a:r>
              <a:rPr lang="en-US" dirty="0"/>
              <a:t>		Potential 2033 launch</a:t>
            </a:r>
          </a:p>
          <a:p>
            <a:r>
              <a:rPr lang="en-US" dirty="0"/>
              <a:t>6-year transfer on an Earth-Jupiter-Uranus trajectory</a:t>
            </a:r>
          </a:p>
          <a:p>
            <a:r>
              <a:rPr lang="en-US" dirty="0"/>
              <a:t>		Arrival by 2040 has unique scientific benefits</a:t>
            </a:r>
          </a:p>
          <a:p>
            <a:r>
              <a:rPr lang="en-US" dirty="0"/>
              <a:t>Swarm of CubeSats and a carrier spacecraft</a:t>
            </a:r>
          </a:p>
          <a:p>
            <a:r>
              <a:rPr lang="en-US" dirty="0"/>
              <a:t>		Data collection method has unique scientific benefits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EE0E4B83-079F-B6E9-A4DE-B91CDC47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AB18546-C1C8-E33E-CCB0-CF3476DA5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2569B82-1009-4B2F-1034-258DECA8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906612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Historical Precedent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6847" y="2059094"/>
            <a:ext cx="4927891" cy="4011193"/>
          </a:xfrm>
        </p:spPr>
        <p:txBody>
          <a:bodyPr/>
          <a:lstStyle/>
          <a:p>
            <a:r>
              <a:rPr lang="en-US" dirty="0"/>
              <a:t>Planetary Observation Missions: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LEMUR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Can-X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QuakeSat-1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MMS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A16F182-F1B2-E7C1-2968-034023E30001}"/>
              </a:ext>
            </a:extLst>
          </p:cNvPr>
          <p:cNvSpPr txBox="1">
            <a:spLocks/>
          </p:cNvSpPr>
          <p:nvPr/>
        </p:nvSpPr>
        <p:spPr>
          <a:xfrm>
            <a:off x="6635287" y="2059094"/>
            <a:ext cx="4927891" cy="401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CubeSats beyond Low Earth Orbit: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LICIACube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CAPSTONE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MarCO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Lunar Flashlight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BE084D5-5766-DD91-4F6A-910419397E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1040655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Benefits and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8EC7-8479-BD29-DF49-194BE5D5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4988851" cy="654908"/>
          </a:xfrm>
        </p:spPr>
        <p:txBody>
          <a:bodyPr/>
          <a:lstStyle/>
          <a:p>
            <a:r>
              <a:rPr lang="en-US" dirty="0"/>
              <a:t>Benefits of CubeSat Swarms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82701" y="2340186"/>
            <a:ext cx="4988851" cy="40111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Reduced mission timeline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While reduced mass, volume, and power requirements typically mean a decrease in cost, they also constrain payloads</a:t>
            </a:r>
          </a:p>
          <a:p>
            <a:pPr marL="617220" lvl="1" indent="-342900"/>
            <a:r>
              <a:rPr lang="en-US" dirty="0"/>
              <a:t>Smaller and less power-intensive instruments</a:t>
            </a:r>
          </a:p>
          <a:p>
            <a:pPr marL="617220" lvl="1" indent="-342900"/>
            <a:r>
              <a:rPr lang="en-US" dirty="0"/>
              <a:t>Reduced instrument capacity, versatility, or both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Long-range communication restrictions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3D43FE5-0E2B-3EDE-1DC3-B38533AA8558}"/>
              </a:ext>
            </a:extLst>
          </p:cNvPr>
          <p:cNvSpPr txBox="1">
            <a:spLocks/>
          </p:cNvSpPr>
          <p:nvPr/>
        </p:nvSpPr>
        <p:spPr>
          <a:xfrm>
            <a:off x="6682702" y="1474483"/>
            <a:ext cx="4988851" cy="6549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Challenges of CubeSat Swarms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18D9B63-7104-2490-830B-F4107BE2F085}"/>
              </a:ext>
            </a:extLst>
          </p:cNvPr>
          <p:cNvSpPr txBox="1">
            <a:spLocks/>
          </p:cNvSpPr>
          <p:nvPr/>
        </p:nvSpPr>
        <p:spPr>
          <a:xfrm>
            <a:off x="670269" y="2340187"/>
            <a:ext cx="4988851" cy="401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Interoperability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Higher data capture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Bandwidth redundancy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Reduced mission failure 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Ability to obtain global coverage and measurements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Reconstruct three-dimensional models of observed phenomena through observing it from multiple viewpoints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59C0311-D709-AFBB-7638-D77613FC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120085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4693324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8</a:t>
            </a:fld>
            <a:endParaRPr lang="en-US"/>
          </a:p>
        </p:txBody>
      </p:sp>
      <p:pic>
        <p:nvPicPr>
          <p:cNvPr id="2" name="Picture 1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381BDC28-EDAB-2E02-6F7F-8D024E841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3" name="Picture 2" descr="A logo with circles and lines&#10;&#10;Description automatically generated">
            <a:extLst>
              <a:ext uri="{FF2B5EF4-FFF2-40B4-BE49-F238E27FC236}">
                <a16:creationId xmlns:a16="http://schemas.microsoft.com/office/drawing/2014/main" id="{BE4D0B9C-81D8-4B3D-24CC-58E11CAF5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BB8A08F-DB2E-5F42-FD6B-2C716322FA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770201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ranus: Facts - NASA Science">
            <a:extLst>
              <a:ext uri="{FF2B5EF4-FFF2-40B4-BE49-F238E27FC236}">
                <a16:creationId xmlns:a16="http://schemas.microsoft.com/office/drawing/2014/main" id="{00BAA3CC-A874-BA2A-D512-2115928ED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305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A07527-5F1E-7F69-71E9-181B301EB67A}"/>
              </a:ext>
            </a:extLst>
          </p:cNvPr>
          <p:cNvSpPr/>
          <p:nvPr/>
        </p:nvSpPr>
        <p:spPr>
          <a:xfrm>
            <a:off x="-1" y="0"/>
            <a:ext cx="5713305" cy="6858000"/>
          </a:xfrm>
          <a:prstGeom prst="rect">
            <a:avLst/>
          </a:prstGeom>
          <a:solidFill>
            <a:srgbClr val="0707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Mission Statement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AD7C9-FC04-98FB-0EEF-13EE43F8E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241F-3391-4EBE-A8C5-7CBF4570F37E}" type="datetime1">
              <a:rPr lang="en-US" smtClean="0"/>
              <a:t>4/22/24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0378D73-1532-6E73-89CB-A7733B4E9735}"/>
              </a:ext>
            </a:extLst>
          </p:cNvPr>
          <p:cNvSpPr txBox="1">
            <a:spLocks/>
          </p:cNvSpPr>
          <p:nvPr/>
        </p:nvSpPr>
        <p:spPr>
          <a:xfrm>
            <a:off x="576973" y="2241495"/>
            <a:ext cx="5713305" cy="328172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4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Trebuchet MS" panose="020B0703020202090204" pitchFamily="34" charset="0"/>
                <a:cs typeface="Rastanty Cortez" panose="020F0502020204030204" pitchFamily="34" charset="0"/>
              </a:rPr>
              <a:t>The mission aims to gather data on the composition, interior, atmosphere, and magnetosphere of Uranus, investigate its rings, and study its moons and their evolution throughout time.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5D0049-89CF-B6B6-4BA5-A65129D6BF5C}"/>
              </a:ext>
            </a:extLst>
          </p:cNvPr>
          <p:cNvSpPr txBox="1"/>
          <p:nvPr/>
        </p:nvSpPr>
        <p:spPr>
          <a:xfrm>
            <a:off x="11082401" y="6596390"/>
            <a:ext cx="1109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Image by NASA</a:t>
            </a:r>
          </a:p>
        </p:txBody>
      </p:sp>
    </p:spTree>
    <p:extLst>
      <p:ext uri="{BB962C8B-B14F-4D97-AF65-F5344CB8AC3E}">
        <p14:creationId xmlns:p14="http://schemas.microsoft.com/office/powerpoint/2010/main" val="1199111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 fontScale="90000"/>
          </a:bodyPr>
          <a:lstStyle/>
          <a:p>
            <a:r>
              <a:rPr lang="en-US" dirty="0"/>
              <a:t>Truncated Science Traceability Matrix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FADDF94B-0DFF-8B18-0BAE-79740F901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740489"/>
              </p:ext>
            </p:extLst>
          </p:nvPr>
        </p:nvGraphicFramePr>
        <p:xfrm>
          <a:off x="454272" y="1493731"/>
          <a:ext cx="11283456" cy="4851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79495">
                  <a:extLst>
                    <a:ext uri="{9D8B030D-6E8A-4147-A177-3AD203B41FA5}">
                      <a16:colId xmlns:a16="http://schemas.microsoft.com/office/drawing/2014/main" val="163263414"/>
                    </a:ext>
                  </a:extLst>
                </a:gridCol>
                <a:gridCol w="3132945">
                  <a:extLst>
                    <a:ext uri="{9D8B030D-6E8A-4147-A177-3AD203B41FA5}">
                      <a16:colId xmlns:a16="http://schemas.microsoft.com/office/drawing/2014/main" val="278828346"/>
                    </a:ext>
                  </a:extLst>
                </a:gridCol>
                <a:gridCol w="6071016">
                  <a:extLst>
                    <a:ext uri="{9D8B030D-6E8A-4147-A177-3AD203B41FA5}">
                      <a16:colId xmlns:a16="http://schemas.microsoft.com/office/drawing/2014/main" val="234195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Science 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</a:rPr>
                        <a:t>Physical Parameter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</a:rPr>
                        <a:t>Observables and Potential Instruments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22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Measure the internal composition of Uranus. 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Chemical composition, thermal emissions, optical emissions, high-energy emissions, radio emissions, gravitational fields.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In Situ and Remote Sensing for Composition: </a:t>
                      </a:r>
                      <a:r>
                        <a:rPr lang="en-US" sz="1200" dirty="0"/>
                        <a:t>Spectrometry (Optical &amp; X-ray), Mass Spectrometry, Particle Detectors, Neutron Spectroscopy, Plasma Sensor </a:t>
                      </a:r>
                    </a:p>
                    <a:p>
                      <a:r>
                        <a:rPr lang="en-US" sz="1200" b="1" dirty="0"/>
                        <a:t>Gravity Field Measurements: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Superconduction</a:t>
                      </a:r>
                      <a:r>
                        <a:rPr lang="en-US" sz="1200" dirty="0"/>
                        <a:t> Gravimeters, Accelerometers, Doppler Shift, Radiometric Tracking, Differential Spacecraft Acceleration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15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Measure the atmospheric structure and dynamics of Uranus. 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Deep vortexes, storms, wave patterns, non-equilibrium species distribution, time-dependent mapping of gravity and magnetic fields, radio occultations, and seismology.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Vertical Mixing: </a:t>
                      </a:r>
                      <a:r>
                        <a:rPr lang="en-US" sz="1200" dirty="0"/>
                        <a:t>Infrared Spectroscopy</a:t>
                      </a:r>
                    </a:p>
                    <a:p>
                      <a:r>
                        <a:rPr lang="en-US" sz="1200" b="1" dirty="0"/>
                        <a:t>Internal Dynamics:</a:t>
                      </a:r>
                      <a:r>
                        <a:rPr lang="en-US" sz="1200" dirty="0"/>
                        <a:t> Gravimeter, Magnetometers, Magnetic Resonance Spectrometers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9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Measure the climate, circulation, and meteorological patterns of Uranus. 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Multiwavelength emission of cloud tops and lower atmospheric layers at local and global scales and at short and long time scales.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Multiwavelength Remote Sensing:</a:t>
                      </a:r>
                      <a:r>
                        <a:rPr lang="en-US" sz="1200" dirty="0"/>
                        <a:t> Cameras, Spectrometers, Radiometers, and Photometer </a:t>
                      </a:r>
                    </a:p>
                    <a:p>
                      <a:r>
                        <a:rPr lang="en-US" sz="1200" b="1" dirty="0"/>
                        <a:t>Meteorology:</a:t>
                      </a:r>
                      <a:r>
                        <a:rPr lang="en-US" sz="1200" dirty="0"/>
                        <a:t> Spectrometer, Radiometers, Imagers, Mass Spectrometers, Infrared Spectrometer, </a:t>
                      </a:r>
                      <a:r>
                        <a:rPr lang="en-US" sz="1200" dirty="0" err="1"/>
                        <a:t>Anemoeter</a:t>
                      </a:r>
                      <a:r>
                        <a:rPr lang="en-US" sz="1200" dirty="0"/>
                        <a:t>, Radiosondes, Barometers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94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Determine what processes lead to the structure, content, and dynamics of Uranus's magnetosphere and ionosphere.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Plasma, particle, and magnetic field observations, ion/neutral composition measurements, thermal properties at various latitude and altitudes in Uranus across latitudes.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Ionospheric Measurements:</a:t>
                      </a:r>
                      <a:r>
                        <a:rPr lang="en-US" sz="1200" dirty="0"/>
                        <a:t> Mass Spectrometer, Magnetometer, Radio Occultation, Spectral Scans, Particle Detectors (Solid-state, Scintillation, Gas), </a:t>
                      </a:r>
                      <a:r>
                        <a:rPr lang="en-US" sz="1200" dirty="0" err="1"/>
                        <a:t>Caloriemeter</a:t>
                      </a:r>
                      <a:r>
                        <a:rPr lang="en-US" sz="1200" dirty="0"/>
                        <a:t>, Electrostatic Analyzer</a:t>
                      </a:r>
                    </a:p>
                    <a:p>
                      <a:r>
                        <a:rPr lang="en-US" sz="1200" b="1" dirty="0" err="1"/>
                        <a:t>Thermospheric</a:t>
                      </a:r>
                      <a:r>
                        <a:rPr lang="en-US" sz="1200" b="1" dirty="0"/>
                        <a:t> Measurements:</a:t>
                      </a:r>
                      <a:r>
                        <a:rPr lang="en-US" sz="1200" dirty="0"/>
                        <a:t> Spectrometers, Spectrophotometers, Radiometers, Infrared sensor, Plasma sensor, Langmuir probes, Ion drift 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1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Determine how Uranus interacts with its environment, moons, and rings.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Tidal dissipation on Uranus's angular momentum, micrometeoroid and comet impacts, influence of seasonal solar insolation on Uranus's atmosphere.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Planetary Tidal Dissipation:</a:t>
                      </a:r>
                      <a:r>
                        <a:rPr lang="en-US" sz="1200" dirty="0"/>
                        <a:t> Accelerometers, Gravimeters, Radio tracking, Time-series imaging and spectral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64206"/>
                  </a:ext>
                </a:extLst>
              </a:tr>
            </a:tbl>
          </a:graphicData>
        </a:graphic>
      </p:graphicFrame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80BC781-6C92-9BAA-F53F-608C89B3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868496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Concept of Operations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0" name="Picture 9" descr="A blue and white text on a blue background&#10;&#10;Description automatically generated">
            <a:extLst>
              <a:ext uri="{FF2B5EF4-FFF2-40B4-BE49-F238E27FC236}">
                <a16:creationId xmlns:a16="http://schemas.microsoft.com/office/drawing/2014/main" id="{3641195E-6924-5C62-3405-5EEA0A609D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460"/>
          <a:stretch/>
        </p:blipFill>
        <p:spPr>
          <a:xfrm>
            <a:off x="517870" y="1707389"/>
            <a:ext cx="8566130" cy="344711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C9689C-078C-AECF-1B82-8BBCDA35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1496233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Concept of Operations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12</a:t>
            </a:fld>
            <a:endParaRPr lang="en-US"/>
          </a:p>
        </p:txBody>
      </p:sp>
      <p:pic>
        <p:nvPicPr>
          <p:cNvPr id="3" name="Content Placeholder 8" descr="A diagram of a diagram of a data center&#10;&#10;Description automatically generated">
            <a:extLst>
              <a:ext uri="{FF2B5EF4-FFF2-40B4-BE49-F238E27FC236}">
                <a16:creationId xmlns:a16="http://schemas.microsoft.com/office/drawing/2014/main" id="{82CB5380-54F4-72C5-41B8-1F3EEE937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319" y="2103929"/>
            <a:ext cx="8451681" cy="4754071"/>
          </a:xfrm>
          <a:prstGeom prst="rect">
            <a:avLst/>
          </a:prstGeom>
        </p:spPr>
      </p:pic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0" name="Picture 9" descr="A blue and white text on a blue background&#10;&#10;Description automatically generated">
            <a:extLst>
              <a:ext uri="{FF2B5EF4-FFF2-40B4-BE49-F238E27FC236}">
                <a16:creationId xmlns:a16="http://schemas.microsoft.com/office/drawing/2014/main" id="{3641195E-6924-5C62-3405-5EEA0A609D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347" r="20886" b="28460"/>
          <a:stretch/>
        </p:blipFill>
        <p:spPr>
          <a:xfrm>
            <a:off x="514791" y="1707389"/>
            <a:ext cx="3149600" cy="344711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641CE-3121-79D1-4AA9-64F8EDA2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344215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Interplanetary Trajectory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1801707"/>
            <a:ext cx="5740691" cy="439727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Proposed trajectory is a 6-year Earth-Jupiter-Uranus (EJU) interplanetary transfer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Calculated using numerical solutions to Lambert’s problem, the  method of patched conics, and planetary ephemeris data from the NASA/Caltech Jet Propulsion Laboratory’s Horizons database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Spacecraft sized through launch vehicle characteristic energy (C3) and the rocket equation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Figures included are sized from the SLS Block 2 launch characteristics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6" name="Picture 15" descr="A graph of a graph with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26510C4C-D344-4586-8B0C-1F09004AA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765" y="1909721"/>
            <a:ext cx="5701461" cy="3928067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1199E2F4-A1EF-6532-5E1A-B056CB163C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065083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Interplanetary Trajectory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6" name="Content Placeholder 8" descr="A graph of a graph showing the same color&#10;&#10;Description automatically generated with medium confidence">
            <a:extLst>
              <a:ext uri="{FF2B5EF4-FFF2-40B4-BE49-F238E27FC236}">
                <a16:creationId xmlns:a16="http://schemas.microsoft.com/office/drawing/2014/main" id="{9775FAFD-C45B-3CEB-EF51-51350B74C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84" y="1628004"/>
            <a:ext cx="4872038" cy="2897073"/>
          </a:xfrm>
          <a:prstGeom prst="rect">
            <a:avLst/>
          </a:prstGeom>
        </p:spPr>
      </p:pic>
      <p:pic>
        <p:nvPicPr>
          <p:cNvPr id="17" name="Content Placeholder 11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CC4A4D5C-37FE-8C09-FBF8-1C7FF2E8D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981" y="2629668"/>
            <a:ext cx="4872038" cy="2897073"/>
          </a:xfrm>
          <a:prstGeom prst="rect">
            <a:avLst/>
          </a:prstGeom>
        </p:spPr>
      </p:pic>
      <p:pic>
        <p:nvPicPr>
          <p:cNvPr id="18" name="Content Placeholder 13" descr="A graph showing the same color as the same color&#10;&#10;Description automatically generated with medium confidence">
            <a:extLst>
              <a:ext uri="{FF2B5EF4-FFF2-40B4-BE49-F238E27FC236}">
                <a16:creationId xmlns:a16="http://schemas.microsoft.com/office/drawing/2014/main" id="{DBB966A8-607B-0A8C-990C-4701E6F96B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7220188" y="3888466"/>
            <a:ext cx="4872038" cy="2897073"/>
          </a:xfr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9E6B228-BE06-701F-3E3C-9DA92010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270209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Interplanetary Trajectory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8B985C6-A841-DDB9-9CC5-35A711F03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369287"/>
            <a:ext cx="11156261" cy="467605"/>
          </a:xfrm>
        </p:spPr>
        <p:txBody>
          <a:bodyPr>
            <a:normAutofit/>
          </a:bodyPr>
          <a:lstStyle/>
          <a:p>
            <a:r>
              <a:rPr lang="en-US" dirty="0"/>
              <a:t>Best solution</a:t>
            </a:r>
          </a:p>
        </p:txBody>
      </p:sp>
      <p:pic>
        <p:nvPicPr>
          <p:cNvPr id="10" name="Picture 9" descr="A graph showing a number of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EB72AB20-5431-32D4-DE0C-C2AAB0EBB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016" y="1798691"/>
            <a:ext cx="8343968" cy="496159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233739A-3575-985C-05FB-CDA6B4CFC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639042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Interplanetary Trajectory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8B985C6-A841-DDB9-9CC5-35A711F03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369287"/>
            <a:ext cx="11156261" cy="467605"/>
          </a:xfrm>
        </p:spPr>
        <p:txBody>
          <a:bodyPr>
            <a:normAutofit/>
          </a:bodyPr>
          <a:lstStyle/>
          <a:p>
            <a:r>
              <a:rPr lang="en-US" dirty="0"/>
              <a:t>Best solution</a:t>
            </a:r>
          </a:p>
        </p:txBody>
      </p:sp>
      <p:pic>
        <p:nvPicPr>
          <p:cNvPr id="3" name="Content Placeholder 23" descr="A graph of a function&#10;&#10;Description automatically generated">
            <a:extLst>
              <a:ext uri="{FF2B5EF4-FFF2-40B4-BE49-F238E27FC236}">
                <a16:creationId xmlns:a16="http://schemas.microsoft.com/office/drawing/2014/main" id="{593AF263-9C42-F1FD-0CDA-DE24CA02E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81" y="2044553"/>
            <a:ext cx="5850743" cy="4194314"/>
          </a:xfrm>
          <a:prstGeom prst="rect">
            <a:avLst/>
          </a:prstGeom>
        </p:spPr>
      </p:pic>
      <p:pic>
        <p:nvPicPr>
          <p:cNvPr id="4" name="Content Placeholder 25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6CF17AAA-B8E8-C992-E02B-9B46718E77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095999" y="2121810"/>
            <a:ext cx="5933008" cy="4253288"/>
          </a:xfr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B2CF878-3F6A-E2BF-FEFF-0ABF685A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990488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Interplanetary Trajectory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8B985C6-A841-DDB9-9CC5-35A711F03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369287"/>
            <a:ext cx="11156261" cy="467605"/>
          </a:xfrm>
        </p:spPr>
        <p:txBody>
          <a:bodyPr>
            <a:normAutofit/>
          </a:bodyPr>
          <a:lstStyle/>
          <a:p>
            <a:r>
              <a:rPr lang="en-US" dirty="0"/>
              <a:t>Best solution</a:t>
            </a:r>
          </a:p>
        </p:txBody>
      </p:sp>
      <p:pic>
        <p:nvPicPr>
          <p:cNvPr id="13" name="Screen Recording 2024-04-17 at 7.13.29 AM">
            <a:hlinkClick r:id="" action="ppaction://media"/>
            <a:extLst>
              <a:ext uri="{FF2B5EF4-FFF2-40B4-BE49-F238E27FC236}">
                <a16:creationId xmlns:a16="http://schemas.microsoft.com/office/drawing/2014/main" id="{2A098483-186D-CCB1-39E1-6BC8B2BFCC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1868"/>
          <a:stretch/>
        </p:blipFill>
        <p:spPr>
          <a:xfrm>
            <a:off x="517868" y="1792287"/>
            <a:ext cx="6232089" cy="4628128"/>
          </a:xfrm>
          <a:prstGeom prst="rect">
            <a:avLst/>
          </a:prstGeom>
        </p:spPr>
      </p:pic>
      <p:pic>
        <p:nvPicPr>
          <p:cNvPr id="14" name="Content Placeholder 14" descr="A diagram of the solar system&#10;&#10;Description automatically generated">
            <a:extLst>
              <a:ext uri="{FF2B5EF4-FFF2-40B4-BE49-F238E27FC236}">
                <a16:creationId xmlns:a16="http://schemas.microsoft.com/office/drawing/2014/main" id="{79D8E4C7-B12C-B89A-56D0-4E30CCDF3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459" y="1792286"/>
            <a:ext cx="5264540" cy="2953992"/>
          </a:xfrm>
          <a:prstGeom prst="rect">
            <a:avLst/>
          </a:prstGeom>
        </p:spPr>
      </p:pic>
      <p:pic>
        <p:nvPicPr>
          <p:cNvPr id="15" name="Picture 14" descr="A blue and white arrow with text&#10;&#10;Description automatically generated with medium confidence">
            <a:extLst>
              <a:ext uri="{FF2B5EF4-FFF2-40B4-BE49-F238E27FC236}">
                <a16:creationId xmlns:a16="http://schemas.microsoft.com/office/drawing/2014/main" id="{F1589B50-E850-2B53-6572-7CEADBBA80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1750"/>
          <a:stretch/>
        </p:blipFill>
        <p:spPr>
          <a:xfrm>
            <a:off x="6927459" y="4658183"/>
            <a:ext cx="5264541" cy="1762231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DC3CD72-9E67-550C-5964-FC8469D4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648513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8535506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18</a:t>
            </a:fld>
            <a:endParaRPr lang="en-US"/>
          </a:p>
        </p:txBody>
      </p:sp>
      <p:pic>
        <p:nvPicPr>
          <p:cNvPr id="2" name="Picture 1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381BDC28-EDAB-2E02-6F7F-8D024E841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3" name="Picture 2" descr="A logo with circles and lines&#10;&#10;Description automatically generated">
            <a:extLst>
              <a:ext uri="{FF2B5EF4-FFF2-40B4-BE49-F238E27FC236}">
                <a16:creationId xmlns:a16="http://schemas.microsoft.com/office/drawing/2014/main" id="{BE4D0B9C-81D8-4B3D-24CC-58E11CAF5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4F7EE77-65D6-22A8-0744-8CCBD51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1544581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1788340"/>
            <a:ext cx="3536240" cy="441064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16 27U CubeSats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40 kg wet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fully functional and capable of independent operation</a:t>
            </a:r>
          </a:p>
          <a:p>
            <a:pPr marL="617220" lvl="1" indent="-342900"/>
            <a:r>
              <a:rPr lang="en-US" dirty="0"/>
              <a:t>Except the ability to communicate with Earth independently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0" name="Content Placeholder 8" descr="A blueprint of a box&#10;&#10;Description automatically generated">
            <a:extLst>
              <a:ext uri="{FF2B5EF4-FFF2-40B4-BE49-F238E27FC236}">
                <a16:creationId xmlns:a16="http://schemas.microsoft.com/office/drawing/2014/main" id="{072E98AB-CC26-17B8-F7B1-5AE29624A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567" y="1498558"/>
            <a:ext cx="7034704" cy="4974392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1D18A7-783C-1C88-C92E-6BB7A290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668459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Payload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1673129"/>
            <a:ext cx="4628666" cy="45258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While we are concerned about spacecraft design rather than instrument selection, it is helpful to use some likely instruments as stand-ins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commercial off-the-shelf (COTS) components are not rated for deep space, and most deep space instruments are not sized for CubeSats. </a:t>
            </a:r>
          </a:p>
          <a:p>
            <a:pPr marL="617220" lvl="1" indent="-342900"/>
            <a:r>
              <a:rPr lang="en-US" dirty="0"/>
              <a:t>True characteristics are somewhere in the middle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6A87A5DF-4335-664E-33A5-72D8F60396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916162"/>
              </p:ext>
            </p:extLst>
          </p:nvPr>
        </p:nvGraphicFramePr>
        <p:xfrm>
          <a:off x="5373111" y="1421454"/>
          <a:ext cx="6581549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8683">
                  <a:extLst>
                    <a:ext uri="{9D8B030D-6E8A-4147-A177-3AD203B41FA5}">
                      <a16:colId xmlns:a16="http://schemas.microsoft.com/office/drawing/2014/main" val="137480457"/>
                    </a:ext>
                  </a:extLst>
                </a:gridCol>
                <a:gridCol w="3656470">
                  <a:extLst>
                    <a:ext uri="{9D8B030D-6E8A-4147-A177-3AD203B41FA5}">
                      <a16:colId xmlns:a16="http://schemas.microsoft.com/office/drawing/2014/main" val="2163925226"/>
                    </a:ext>
                  </a:extLst>
                </a:gridCol>
                <a:gridCol w="1776396">
                  <a:extLst>
                    <a:ext uri="{9D8B030D-6E8A-4147-A177-3AD203B41FA5}">
                      <a16:colId xmlns:a16="http://schemas.microsoft.com/office/drawing/2014/main" val="203101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b"/>
                      <a:r>
                        <a:rPr lang="en-US" sz="1600" b="1" dirty="0">
                          <a:effectLst/>
                        </a:rPr>
                        <a:t>Acronym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600" b="1" dirty="0">
                          <a:effectLst/>
                        </a:rPr>
                        <a:t>Name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600" b="1">
                          <a:effectLst/>
                        </a:rPr>
                        <a:t>Mission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5018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INMS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Ion and Neutral Mass Spectrometer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48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UVIS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Ultraviolet Imaging Spectrograph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451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GRS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Gamma Ray Spectrometer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Odyssey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37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CIRS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Composite Infrared Spectrometer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23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Magnetometer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308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OTD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Optical Transient Detector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MicroLab-1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148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RPWS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Radio and Plasma Wave 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33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 Plasma Spectrometer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89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VIMS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Visible and Infrared Mapping Spectrometer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047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MKI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Microwave K-band Instrument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GRACE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900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Magnetospheric Imaging Instrument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Cassini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99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ISS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Imaging Science Subsystem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Cassini/Huygens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055096"/>
                  </a:ext>
                </a:extLst>
              </a:tr>
            </a:tbl>
          </a:graphicData>
        </a:graphic>
      </p:graphicFrame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510AFFC-A71E-C275-ADFF-F2A65AF8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601410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Payload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1673129"/>
            <a:ext cx="4628666" cy="45258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While we are concerned about spacecraft design rather than instrument selection, it is helpful to use some likely instruments as stand-ins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commercial off-the-shelf (COTS) components are not rated for deep space, and most deep space instruments are not sized for CubeSats. </a:t>
            </a:r>
          </a:p>
          <a:p>
            <a:pPr marL="617220" lvl="1" indent="-342900"/>
            <a:r>
              <a:rPr lang="en-US" dirty="0"/>
              <a:t>True characteristics are somewhere in the middle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CA53C94C-6C6F-2370-C901-9E550A6C6F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5730696"/>
              </p:ext>
            </p:extLst>
          </p:nvPr>
        </p:nvGraphicFramePr>
        <p:xfrm>
          <a:off x="5549587" y="1805548"/>
          <a:ext cx="6133763" cy="3916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1660">
                  <a:extLst>
                    <a:ext uri="{9D8B030D-6E8A-4147-A177-3AD203B41FA5}">
                      <a16:colId xmlns:a16="http://schemas.microsoft.com/office/drawing/2014/main" val="2163925226"/>
                    </a:ext>
                  </a:extLst>
                </a:gridCol>
                <a:gridCol w="1923079">
                  <a:extLst>
                    <a:ext uri="{9D8B030D-6E8A-4147-A177-3AD203B41FA5}">
                      <a16:colId xmlns:a16="http://schemas.microsoft.com/office/drawing/2014/main" val="2031014968"/>
                    </a:ext>
                  </a:extLst>
                </a:gridCol>
                <a:gridCol w="898216">
                  <a:extLst>
                    <a:ext uri="{9D8B030D-6E8A-4147-A177-3AD203B41FA5}">
                      <a16:colId xmlns:a16="http://schemas.microsoft.com/office/drawing/2014/main" val="2647972497"/>
                    </a:ext>
                  </a:extLst>
                </a:gridCol>
                <a:gridCol w="1260808">
                  <a:extLst>
                    <a:ext uri="{9D8B030D-6E8A-4147-A177-3AD203B41FA5}">
                      <a16:colId xmlns:a16="http://schemas.microsoft.com/office/drawing/2014/main" val="53022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b"/>
                      <a:r>
                        <a:rPr lang="en-US" sz="1600" b="1" dirty="0">
                          <a:effectLst/>
                        </a:rPr>
                        <a:t>Instrument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600" b="1" dirty="0">
                          <a:effectLst/>
                        </a:rPr>
                        <a:t>Power Requirements (W)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600" b="1" dirty="0">
                          <a:effectLst/>
                        </a:rPr>
                        <a:t>Mass (kg)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COTS or </a:t>
                      </a:r>
                      <a:r>
                        <a:rPr lang="en-US" sz="1600" dirty="0">
                          <a:effectLst/>
                        </a:rPr>
                        <a:t>Historical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8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MAG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3.1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Historical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37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Magnetometer (3)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1.3 - 3.0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COTS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23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CAPS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14.5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12.5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Historical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308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Plasma Sensor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COTS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148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Huygens SSP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Historical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33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Anemometer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&lt;1*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COTS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89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CIRS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26.4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39.2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Historical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047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Multispectral Imager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2.6-4.6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COTS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900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MKI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&gt;3*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Historical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993498"/>
                  </a:ext>
                </a:extLst>
              </a:tr>
            </a:tbl>
          </a:graphicData>
        </a:graphic>
      </p:graphicFrame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2A1900A-332C-E291-8689-0E307F9D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988996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Payload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E60A5D-3F2C-F6C8-474E-8DF61F4186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2" t="44021" r="27377" b="23689"/>
          <a:stretch/>
        </p:blipFill>
        <p:spPr>
          <a:xfrm>
            <a:off x="6081230" y="1398330"/>
            <a:ext cx="6110770" cy="5459670"/>
          </a:xfrm>
          <a:prstGeom prst="rect">
            <a:avLst/>
          </a:prstGeom>
        </p:spPr>
      </p:pic>
      <p:sp>
        <p:nvSpPr>
          <p:cNvPr id="13" name="Cube 12">
            <a:extLst>
              <a:ext uri="{FF2B5EF4-FFF2-40B4-BE49-F238E27FC236}">
                <a16:creationId xmlns:a16="http://schemas.microsoft.com/office/drawing/2014/main" id="{75924434-24CB-EEE4-204F-96FD5D14FE8D}"/>
              </a:ext>
            </a:extLst>
          </p:cNvPr>
          <p:cNvSpPr/>
          <p:nvPr/>
        </p:nvSpPr>
        <p:spPr>
          <a:xfrm>
            <a:off x="517869" y="2593985"/>
            <a:ext cx="325120" cy="325120"/>
          </a:xfrm>
          <a:prstGeom prst="cube">
            <a:avLst/>
          </a:prstGeom>
          <a:solidFill>
            <a:srgbClr val="7AC7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CAA3E5BF-0DAA-5D87-536F-4245624164D5}"/>
              </a:ext>
            </a:extLst>
          </p:cNvPr>
          <p:cNvSpPr/>
          <p:nvPr/>
        </p:nvSpPr>
        <p:spPr>
          <a:xfrm>
            <a:off x="1909848" y="2593985"/>
            <a:ext cx="325120" cy="325120"/>
          </a:xfrm>
          <a:prstGeom prst="cube">
            <a:avLst/>
          </a:prstGeom>
          <a:solidFill>
            <a:srgbClr val="2183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43F98D42-A9C4-C2D2-C878-6F8088E314D8}"/>
              </a:ext>
            </a:extLst>
          </p:cNvPr>
          <p:cNvSpPr/>
          <p:nvPr/>
        </p:nvSpPr>
        <p:spPr>
          <a:xfrm>
            <a:off x="3301827" y="2593985"/>
            <a:ext cx="325120" cy="325120"/>
          </a:xfrm>
          <a:prstGeom prst="cube">
            <a:avLst/>
          </a:prstGeom>
          <a:solidFill>
            <a:srgbClr val="DF61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B9FC5288-9372-6090-3580-8B8AB8CCC3C2}"/>
              </a:ext>
            </a:extLst>
          </p:cNvPr>
          <p:cNvSpPr/>
          <p:nvPr/>
        </p:nvSpPr>
        <p:spPr>
          <a:xfrm>
            <a:off x="4693805" y="2589654"/>
            <a:ext cx="325120" cy="325120"/>
          </a:xfrm>
          <a:prstGeom prst="cube">
            <a:avLst/>
          </a:prstGeom>
          <a:solidFill>
            <a:srgbClr val="A72F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25D48F45-E9C9-6FB6-DA45-F54CCA8D5635}"/>
              </a:ext>
            </a:extLst>
          </p:cNvPr>
          <p:cNvSpPr/>
          <p:nvPr/>
        </p:nvSpPr>
        <p:spPr>
          <a:xfrm>
            <a:off x="888533" y="2589654"/>
            <a:ext cx="325120" cy="325120"/>
          </a:xfrm>
          <a:prstGeom prst="cube">
            <a:avLst/>
          </a:prstGeom>
          <a:solidFill>
            <a:srgbClr val="7AC7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5BA274C1-CE8B-08A7-A939-F97989486DF0}"/>
              </a:ext>
            </a:extLst>
          </p:cNvPr>
          <p:cNvSpPr/>
          <p:nvPr/>
        </p:nvSpPr>
        <p:spPr>
          <a:xfrm>
            <a:off x="2280512" y="2589654"/>
            <a:ext cx="325120" cy="325120"/>
          </a:xfrm>
          <a:prstGeom prst="cube">
            <a:avLst/>
          </a:prstGeom>
          <a:solidFill>
            <a:srgbClr val="2183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2A8544A2-DB84-C37E-46CA-EF54FDA8185C}"/>
              </a:ext>
            </a:extLst>
          </p:cNvPr>
          <p:cNvSpPr/>
          <p:nvPr/>
        </p:nvSpPr>
        <p:spPr>
          <a:xfrm>
            <a:off x="3672491" y="2589654"/>
            <a:ext cx="325120" cy="325120"/>
          </a:xfrm>
          <a:prstGeom prst="cube">
            <a:avLst/>
          </a:prstGeom>
          <a:solidFill>
            <a:srgbClr val="DF61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A2018D6B-1279-E6CD-5963-11F073C69C35}"/>
              </a:ext>
            </a:extLst>
          </p:cNvPr>
          <p:cNvSpPr/>
          <p:nvPr/>
        </p:nvSpPr>
        <p:spPr>
          <a:xfrm>
            <a:off x="5064469" y="2585323"/>
            <a:ext cx="325120" cy="325120"/>
          </a:xfrm>
          <a:prstGeom prst="cube">
            <a:avLst/>
          </a:prstGeom>
          <a:solidFill>
            <a:srgbClr val="A72F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2C368C84-EDB1-ECD9-EB3F-AD0714A18972}"/>
              </a:ext>
            </a:extLst>
          </p:cNvPr>
          <p:cNvSpPr/>
          <p:nvPr/>
        </p:nvSpPr>
        <p:spPr>
          <a:xfrm>
            <a:off x="517869" y="2974408"/>
            <a:ext cx="325120" cy="325120"/>
          </a:xfrm>
          <a:prstGeom prst="cube">
            <a:avLst/>
          </a:prstGeom>
          <a:solidFill>
            <a:srgbClr val="7AC7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E6973315-BC63-194B-7DC8-BC5601D64D0A}"/>
              </a:ext>
            </a:extLst>
          </p:cNvPr>
          <p:cNvSpPr/>
          <p:nvPr/>
        </p:nvSpPr>
        <p:spPr>
          <a:xfrm>
            <a:off x="1909848" y="2974408"/>
            <a:ext cx="325120" cy="325120"/>
          </a:xfrm>
          <a:prstGeom prst="cube">
            <a:avLst/>
          </a:prstGeom>
          <a:solidFill>
            <a:srgbClr val="2183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03E9DB2E-0C16-F594-DD28-939F5D703B40}"/>
              </a:ext>
            </a:extLst>
          </p:cNvPr>
          <p:cNvSpPr/>
          <p:nvPr/>
        </p:nvSpPr>
        <p:spPr>
          <a:xfrm>
            <a:off x="3301827" y="2974408"/>
            <a:ext cx="325120" cy="325120"/>
          </a:xfrm>
          <a:prstGeom prst="cube">
            <a:avLst/>
          </a:prstGeom>
          <a:solidFill>
            <a:srgbClr val="DF61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23F41434-1114-B959-8021-1BA81F0370D7}"/>
              </a:ext>
            </a:extLst>
          </p:cNvPr>
          <p:cNvSpPr/>
          <p:nvPr/>
        </p:nvSpPr>
        <p:spPr>
          <a:xfrm>
            <a:off x="4693805" y="2970077"/>
            <a:ext cx="325120" cy="325120"/>
          </a:xfrm>
          <a:prstGeom prst="cube">
            <a:avLst/>
          </a:prstGeom>
          <a:solidFill>
            <a:srgbClr val="A72F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be 24">
            <a:extLst>
              <a:ext uri="{FF2B5EF4-FFF2-40B4-BE49-F238E27FC236}">
                <a16:creationId xmlns:a16="http://schemas.microsoft.com/office/drawing/2014/main" id="{F76F3AEF-EE52-DB14-7884-E209AA00C11C}"/>
              </a:ext>
            </a:extLst>
          </p:cNvPr>
          <p:cNvSpPr/>
          <p:nvPr/>
        </p:nvSpPr>
        <p:spPr>
          <a:xfrm>
            <a:off x="888533" y="2970077"/>
            <a:ext cx="325120" cy="325120"/>
          </a:xfrm>
          <a:prstGeom prst="cube">
            <a:avLst/>
          </a:prstGeom>
          <a:solidFill>
            <a:srgbClr val="7AC7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DE32ADD1-694C-29C1-156F-C9B9187843B0}"/>
              </a:ext>
            </a:extLst>
          </p:cNvPr>
          <p:cNvSpPr/>
          <p:nvPr/>
        </p:nvSpPr>
        <p:spPr>
          <a:xfrm>
            <a:off x="2280512" y="2970077"/>
            <a:ext cx="325120" cy="325120"/>
          </a:xfrm>
          <a:prstGeom prst="cube">
            <a:avLst/>
          </a:prstGeom>
          <a:solidFill>
            <a:srgbClr val="2183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2CE884ED-E3CA-8A17-F81D-8AE6EA6E1CD9}"/>
              </a:ext>
            </a:extLst>
          </p:cNvPr>
          <p:cNvSpPr/>
          <p:nvPr/>
        </p:nvSpPr>
        <p:spPr>
          <a:xfrm>
            <a:off x="3672491" y="2970077"/>
            <a:ext cx="325120" cy="325120"/>
          </a:xfrm>
          <a:prstGeom prst="cube">
            <a:avLst/>
          </a:prstGeom>
          <a:solidFill>
            <a:srgbClr val="DF61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E491A769-BFE3-D936-3F51-AB99FB13C2E9}"/>
              </a:ext>
            </a:extLst>
          </p:cNvPr>
          <p:cNvSpPr/>
          <p:nvPr/>
        </p:nvSpPr>
        <p:spPr>
          <a:xfrm>
            <a:off x="5064469" y="2965746"/>
            <a:ext cx="325120" cy="325120"/>
          </a:xfrm>
          <a:prstGeom prst="cube">
            <a:avLst/>
          </a:prstGeom>
          <a:solidFill>
            <a:srgbClr val="A72F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7B620B68-C26F-D103-6BB0-CD51A17C2427}"/>
              </a:ext>
            </a:extLst>
          </p:cNvPr>
          <p:cNvSpPr/>
          <p:nvPr/>
        </p:nvSpPr>
        <p:spPr>
          <a:xfrm>
            <a:off x="1868927" y="1772640"/>
            <a:ext cx="2289172" cy="461664"/>
          </a:xfrm>
          <a:prstGeom prst="cub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027536-6D55-D34A-1E40-BCCF170CA6EA}"/>
              </a:ext>
            </a:extLst>
          </p:cNvPr>
          <p:cNvSpPr txBox="1"/>
          <p:nvPr/>
        </p:nvSpPr>
        <p:spPr>
          <a:xfrm>
            <a:off x="779561" y="3909681"/>
            <a:ext cx="4885376" cy="369332"/>
          </a:xfrm>
          <a:prstGeom prst="rect">
            <a:avLst/>
          </a:prstGeom>
          <a:solidFill>
            <a:srgbClr val="78C5D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Group A: Magnetosphere and charged particles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8CBF30-8D8D-5A2E-6C62-1FA84C3AC672}"/>
              </a:ext>
            </a:extLst>
          </p:cNvPr>
          <p:cNvSpPr txBox="1"/>
          <p:nvPr/>
        </p:nvSpPr>
        <p:spPr>
          <a:xfrm>
            <a:off x="490604" y="4508835"/>
            <a:ext cx="5463290" cy="369332"/>
          </a:xfrm>
          <a:prstGeom prst="rect">
            <a:avLst/>
          </a:prstGeom>
          <a:solidFill>
            <a:srgbClr val="21838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Group B: Composition through multispectral imagery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A691C6-0D30-C6E2-5838-759CC909607C}"/>
              </a:ext>
            </a:extLst>
          </p:cNvPr>
          <p:cNvSpPr txBox="1"/>
          <p:nvPr/>
        </p:nvSpPr>
        <p:spPr>
          <a:xfrm>
            <a:off x="2303472" y="5107989"/>
            <a:ext cx="1837554" cy="369332"/>
          </a:xfrm>
          <a:prstGeom prst="rect">
            <a:avLst/>
          </a:prstGeom>
          <a:solidFill>
            <a:srgbClr val="DF603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Group C: Gravity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B2F34-E058-6111-20B3-286C61AB4752}"/>
              </a:ext>
            </a:extLst>
          </p:cNvPr>
          <p:cNvSpPr txBox="1"/>
          <p:nvPr/>
        </p:nvSpPr>
        <p:spPr>
          <a:xfrm>
            <a:off x="896644" y="5707144"/>
            <a:ext cx="4651210" cy="369332"/>
          </a:xfrm>
          <a:prstGeom prst="rect">
            <a:avLst/>
          </a:prstGeom>
          <a:solidFill>
            <a:srgbClr val="A72F2C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Group D: In-situ atmospheric measurements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B67A56-036E-B50C-CDFE-139E39630BEE}"/>
              </a:ext>
            </a:extLst>
          </p:cNvPr>
          <p:cNvSpPr txBox="1"/>
          <p:nvPr/>
        </p:nvSpPr>
        <p:spPr>
          <a:xfrm>
            <a:off x="9825901" y="6602976"/>
            <a:ext cx="2358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Image for illustrative purposes only.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66A8CD9B-A44C-4A91-833A-8E5AFE6F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59532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401699" cy="931960"/>
          </a:xfrm>
        </p:spPr>
        <p:txBody>
          <a:bodyPr>
            <a:normAutofit/>
          </a:bodyPr>
          <a:lstStyle/>
          <a:p>
            <a:r>
              <a:rPr lang="en-US" dirty="0"/>
              <a:t>Attitude Determination and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8EC7-8479-BD29-DF49-194BE5D5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54043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Potentially feasible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2292983"/>
            <a:ext cx="11156261" cy="4011193"/>
          </a:xfrm>
        </p:spPr>
        <p:txBody>
          <a:bodyPr/>
          <a:lstStyle/>
          <a:p>
            <a:r>
              <a:rPr lang="en-US" i="1" dirty="0"/>
              <a:t>Two necessary metrics:</a:t>
            </a:r>
          </a:p>
          <a:p>
            <a:pPr lvl="1"/>
            <a:r>
              <a:rPr lang="en-US" dirty="0"/>
              <a:t>CubeSats need to be able to point at the carrier spacecraft</a:t>
            </a:r>
          </a:p>
          <a:p>
            <a:pPr lvl="1"/>
            <a:r>
              <a:rPr lang="en-US" dirty="0"/>
              <a:t>CubeSats need to be able to track a feature on an observation target</a:t>
            </a:r>
          </a:p>
          <a:p>
            <a:endParaRPr lang="en-US" dirty="0"/>
          </a:p>
          <a:p>
            <a:r>
              <a:rPr lang="en-US" i="1" dirty="0"/>
              <a:t>Pointing budget results in a maximum slew rate of 1.03 °/s and a maximum angular acceleration rate of 0.10 °/s</a:t>
            </a:r>
            <a:r>
              <a:rPr lang="en-US" i="1" baseline="30000" dirty="0"/>
              <a:t>2</a:t>
            </a:r>
            <a:r>
              <a:rPr lang="en-US" i="1" dirty="0"/>
              <a:t>, with a position error of 0.01°</a:t>
            </a:r>
          </a:p>
          <a:p>
            <a:pPr lvl="1"/>
            <a:r>
              <a:rPr lang="en-US" dirty="0"/>
              <a:t>Position error 0.01° is within the antenna beam profile of ± 10°.</a:t>
            </a:r>
          </a:p>
          <a:p>
            <a:pPr lvl="1"/>
            <a:r>
              <a:rPr lang="en-US" dirty="0"/>
              <a:t>The necessary slew rate to track a point on Uranus at periapsis is less than 0.3°/s, which is under the maximum slew rate of 1.03 °/s (0.005 radians/s).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A50544-F17B-435D-99C3-126F9C0C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505261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619133"/>
            <a:ext cx="11153684" cy="931960"/>
          </a:xfrm>
        </p:spPr>
        <p:txBody>
          <a:bodyPr>
            <a:normAutofit/>
          </a:bodyPr>
          <a:lstStyle/>
          <a:p>
            <a:r>
              <a:rPr lang="en-US" dirty="0"/>
              <a:t>Communications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2187787"/>
            <a:ext cx="5709875" cy="40111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MarCO</a:t>
            </a:r>
            <a:r>
              <a:rPr lang="en-US" dirty="0"/>
              <a:t>-like antennas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Carrier spacecraft with a 0.5 m diameter dish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Only a single pass is needed to transmit all data from a CubeSat to the carrier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73E3432-F22A-F0D0-A5A5-9663E532E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54043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Potentially feasible</a:t>
            </a:r>
          </a:p>
        </p:txBody>
      </p:sp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A97BF1C1-076D-3F95-8870-D89DB48C43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865833"/>
              </p:ext>
            </p:extLst>
          </p:nvPr>
        </p:nvGraphicFramePr>
        <p:xfrm>
          <a:off x="6696969" y="1591553"/>
          <a:ext cx="5023137" cy="52042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46380">
                  <a:extLst>
                    <a:ext uri="{9D8B030D-6E8A-4147-A177-3AD203B41FA5}">
                      <a16:colId xmlns:a16="http://schemas.microsoft.com/office/drawing/2014/main" val="2967852192"/>
                    </a:ext>
                  </a:extLst>
                </a:gridCol>
                <a:gridCol w="1319002">
                  <a:extLst>
                    <a:ext uri="{9D8B030D-6E8A-4147-A177-3AD203B41FA5}">
                      <a16:colId xmlns:a16="http://schemas.microsoft.com/office/drawing/2014/main" val="977228719"/>
                    </a:ext>
                  </a:extLst>
                </a:gridCol>
                <a:gridCol w="857755">
                  <a:extLst>
                    <a:ext uri="{9D8B030D-6E8A-4147-A177-3AD203B41FA5}">
                      <a16:colId xmlns:a16="http://schemas.microsoft.com/office/drawing/2014/main" val="3758406024"/>
                    </a:ext>
                  </a:extLst>
                </a:gridCol>
              </a:tblGrid>
              <a:tr h="38334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dirty="0">
                          <a:effectLst/>
                        </a:rPr>
                        <a:t>General Information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dirty="0">
                        <a:effectLst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75733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Characteristic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Value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Unit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08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Distance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244000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km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7914708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Transmitter Information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1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8.425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GHz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90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Bit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0.100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Mbps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673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Transmit Power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W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98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Transmit antenna gain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29.2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 err="1">
                          <a:effectLst/>
                        </a:rPr>
                        <a:t>dBi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762524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Receiver Information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955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Characteristic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Value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Unit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70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Receive antenna diameter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783296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Link Margin Computation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3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Link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7.2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dB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420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Required link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dB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6460450"/>
                  </a:ext>
                </a:extLst>
              </a:tr>
            </a:tbl>
          </a:graphicData>
        </a:graphic>
      </p:graphicFrame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A191C6-FADA-EB0E-CBDB-A9D7E488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2948AD29-0E7E-AF62-27C0-EED03DAE48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6391232"/>
              </p:ext>
            </p:extLst>
          </p:nvPr>
        </p:nvGraphicFramePr>
        <p:xfrm>
          <a:off x="517869" y="3968871"/>
          <a:ext cx="6011017" cy="28166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73014">
                  <a:extLst>
                    <a:ext uri="{9D8B030D-6E8A-4147-A177-3AD203B41FA5}">
                      <a16:colId xmlns:a16="http://schemas.microsoft.com/office/drawing/2014/main" val="2967852192"/>
                    </a:ext>
                  </a:extLst>
                </a:gridCol>
                <a:gridCol w="1642683">
                  <a:extLst>
                    <a:ext uri="{9D8B030D-6E8A-4147-A177-3AD203B41FA5}">
                      <a16:colId xmlns:a16="http://schemas.microsoft.com/office/drawing/2014/main" val="1115406518"/>
                    </a:ext>
                  </a:extLst>
                </a:gridCol>
                <a:gridCol w="995320">
                  <a:extLst>
                    <a:ext uri="{9D8B030D-6E8A-4147-A177-3AD203B41FA5}">
                      <a16:colId xmlns:a16="http://schemas.microsoft.com/office/drawing/2014/main" val="2094617503"/>
                    </a:ext>
                  </a:extLst>
                </a:gridCol>
              </a:tblGrid>
              <a:tr h="383348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Characteristic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Unit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733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Number of images for experiment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images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08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Number of passes to downlink all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passes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791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Number of days to downlink all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passes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1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Total Bytes Generated (1 Day)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45,041,349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Bytes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90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Total Bytes with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59,904,994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>
                          <a:effectLst/>
                        </a:rPr>
                        <a:t>Bytes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673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Total (kB)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58,501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kB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98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944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619133"/>
            <a:ext cx="11153684" cy="931960"/>
          </a:xfrm>
        </p:spPr>
        <p:txBody>
          <a:bodyPr>
            <a:normAutofit/>
          </a:bodyPr>
          <a:lstStyle/>
          <a:p>
            <a:r>
              <a:rPr lang="en-US" dirty="0"/>
              <a:t>Power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187787"/>
            <a:ext cx="7396142" cy="423262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CubeSats are too far away from the Sun to use solar panels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Instead, we use </a:t>
            </a:r>
            <a:r>
              <a:rPr lang="en-US" dirty="0" err="1"/>
              <a:t>thermoradiative</a:t>
            </a:r>
            <a:r>
              <a:rPr lang="en-US" dirty="0"/>
              <a:t> cells (TRC) </a:t>
            </a:r>
          </a:p>
          <a:p>
            <a:pPr marL="617220" lvl="1" indent="-342900"/>
            <a:r>
              <a:rPr lang="en-US" dirty="0"/>
              <a:t>Act similarly to a sterling engine, generate electrical power from a heat differential</a:t>
            </a:r>
          </a:p>
          <a:p>
            <a:pPr marL="617220" lvl="1" indent="-342900"/>
            <a:r>
              <a:rPr lang="en-US" dirty="0"/>
              <a:t>Very efficient, generate ∼30 W/kg vs the ∼3 W/kg typically produced by RTGs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heat source is two general-purpose heat sources (GPHSs)</a:t>
            </a:r>
          </a:p>
          <a:p>
            <a:pPr marL="617220" lvl="1" indent="-342900"/>
            <a:r>
              <a:rPr lang="en-US" dirty="0"/>
              <a:t>The same heat sources as for RTGs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find that we generate ∼33.86 W</a:t>
            </a:r>
          </a:p>
          <a:p>
            <a:pPr marL="617220" lvl="1" indent="-342900"/>
            <a:r>
              <a:rPr lang="en-US" dirty="0"/>
              <a:t>Standard operations have an excess of ~7.3 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a lot of radioactive material, but an inescapable cost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E011022-846B-37A1-CBC3-CFDC950FB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54043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Potentially feasible</a:t>
            </a:r>
          </a:p>
        </p:txBody>
      </p:sp>
      <p:pic>
        <p:nvPicPr>
          <p:cNvPr id="4098" name="Picture 2" descr="Radioisotope Thermoradiative Cell Power Generator - NASA">
            <a:extLst>
              <a:ext uri="{FF2B5EF4-FFF2-40B4-BE49-F238E27FC236}">
                <a16:creationId xmlns:a16="http://schemas.microsoft.com/office/drawing/2014/main" id="{D89E05F8-1458-E51E-BBAD-76273CE8C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7"/>
          <a:stretch/>
        </p:blipFill>
        <p:spPr bwMode="auto">
          <a:xfrm>
            <a:off x="8003023" y="2562738"/>
            <a:ext cx="4017736" cy="311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C2624C-CDE7-45F3-A8B3-92967C80FCF0}"/>
              </a:ext>
            </a:extLst>
          </p:cNvPr>
          <p:cNvSpPr txBox="1"/>
          <p:nvPr/>
        </p:nvSpPr>
        <p:spPr>
          <a:xfrm>
            <a:off x="10969113" y="5447326"/>
            <a:ext cx="1109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Image by NASA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CA017BC-1022-1DB0-1A07-95E06ABD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92742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619133"/>
            <a:ext cx="11153684" cy="931960"/>
          </a:xfrm>
        </p:spPr>
        <p:txBody>
          <a:bodyPr>
            <a:normAutofit/>
          </a:bodyPr>
          <a:lstStyle/>
          <a:p>
            <a:r>
              <a:rPr lang="en-US" dirty="0"/>
              <a:t>Thermal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2187787"/>
            <a:ext cx="5679709" cy="40111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model each CubeSat as a black body.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find that we retain ~140 W of waste heat, while we lose a maximum of 197 W with a uniform external temperature of 10 °C</a:t>
            </a:r>
          </a:p>
          <a:p>
            <a:pPr marL="617220" lvl="1" indent="-342900"/>
            <a:r>
              <a:rPr lang="en-US" dirty="0"/>
              <a:t>Thus, we require additional heaters, passive thermal control, and careful placement of components to maintain the temperature around the battery and fuel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144D9F5-3BA4-FE67-9C5D-38429C6C6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54043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Potentially feasible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702998-BE20-1DAB-6755-1AB434575808}"/>
              </a:ext>
            </a:extLst>
          </p:cNvPr>
          <p:cNvSpPr txBox="1"/>
          <p:nvPr/>
        </p:nvSpPr>
        <p:spPr>
          <a:xfrm>
            <a:off x="7015934" y="3026562"/>
            <a:ext cx="4438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D8BEA1F-EA08-C7B0-FC30-E6ED53F5C4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  <p:pic>
        <p:nvPicPr>
          <p:cNvPr id="7" name="Picture 6" descr="Diagram of an electric field&#10;&#10;Description automatically generated with medium confidence">
            <a:extLst>
              <a:ext uri="{FF2B5EF4-FFF2-40B4-BE49-F238E27FC236}">
                <a16:creationId xmlns:a16="http://schemas.microsoft.com/office/drawing/2014/main" id="{E8858CF9-DF3E-DC44-ED78-09A4AE01B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75" b="99582" l="968" r="98226">
                        <a14:foregroundMark x1="645" y1="98326" x2="5806" y2="8159"/>
                        <a14:foregroundMark x1="5806" y1="8159" x2="645" y2="34728"/>
                        <a14:foregroundMark x1="645" y1="34728" x2="21129" y2="7531"/>
                        <a14:foregroundMark x1="21129" y1="7531" x2="10645" y2="28033"/>
                        <a14:foregroundMark x1="10645" y1="28033" x2="11613" y2="56067"/>
                        <a14:foregroundMark x1="11613" y1="56067" x2="15484" y2="61715"/>
                        <a14:foregroundMark x1="94516" y1="5439" x2="86774" y2="20084"/>
                        <a14:foregroundMark x1="86774" y1="20084" x2="71290" y2="8787"/>
                        <a14:foregroundMark x1="71290" y1="8787" x2="26613" y2="5858"/>
                        <a14:foregroundMark x1="26613" y1="5858" x2="8387" y2="15900"/>
                        <a14:foregroundMark x1="8387" y1="15900" x2="484" y2="31799"/>
                        <a14:foregroundMark x1="484" y1="31799" x2="13710" y2="65690"/>
                        <a14:foregroundMark x1="13710" y1="65690" x2="41762" y2="85386"/>
                        <a14:foregroundMark x1="74990" y1="93586" x2="94839" y2="96025"/>
                        <a14:foregroundMark x1="73927" y1="83871" x2="10968" y2="47280"/>
                        <a14:foregroundMark x1="94839" y1="96025" x2="73967" y2="83894"/>
                        <a14:foregroundMark x1="10968" y1="47280" x2="13548" y2="48326"/>
                        <a14:foregroundMark x1="80806" y1="5439" x2="5000" y2="628"/>
                        <a14:foregroundMark x1="5000" y1="628" x2="4355" y2="23849"/>
                        <a14:foregroundMark x1="4355" y1="23849" x2="13226" y2="50837"/>
                        <a14:foregroundMark x1="13226" y1="50837" x2="24355" y2="57950"/>
                        <a14:foregroundMark x1="24355" y1="57950" x2="56935" y2="63808"/>
                        <a14:foregroundMark x1="56935" y1="63808" x2="83387" y2="62343"/>
                        <a14:foregroundMark x1="83387" y1="62343" x2="92903" y2="47490"/>
                        <a14:foregroundMark x1="92903" y1="47490" x2="90000" y2="24268"/>
                        <a14:foregroundMark x1="90000" y1="24268" x2="79677" y2="4184"/>
                        <a14:foregroundMark x1="85161" y1="8996" x2="14194" y2="21967"/>
                        <a14:foregroundMark x1="14194" y1="21967" x2="3871" y2="28661"/>
                        <a14:foregroundMark x1="16935" y1="18201" x2="90323" y2="39540"/>
                        <a14:foregroundMark x1="90323" y1="39540" x2="92097" y2="40795"/>
                        <a14:foregroundMark x1="80806" y1="28661" x2="7258" y2="26360"/>
                        <a14:foregroundMark x1="7258" y1="26360" x2="1129" y2="28243"/>
                        <a14:foregroundMark x1="49839" y1="39331" x2="91290" y2="54184"/>
                        <a14:foregroundMark x1="80968" y1="45816" x2="22742" y2="36611"/>
                        <a14:foregroundMark x1="25161" y1="38075" x2="58871" y2="40586"/>
                        <a14:foregroundMark x1="51452" y1="36611" x2="24355" y2="36820"/>
                        <a14:foregroundMark x1="26290" y1="33054" x2="54516" y2="33054"/>
                        <a14:foregroundMark x1="17742" y1="28033" x2="25806" y2="43515"/>
                        <a14:foregroundMark x1="25806" y1="43515" x2="30161" y2="47699"/>
                        <a14:foregroundMark x1="30161" y1="37238" x2="8548" y2="28661"/>
                        <a14:foregroundMark x1="13226" y1="34310" x2="18226" y2="48954"/>
                        <a14:foregroundMark x1="18226" y1="48954" x2="21613" y2="53347"/>
                        <a14:foregroundMark x1="24677" y1="48745" x2="85161" y2="58368"/>
                        <a14:foregroundMark x1="73226" y1="52720" x2="32419" y2="48117"/>
                        <a14:foregroundMark x1="70323" y1="53766" x2="71129" y2="72176"/>
                        <a14:foregroundMark x1="71129" y1="72176" x2="83871" y2="93933"/>
                        <a14:foregroundMark x1="83871" y1="93933" x2="83871" y2="93933"/>
                        <a14:foregroundMark x1="82097" y1="89331" x2="79677" y2="55649"/>
                        <a14:foregroundMark x1="78226" y1="54393" x2="89355" y2="88912"/>
                        <a14:foregroundMark x1="91774" y1="86820" x2="91774" y2="56695"/>
                        <a14:foregroundMark x1="93710" y1="63389" x2="93548" y2="96444"/>
                        <a14:foregroundMark x1="97581" y1="82845" x2="98226" y2="5649"/>
                        <a14:foregroundMark x1="95968" y1="12134" x2="86613" y2="4603"/>
                        <a14:foregroundMark x1="87419" y1="33264" x2="77097" y2="23640"/>
                        <a14:foregroundMark x1="77097" y1="23640" x2="72258" y2="23222"/>
                        <a14:foregroundMark x1="72258" y1="23013" x2="47097" y2="19038"/>
                        <a14:foregroundMark x1="47258" y1="18619" x2="71290" y2="17992"/>
                        <a14:foregroundMark x1="71290" y1="17992" x2="80806" y2="19247"/>
                        <a14:foregroundMark x1="56452" y1="10669" x2="33548" y2="12971"/>
                        <a14:foregroundMark x1="22742" y1="14017" x2="37419" y2="11088"/>
                        <a14:foregroundMark x1="13226" y1="60669" x2="5161" y2="78243"/>
                        <a14:foregroundMark x1="5161" y1="78243" x2="3548" y2="87029"/>
                        <a14:foregroundMark x1="5806" y1="98536" x2="22097" y2="71967"/>
                        <a14:foregroundMark x1="28226" y1="62343" x2="13226" y2="93933"/>
                        <a14:foregroundMark x1="14194" y1="92469" x2="30968" y2="86402"/>
                        <a14:foregroundMark x1="34516" y1="79916" x2="18065" y2="96025"/>
                        <a14:foregroundMark x1="22097" y1="79289" x2="35968" y2="79498"/>
                        <a14:foregroundMark x1="56122" y1="84189" x2="63357" y2="85033"/>
                        <a14:foregroundMark x1="37419" y1="82008" x2="50819" y2="83571"/>
                        <a14:foregroundMark x1="81935" y1="95397" x2="73914" y2="95236"/>
                        <a14:foregroundMark x1="96774" y1="80753" x2="96774" y2="98954"/>
                        <a14:foregroundMark x1="66613" y1="99582" x2="30484" y2="99372"/>
                        <a14:foregroundMark x1="41058" y1="95859" x2="42097" y2="95816"/>
                        <a14:foregroundMark x1="17097" y1="96862" x2="40031" y2="95902"/>
                        <a14:foregroundMark x1="65323" y1="79916" x2="48065" y2="79289"/>
                        <a14:backgroundMark x1="72419" y1="92050" x2="65484" y2="94979"/>
                        <a14:backgroundMark x1="74194" y1="89540" x2="59677" y2="91004"/>
                        <a14:backgroundMark x1="75484" y1="86820" x2="56452" y2="88912"/>
                        <a14:backgroundMark x1="56774" y1="85356" x2="45161" y2="88285"/>
                        <a14:backgroundMark x1="37581" y1="89540" x2="42581" y2="93933"/>
                        <a14:backgroundMark x1="33710" y1="90795" x2="41774" y2="91841"/>
                        <a14:backgroundMark x1="36290" y1="89540" x2="53065" y2="90377"/>
                        <a14:backgroundMark x1="35645" y1="88285" x2="45968" y2="88494"/>
                        <a14:backgroundMark x1="53065" y1="93305" x2="71290" y2="93305"/>
                        <a14:backgroundMark x1="49839" y1="92050" x2="59677" y2="92050"/>
                        <a14:backgroundMark x1="67258" y1="90795" x2="74355" y2="945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7448" y="2014917"/>
            <a:ext cx="3937000" cy="3035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95608B-EBAE-597E-B161-4E61783AB37C}"/>
              </a:ext>
            </a:extLst>
          </p:cNvPr>
          <p:cNvSpPr txBox="1"/>
          <p:nvPr/>
        </p:nvSpPr>
        <p:spPr>
          <a:xfrm>
            <a:off x="8174896" y="4605454"/>
            <a:ext cx="1410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(~500K)</a:t>
            </a:r>
          </a:p>
        </p:txBody>
      </p:sp>
    </p:spTree>
    <p:extLst>
      <p:ext uri="{BB962C8B-B14F-4D97-AF65-F5344CB8AC3E}">
        <p14:creationId xmlns:p14="http://schemas.microsoft.com/office/powerpoint/2010/main" val="1569434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619133"/>
            <a:ext cx="11153684" cy="931960"/>
          </a:xfrm>
        </p:spPr>
        <p:txBody>
          <a:bodyPr>
            <a:normAutofit/>
          </a:bodyPr>
          <a:lstStyle/>
          <a:p>
            <a:r>
              <a:rPr lang="en-US" dirty="0"/>
              <a:t>Structures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2187787"/>
            <a:ext cx="5267275" cy="40111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CubeSat mass and volume were not limiting factors in this design, given that CubeSat-sized parts are being used</a:t>
            </a:r>
          </a:p>
          <a:p>
            <a:pPr marL="617220" lvl="1" indent="-342900"/>
            <a:r>
              <a:rPr lang="en-US" dirty="0"/>
              <a:t>The mass margin is 18.1%, and the volume margin is 34.9%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Both budgets close, however it would be better if we had a higher mass margin at this point of the design</a:t>
            </a:r>
          </a:p>
          <a:p>
            <a:pPr marL="617220" lvl="1" indent="-342900"/>
            <a:r>
              <a:rPr lang="en-US" dirty="0"/>
              <a:t>Due to the launch vehicle chosen, the CubeSat mass limit can be increased if necessary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1FF6150-CEE2-D636-E9A5-88CD6CD16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156261" cy="54043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Potentially feasible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61EC8E-31EA-D755-5E0D-2306F843584C}"/>
              </a:ext>
            </a:extLst>
          </p:cNvPr>
          <p:cNvSpPr txBox="1"/>
          <p:nvPr/>
        </p:nvSpPr>
        <p:spPr>
          <a:xfrm>
            <a:off x="6406858" y="2187787"/>
            <a:ext cx="526727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Environmental radiation mitigated through external shielding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100 mils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Internal radiation mitigated through internal shielding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can reduce the lifetime radiation dose to 1 </a:t>
            </a:r>
            <a:r>
              <a:rPr lang="en-US" dirty="0" err="1"/>
              <a:t>krad</a:t>
            </a:r>
            <a:r>
              <a:rPr lang="en-US" dirty="0"/>
              <a:t> with an aluminum shield 0.445 cm thick.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is very low for spacecraft, but the vulnerability of CubeSats and the risk of using them in deep space leads to a conservative design.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9FBE8A3B-1E91-D2A7-1D84-BDC31E34BB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628042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4978200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28</a:t>
            </a:fld>
            <a:endParaRPr lang="en-US"/>
          </a:p>
        </p:txBody>
      </p:sp>
      <p:pic>
        <p:nvPicPr>
          <p:cNvPr id="2" name="Picture 1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381BDC28-EDAB-2E02-6F7F-8D024E841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3" name="Picture 2" descr="A logo with circles and lines&#10;&#10;Description automatically generated">
            <a:extLst>
              <a:ext uri="{FF2B5EF4-FFF2-40B4-BE49-F238E27FC236}">
                <a16:creationId xmlns:a16="http://schemas.microsoft.com/office/drawing/2014/main" id="{BE4D0B9C-81D8-4B3D-24CC-58E11CAF5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33DA2E9-18C1-F9C1-6829-5A9E9BFBB0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49356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Carrier Spacecraft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8EC7-8479-BD29-DF49-194BE5D5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9" y="1474483"/>
            <a:ext cx="11574357" cy="491870"/>
          </a:xfrm>
        </p:spPr>
        <p:txBody>
          <a:bodyPr>
            <a:normAutofit/>
          </a:bodyPr>
          <a:lstStyle/>
          <a:p>
            <a:r>
              <a:rPr lang="en-US" dirty="0"/>
              <a:t>The carrier transports the CubeSats to Uranus and serves as a communication relay to Earth.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2187787"/>
            <a:ext cx="11156261" cy="423262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Larger spacecraft, with one RTG, two antennas, and 16 CubeSat deployers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Contains thrusters for orbital transfer maneuvers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Communications (worst case):</a:t>
            </a:r>
          </a:p>
          <a:p>
            <a:pPr marL="617220" lvl="1" indent="-342900"/>
            <a:r>
              <a:rPr lang="en-US" dirty="0"/>
              <a:t>CubeSat link: 0.5 m diameter dish antenna, X band, 0.1 Mbps, 6.4 dB margin</a:t>
            </a:r>
          </a:p>
          <a:p>
            <a:pPr marL="617220" lvl="1" indent="-342900"/>
            <a:r>
              <a:rPr lang="en-US" dirty="0"/>
              <a:t>Earth link: 2.1 m diameter dish antenna, X band, Deep Space Network, 8.9 dB margin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Attitude Determination and Control:</a:t>
            </a:r>
          </a:p>
          <a:p>
            <a:pPr marL="617220" lvl="1" indent="-342900"/>
            <a:r>
              <a:rPr lang="en-US" dirty="0"/>
              <a:t>Maximum slew rate of 0.20 °/s, position error of 0.01° is within antenna beam profile of ± 1°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Structures:</a:t>
            </a:r>
          </a:p>
          <a:p>
            <a:pPr marL="617220" lvl="1" indent="-342900"/>
            <a:r>
              <a:rPr lang="en-US" dirty="0"/>
              <a:t>Total wet mass of 2,360 kg (plus the 640 kg of the CubeSats, for a launch mass of 3,000 kg)</a:t>
            </a:r>
          </a:p>
          <a:p>
            <a:pPr marL="617220" lvl="1" indent="-342900"/>
            <a:r>
              <a:rPr lang="en-US" dirty="0"/>
              <a:t>The current trajectory and rocket selections allow for a launch mass of 4,488 kg (3,344 kg of dry mass, 1,144 kg of fuel), resulting nearly 50% of mass margin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42DDD3-AB1A-C2D6-BE21-DC6B33AC0A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1502207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E918E2-8F05-7EEC-4A0B-B472076F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3E347C4-4627-C45A-A7B2-CF61A4D4DD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66746360"/>
              </p:ext>
            </p:extLst>
          </p:nvPr>
        </p:nvGraphicFramePr>
        <p:xfrm>
          <a:off x="517869" y="1889760"/>
          <a:ext cx="11165481" cy="392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5254-D896-3995-E0F7-21F719A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9" y="97713"/>
            <a:ext cx="5327518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06E75-7CE2-DA27-992B-FDB5C30A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30</a:t>
            </a:fld>
            <a:endParaRPr lang="en-US"/>
          </a:p>
        </p:txBody>
      </p:sp>
      <p:pic>
        <p:nvPicPr>
          <p:cNvPr id="2" name="Picture 1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381BDC28-EDAB-2E02-6F7F-8D024E841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3" name="Picture 2" descr="A logo with circles and lines&#10;&#10;Description automatically generated">
            <a:extLst>
              <a:ext uri="{FF2B5EF4-FFF2-40B4-BE49-F238E27FC236}">
                <a16:creationId xmlns:a16="http://schemas.microsoft.com/office/drawing/2014/main" id="{BE4D0B9C-81D8-4B3D-24CC-58E11CAF5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B844971-ACBB-922A-537E-C1CCB50C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4174687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69" y="1750820"/>
            <a:ext cx="11156261" cy="21171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work demonstrates that </a:t>
            </a:r>
            <a:r>
              <a:rPr lang="en-US" b="1" dirty="0"/>
              <a:t>a CubeSat swarm mission to Uranus is </a:t>
            </a:r>
            <a:r>
              <a:rPr lang="en-US" b="1" dirty="0">
                <a:solidFill>
                  <a:srgbClr val="00B050"/>
                </a:solidFill>
              </a:rPr>
              <a:t>likely a viable solution </a:t>
            </a:r>
            <a:r>
              <a:rPr lang="en-US" b="1" dirty="0"/>
              <a:t>for answering many aspects of the 2023-2032 Planetary Science and Astrobiology Decadal Survey’s thematic questions</a:t>
            </a:r>
            <a:r>
              <a:rPr lang="en-US" dirty="0"/>
              <a:t> and can support the UOP by collecting data that the UOP cannot.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Launching a lighter spacecraft on a lower fuel and cruise time trajectory has a unique scientific benefit, and a swarm of CubeSats can return valuable data.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017535F6-F322-AD7F-03DE-E464E4E7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6" name="Picture 5" descr="A logo with circles and lines&#10;&#10;Description automatically generated">
            <a:extLst>
              <a:ext uri="{FF2B5EF4-FFF2-40B4-BE49-F238E27FC236}">
                <a16:creationId xmlns:a16="http://schemas.microsoft.com/office/drawing/2014/main" id="{70255CD2-F611-B9F0-FF6B-81645B7E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3C6F690-53F9-AC35-794A-3EFF2D558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BB2804-2852-414C-10C2-31ED263748A2}"/>
              </a:ext>
            </a:extLst>
          </p:cNvPr>
          <p:cNvSpPr txBox="1"/>
          <p:nvPr/>
        </p:nvSpPr>
        <p:spPr>
          <a:xfrm>
            <a:off x="2386311" y="5641819"/>
            <a:ext cx="7419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Thank you for your attention! We look forward to the Q&amp;A session.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E6EEB-B5D0-3252-552C-2E4CD415005E}"/>
              </a:ext>
            </a:extLst>
          </p:cNvPr>
          <p:cNvSpPr txBox="1"/>
          <p:nvPr/>
        </p:nvSpPr>
        <p:spPr>
          <a:xfrm>
            <a:off x="1964240" y="4318575"/>
            <a:ext cx="8263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We would love to deepen this study with a concurrent engineering team!</a:t>
            </a:r>
          </a:p>
          <a:p>
            <a:pPr algn="ctr"/>
            <a:r>
              <a:rPr lang="en-US" sz="2000" dirty="0"/>
              <a:t>There is a lot of work to be done, so let us know if you’d like to collaborate!</a:t>
            </a:r>
          </a:p>
        </p:txBody>
      </p:sp>
    </p:spTree>
    <p:extLst>
      <p:ext uri="{BB962C8B-B14F-4D97-AF65-F5344CB8AC3E}">
        <p14:creationId xmlns:p14="http://schemas.microsoft.com/office/powerpoint/2010/main" val="97387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D5A4-14AC-9E81-75A7-B7DACBB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19133"/>
            <a:ext cx="11165481" cy="931960"/>
          </a:xfrm>
        </p:spPr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800C-B040-9302-D830-BD0FA5DF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1456567"/>
            <a:ext cx="11165480" cy="4742414"/>
          </a:xfrm>
        </p:spPr>
        <p:txBody>
          <a:bodyPr numCol="3" spcCol="9144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SpaceX falcon heavy. https://</a:t>
            </a:r>
            <a:r>
              <a:rPr lang="en-US" sz="500" dirty="0" err="1">
                <a:effectLst/>
              </a:rPr>
              <a:t>www.spacex.com</a:t>
            </a:r>
            <a:r>
              <a:rPr lang="en-US" sz="500" dirty="0">
                <a:effectLst/>
              </a:rPr>
              <a:t>/vehicles/falcon-heavy/. [Ac- </a:t>
            </a:r>
            <a:r>
              <a:rPr lang="en-US" sz="500" dirty="0" err="1">
                <a:effectLst/>
              </a:rPr>
              <a:t>cessed</a:t>
            </a:r>
            <a:r>
              <a:rPr lang="en-US" sz="500" dirty="0">
                <a:effectLst/>
              </a:rPr>
              <a:t> 13-04-2024].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Spacex</a:t>
            </a:r>
            <a:r>
              <a:rPr lang="en-US" sz="500" dirty="0">
                <a:effectLst/>
              </a:rPr>
              <a:t> starship. https://</a:t>
            </a:r>
            <a:r>
              <a:rPr lang="en-US" sz="500" dirty="0" err="1">
                <a:effectLst/>
              </a:rPr>
              <a:t>www.spacex.com</a:t>
            </a:r>
            <a:r>
              <a:rPr lang="en-US" sz="500" dirty="0">
                <a:effectLst/>
              </a:rPr>
              <a:t>/vehicles/starship/. [Accessed 13- 04-2024].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Spire - Earth Online — </a:t>
            </a:r>
            <a:r>
              <a:rPr lang="en-US" sz="500" dirty="0" err="1">
                <a:effectLst/>
              </a:rPr>
              <a:t>earth.esa.int</a:t>
            </a:r>
            <a:r>
              <a:rPr lang="en-US" sz="500" dirty="0">
                <a:effectLst/>
              </a:rPr>
              <a:t>. https://</a:t>
            </a:r>
            <a:r>
              <a:rPr lang="en-US" sz="500" dirty="0" err="1">
                <a:effectLst/>
              </a:rPr>
              <a:t>earth.esa.int</a:t>
            </a:r>
            <a:r>
              <a:rPr lang="en-US" sz="500" dirty="0">
                <a:effectLst/>
              </a:rPr>
              <a:t>/</a:t>
            </a:r>
            <a:r>
              <a:rPr lang="en-US" sz="500" dirty="0" err="1">
                <a:effectLst/>
              </a:rPr>
              <a:t>eogateway</a:t>
            </a:r>
            <a:r>
              <a:rPr lang="en-US" sz="500" dirty="0">
                <a:effectLst/>
              </a:rPr>
              <a:t>/ missions/spire. [Accessed 11-04-2024].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AAC Clyde Space. Three axis satellite magnetometer.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R. Abelson, Tibor Balint, H. </a:t>
            </a:r>
            <a:r>
              <a:rPr lang="en-US" sz="500" dirty="0" err="1">
                <a:effectLst/>
              </a:rPr>
              <a:t>Noravian</a:t>
            </a:r>
            <a:r>
              <a:rPr lang="en-US" sz="500" dirty="0">
                <a:effectLst/>
              </a:rPr>
              <a:t>, J. Randolph, </a:t>
            </a:r>
            <a:r>
              <a:rPr lang="en-US" sz="500" dirty="0" err="1">
                <a:effectLst/>
              </a:rPr>
              <a:t>Satter</a:t>
            </a:r>
            <a:r>
              <a:rPr lang="en-US" sz="500" dirty="0">
                <a:effectLst/>
              </a:rPr>
              <a:t> CM, G. Schmidt, and James Shirley. Enabling solar system exploration with small radioisotope power systems. AGU Fall Meeting Abstracts, 12 2005.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R. Abelson, T.S. BALINT, K. </a:t>
            </a:r>
            <a:r>
              <a:rPr lang="en-US" sz="500" dirty="0" err="1">
                <a:effectLst/>
              </a:rPr>
              <a:t>Coste</a:t>
            </a:r>
            <a:r>
              <a:rPr lang="en-US" sz="500" dirty="0">
                <a:effectLst/>
              </a:rPr>
              <a:t>, J.O. Elliott, J.E. Randolph, G.R. Schmidt, T. </a:t>
            </a:r>
            <a:r>
              <a:rPr lang="en-US" sz="500" dirty="0" err="1">
                <a:effectLst/>
              </a:rPr>
              <a:t>Schriener</a:t>
            </a:r>
            <a:r>
              <a:rPr lang="en-US" sz="500" dirty="0">
                <a:effectLst/>
              </a:rPr>
              <a:t>, J.H. Shirley, and T.R. </a:t>
            </a:r>
            <a:r>
              <a:rPr lang="en-US" sz="500" dirty="0" err="1">
                <a:effectLst/>
              </a:rPr>
              <a:t>Spilker</a:t>
            </a:r>
            <a:r>
              <a:rPr lang="en-US" sz="500" dirty="0">
                <a:effectLst/>
              </a:rPr>
              <a:t>. Expanding frontiers with standard radioisotope power systems. Technical report, National Aeronautical and Space Administration, 2004.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Caleb Adams. High Performance Computation with Small Satellites and Small Satellite Swarms for 3D Reconstruction. PhD thesis, 05 2020.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APL. New horizons: The path to </a:t>
            </a:r>
            <a:r>
              <a:rPr lang="en-US" sz="500" dirty="0" err="1">
                <a:effectLst/>
              </a:rPr>
              <a:t>pluto</a:t>
            </a:r>
            <a:r>
              <a:rPr lang="en-US" sz="500" dirty="0">
                <a:effectLst/>
              </a:rPr>
              <a:t> and beyond.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Australian Space Academy. Space communication calculations,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Manlio</a:t>
            </a:r>
            <a:r>
              <a:rPr lang="en-US" sz="500" dirty="0">
                <a:effectLst/>
              </a:rPr>
              <a:t> Bacco, Pietro </a:t>
            </a:r>
            <a:r>
              <a:rPr lang="en-US" sz="500" dirty="0" err="1">
                <a:effectLst/>
              </a:rPr>
              <a:t>Cassara</a:t>
            </a:r>
            <a:r>
              <a:rPr lang="en-US" sz="500" dirty="0">
                <a:effectLst/>
              </a:rPr>
              <a:t>`, Marco Colucci, Alberto </a:t>
            </a:r>
            <a:r>
              <a:rPr lang="en-US" sz="500" dirty="0" err="1">
                <a:effectLst/>
              </a:rPr>
              <a:t>Gotta</a:t>
            </a:r>
            <a:r>
              <a:rPr lang="en-US" sz="500" dirty="0">
                <a:effectLst/>
              </a:rPr>
              <a:t>, Mario Marchese, and Fabio </a:t>
            </a:r>
            <a:r>
              <a:rPr lang="en-US" sz="500" dirty="0" err="1">
                <a:effectLst/>
              </a:rPr>
              <a:t>Patrone</a:t>
            </a:r>
            <a:r>
              <a:rPr lang="en-US" sz="500" dirty="0">
                <a:effectLst/>
              </a:rPr>
              <a:t>. A survey on network architectures and applications for nanosat and </a:t>
            </a:r>
            <a:r>
              <a:rPr lang="en-US" sz="500" dirty="0" err="1">
                <a:effectLst/>
              </a:rPr>
              <a:t>uav</a:t>
            </a:r>
            <a:r>
              <a:rPr lang="en-US" sz="500" dirty="0">
                <a:effectLst/>
              </a:rPr>
              <a:t> swarms. In Prashant Pillai, </a:t>
            </a:r>
            <a:r>
              <a:rPr lang="en-US" sz="500" dirty="0" err="1">
                <a:effectLst/>
              </a:rPr>
              <a:t>Kandeepan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Sithamparanathan</a:t>
            </a:r>
            <a:r>
              <a:rPr lang="en-US" sz="500" dirty="0">
                <a:effectLst/>
              </a:rPr>
              <a:t>, Giovanni Gi- </a:t>
            </a:r>
            <a:r>
              <a:rPr lang="en-US" sz="500" dirty="0" err="1">
                <a:effectLst/>
              </a:rPr>
              <a:t>ambene</a:t>
            </a:r>
            <a:r>
              <a:rPr lang="en-US" sz="500" dirty="0">
                <a:effectLst/>
              </a:rPr>
              <a:t>, Miguel A ́</a:t>
            </a:r>
            <a:r>
              <a:rPr lang="en-US" sz="500" dirty="0" err="1">
                <a:effectLst/>
              </a:rPr>
              <a:t>ngel</a:t>
            </a:r>
            <a:r>
              <a:rPr lang="en-US" sz="500" dirty="0">
                <a:effectLst/>
              </a:rPr>
              <a:t> V ́</a:t>
            </a:r>
            <a:r>
              <a:rPr lang="en-US" sz="500" dirty="0" err="1">
                <a:effectLst/>
              </a:rPr>
              <a:t>azquez</a:t>
            </a:r>
            <a:r>
              <a:rPr lang="en-US" sz="500" dirty="0">
                <a:effectLst/>
              </a:rPr>
              <a:t>, and Paul Daniel Mitchell, editors, Wireless and Satellite Systems, pages 75–85, Cham, 2018. Springer International Publishing.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Dylan Barnes, Andrew Cummings, and Paula do Vale Pereira. COMMUTE: Cube- sat swarm orbital maneuvers for a mission to study </a:t>
            </a:r>
            <a:r>
              <a:rPr lang="en-US" sz="500" dirty="0" err="1">
                <a:effectLst/>
              </a:rPr>
              <a:t>uranus</a:t>
            </a:r>
            <a:r>
              <a:rPr lang="en-US" sz="500" dirty="0">
                <a:effectLst/>
              </a:rPr>
              <a:t>’ atmospheric environ- </a:t>
            </a:r>
            <a:r>
              <a:rPr lang="en-US" sz="500" dirty="0" err="1">
                <a:effectLst/>
              </a:rPr>
              <a:t>ment</a:t>
            </a:r>
            <a:r>
              <a:rPr lang="en-US" sz="500" dirty="0">
                <a:effectLst/>
              </a:rPr>
              <a:t>. In Proceedings of the Small Satellite Conference, Weekend Poster Session 2, SSC23-WP2-38,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Linda Billings. 50 years of solar system exploration: Historical perspectives. Na- </a:t>
            </a:r>
            <a:r>
              <a:rPr lang="en-US" sz="500" dirty="0" err="1">
                <a:effectLst/>
              </a:rPr>
              <a:t>tional</a:t>
            </a:r>
            <a:r>
              <a:rPr lang="en-US" sz="500" dirty="0">
                <a:effectLst/>
              </a:rPr>
              <a:t> Aeronautics and Space Administration, Office of Communications, NASA History Division,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Robert E. Bitten, Stephen A. Shinn, and Debra L. Emmons. Challenges and po- </a:t>
            </a:r>
            <a:r>
              <a:rPr lang="en-US" sz="500" dirty="0" err="1">
                <a:effectLst/>
              </a:rPr>
              <a:t>tential</a:t>
            </a:r>
            <a:r>
              <a:rPr lang="en-US" sz="500" dirty="0">
                <a:effectLst/>
              </a:rPr>
              <a:t> solutions to develop and fund </a:t>
            </a:r>
            <a:r>
              <a:rPr lang="en-US" sz="500" dirty="0" err="1">
                <a:effectLst/>
              </a:rPr>
              <a:t>nasa</a:t>
            </a:r>
            <a:r>
              <a:rPr lang="en-US" sz="500" dirty="0">
                <a:effectLst/>
              </a:rPr>
              <a:t> flagship missions. 2019 IEEE Aerospace Conference, Mar 2019.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William J. Blackwell, Laura J. </a:t>
            </a:r>
            <a:r>
              <a:rPr lang="en-US" sz="500" dirty="0" err="1">
                <a:effectLst/>
              </a:rPr>
              <a:t>Bickmeier</a:t>
            </a:r>
            <a:r>
              <a:rPr lang="en-US" sz="500" dirty="0">
                <a:effectLst/>
              </a:rPr>
              <a:t>, R. Vincent Leslie, Michael L. Pieper, Jenna E. Samra, </a:t>
            </a:r>
            <a:r>
              <a:rPr lang="en-US" sz="500" dirty="0" err="1">
                <a:effectLst/>
              </a:rPr>
              <a:t>Chinnawat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Surussavadee</a:t>
            </a:r>
            <a:r>
              <a:rPr lang="en-US" sz="500" dirty="0">
                <a:effectLst/>
              </a:rPr>
              <a:t>, and Carolyn A. Upham. Hyperspectral microwave atmospheric sounding. IEEE Transactions on Geoscience and Remote Sensing, 49(1):128–142, 2011.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Scott J. Bolton, Richard M. Thorne, Sebastien </a:t>
            </a:r>
            <a:r>
              <a:rPr lang="en-US" sz="500" dirty="0" err="1">
                <a:effectLst/>
              </a:rPr>
              <a:t>Bourdarie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Imke</a:t>
            </a:r>
            <a:r>
              <a:rPr lang="en-US" sz="500" dirty="0">
                <a:effectLst/>
              </a:rPr>
              <a:t> de Pater, and Barry </a:t>
            </a:r>
            <a:r>
              <a:rPr lang="en-US" sz="500" dirty="0" err="1">
                <a:effectLst/>
              </a:rPr>
              <a:t>Mauk</a:t>
            </a:r>
            <a:r>
              <a:rPr lang="en-US" sz="500" dirty="0">
                <a:effectLst/>
              </a:rPr>
              <a:t>. Jupiter’s inner radiation belts. In Fran </a:t>
            </a:r>
            <a:r>
              <a:rPr lang="en-US" sz="500" dirty="0" err="1">
                <a:effectLst/>
              </a:rPr>
              <a:t>Bagenal</a:t>
            </a:r>
            <a:r>
              <a:rPr lang="en-US" sz="500" dirty="0">
                <a:effectLst/>
              </a:rPr>
              <a:t>, Timothy E. Dowling, and William B. McKinnon, editors, Jupiter. The Planet, Satellites and Magneto- sphere, volume 1, pages 671–688. 2004.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Bilal MM </a:t>
            </a:r>
            <a:r>
              <a:rPr lang="en-US" sz="500" dirty="0" err="1">
                <a:effectLst/>
              </a:rPr>
              <a:t>Bomani</a:t>
            </a:r>
            <a:r>
              <a:rPr lang="en-US" sz="500" dirty="0">
                <a:effectLst/>
              </a:rPr>
              <a:t>.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technology past and present: Current state-of-the-art survey. Technical report,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Scott Braun, Christopher Velden, Tom Greenwald, Derrick Herndon, Ralf Ben- </a:t>
            </a:r>
            <a:r>
              <a:rPr lang="en-US" sz="500" dirty="0" err="1">
                <a:effectLst/>
              </a:rPr>
              <a:t>nartz</a:t>
            </a:r>
            <a:r>
              <a:rPr lang="en-US" sz="500" dirty="0">
                <a:effectLst/>
              </a:rPr>
              <a:t>, Mark Demaria, Galina </a:t>
            </a:r>
            <a:r>
              <a:rPr lang="en-US" sz="500" dirty="0" err="1">
                <a:effectLst/>
              </a:rPr>
              <a:t>Chirokova</a:t>
            </a:r>
            <a:r>
              <a:rPr lang="en-US" sz="500" dirty="0">
                <a:effectLst/>
              </a:rPr>
              <a:t>, Robert Atlas, Jason </a:t>
            </a:r>
            <a:r>
              <a:rPr lang="en-US" sz="500" dirty="0" err="1">
                <a:effectLst/>
              </a:rPr>
              <a:t>Dunion</a:t>
            </a:r>
            <a:r>
              <a:rPr lang="en-US" sz="500" dirty="0">
                <a:effectLst/>
              </a:rPr>
              <a:t>, Frank Marks, Robert Rogers, Hui </a:t>
            </a:r>
            <a:r>
              <a:rPr lang="en-US" sz="500" dirty="0" err="1">
                <a:effectLst/>
              </a:rPr>
              <a:t>Christophersen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Bachir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Annane</a:t>
            </a:r>
            <a:r>
              <a:rPr lang="en-US" sz="500" dirty="0">
                <a:effectLst/>
              </a:rPr>
              <a:t>, Bradley </a:t>
            </a:r>
            <a:r>
              <a:rPr lang="en-US" sz="500" dirty="0" err="1">
                <a:effectLst/>
              </a:rPr>
              <a:t>Zavodsky</a:t>
            </a:r>
            <a:r>
              <a:rPr lang="en-US" sz="500" dirty="0">
                <a:effectLst/>
              </a:rPr>
              <a:t>, and William Blackwell. Overview of the </a:t>
            </a:r>
            <a:r>
              <a:rPr lang="en-US" sz="500" dirty="0" err="1">
                <a:effectLst/>
              </a:rPr>
              <a:t>nasa</a:t>
            </a:r>
            <a:r>
              <a:rPr lang="en-US" sz="500" dirty="0">
                <a:effectLst/>
              </a:rPr>
              <a:t> tropics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constellation mission. page 7, 09 2018.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J. L. Burch, T. E. Moore, R. B. </a:t>
            </a:r>
            <a:r>
              <a:rPr lang="en-US" sz="500" dirty="0" err="1">
                <a:effectLst/>
              </a:rPr>
              <a:t>Torbert</a:t>
            </a:r>
            <a:r>
              <a:rPr lang="en-US" sz="500" dirty="0">
                <a:effectLst/>
              </a:rPr>
              <a:t>, and B. L. Giles. Magnetospheric Multi- scale Overview and Science Objectives. , 199(1-4):5–21, March 2016.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Craig Burkhard and Sasha Weston. The evolution of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spacecraft platforms. In AVT-336 </a:t>
            </a:r>
            <a:r>
              <a:rPr lang="en-US" sz="500" dirty="0" err="1">
                <a:effectLst/>
              </a:rPr>
              <a:t>Specialist’Meeting</a:t>
            </a:r>
            <a:r>
              <a:rPr lang="en-US" sz="500" dirty="0">
                <a:effectLst/>
              </a:rPr>
              <a:t>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Stephen B. </a:t>
            </a:r>
            <a:r>
              <a:rPr lang="en-US" sz="500" dirty="0" err="1">
                <a:effectLst/>
              </a:rPr>
              <a:t>Cenko</a:t>
            </a:r>
            <a:r>
              <a:rPr lang="en-US" sz="500" dirty="0">
                <a:effectLst/>
              </a:rPr>
              <a:t>, Eric Christopher </a:t>
            </a:r>
            <a:r>
              <a:rPr lang="en-US" sz="500" dirty="0" err="1">
                <a:effectLst/>
              </a:rPr>
              <a:t>Bellm</a:t>
            </a:r>
            <a:r>
              <a:rPr lang="en-US" sz="500" dirty="0">
                <a:effectLst/>
              </a:rPr>
              <a:t>, Avishay Gal-Yam, </a:t>
            </a:r>
            <a:r>
              <a:rPr lang="en-US" sz="500" dirty="0" err="1">
                <a:effectLst/>
              </a:rPr>
              <a:t>Suvi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Gezari</a:t>
            </a:r>
            <a:r>
              <a:rPr lang="en-US" sz="500" dirty="0">
                <a:effectLst/>
              </a:rPr>
              <a:t>, Varoujan </a:t>
            </a:r>
            <a:r>
              <a:rPr lang="en-US" sz="500" dirty="0" err="1">
                <a:effectLst/>
              </a:rPr>
              <a:t>Gorjian</a:t>
            </a:r>
            <a:r>
              <a:rPr lang="en-US" sz="500" dirty="0">
                <a:effectLst/>
              </a:rPr>
              <a:t>, April Jewell, Jeffrey W. Kruk, Shrinivas R. Kulkarni, Richard </a:t>
            </a:r>
            <a:r>
              <a:rPr lang="en-US" sz="500" dirty="0" err="1">
                <a:effectLst/>
              </a:rPr>
              <a:t>Mushotzky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Shouleh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Nikzad</a:t>
            </a:r>
            <a:r>
              <a:rPr lang="en-US" sz="500" dirty="0">
                <a:effectLst/>
              </a:rPr>
              <a:t>, Anthony </a:t>
            </a:r>
            <a:r>
              <a:rPr lang="en-US" sz="500" dirty="0" err="1">
                <a:effectLst/>
              </a:rPr>
              <a:t>Piro</a:t>
            </a:r>
            <a:r>
              <a:rPr lang="en-US" sz="500" dirty="0">
                <a:effectLst/>
              </a:rPr>
              <a:t>, Eli Waxman, and Eran Oded </a:t>
            </a:r>
            <a:r>
              <a:rPr lang="en-US" sz="500" dirty="0" err="1">
                <a:effectLst/>
              </a:rPr>
              <a:t>Ofek</a:t>
            </a:r>
            <a:r>
              <a:rPr lang="en-US" sz="500" dirty="0">
                <a:effectLst/>
              </a:rPr>
              <a:t>. CUTIE: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Ultraviolet Transient Imaging Experiment. In American Astro- </a:t>
            </a:r>
            <a:r>
              <a:rPr lang="en-US" sz="500" dirty="0" err="1">
                <a:effectLst/>
              </a:rPr>
              <a:t>nomical</a:t>
            </a:r>
            <a:r>
              <a:rPr lang="en-US" sz="500" dirty="0">
                <a:effectLst/>
              </a:rPr>
              <a:t> Society Meeting Abstracts #229, volume 229 of American Astronomical Society Meeting Abstracts, page 328.04, January 2017.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Soon-Jo Chung, </a:t>
            </a:r>
            <a:r>
              <a:rPr lang="en-US" sz="500" dirty="0" err="1">
                <a:effectLst/>
              </a:rPr>
              <a:t>Saptarshi</a:t>
            </a:r>
            <a:r>
              <a:rPr lang="en-US" sz="500" dirty="0">
                <a:effectLst/>
              </a:rPr>
              <a:t> Bandyopadhyay, Rebecca Foust, </a:t>
            </a:r>
            <a:r>
              <a:rPr lang="en-US" sz="500" dirty="0" err="1">
                <a:effectLst/>
              </a:rPr>
              <a:t>Giri</a:t>
            </a:r>
            <a:r>
              <a:rPr lang="en-US" sz="500" dirty="0">
                <a:effectLst/>
              </a:rPr>
              <a:t> P. Subramanian, and Fred Y. </a:t>
            </a:r>
            <a:r>
              <a:rPr lang="en-US" sz="500" dirty="0" err="1">
                <a:effectLst/>
              </a:rPr>
              <a:t>Hadaegh</a:t>
            </a:r>
            <a:r>
              <a:rPr lang="en-US" sz="500" dirty="0">
                <a:effectLst/>
              </a:rPr>
              <a:t>. Review of formation flying and constellation missions using nanosatellites. Journal of Spacecraft and Rockets, 53, 2016.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CubeSpace</a:t>
            </a:r>
            <a:r>
              <a:rPr lang="en-US" sz="500" dirty="0">
                <a:effectLst/>
              </a:rPr>
              <a:t> Satellite Systems. </a:t>
            </a:r>
            <a:r>
              <a:rPr lang="en-US" sz="500" dirty="0" err="1">
                <a:effectLst/>
              </a:rPr>
              <a:t>Cubewheel</a:t>
            </a:r>
            <a:r>
              <a:rPr lang="en-US" sz="500" dirty="0">
                <a:effectLst/>
              </a:rPr>
              <a:t> gen 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Howard D. Curtis. Orbital Mechanics for Engineering Students. Butterworth- Heinemann, 2020.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E. </a:t>
            </a:r>
            <a:r>
              <a:rPr lang="en-US" sz="500" dirty="0" err="1">
                <a:effectLst/>
              </a:rPr>
              <a:t>Dotto</a:t>
            </a:r>
            <a:r>
              <a:rPr lang="en-US" sz="500" dirty="0">
                <a:effectLst/>
              </a:rPr>
              <a:t>, V. Della Corte, M. Amoroso, I. </a:t>
            </a:r>
            <a:r>
              <a:rPr lang="en-US" sz="500" dirty="0" err="1">
                <a:effectLst/>
              </a:rPr>
              <a:t>Bertini</a:t>
            </a:r>
            <a:r>
              <a:rPr lang="en-US" sz="500" dirty="0">
                <a:effectLst/>
              </a:rPr>
              <a:t>, J.R. </a:t>
            </a:r>
            <a:r>
              <a:rPr lang="en-US" sz="500" dirty="0" err="1">
                <a:effectLst/>
              </a:rPr>
              <a:t>Brucato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Capan</a:t>
            </a:r>
            <a:r>
              <a:rPr lang="en-US" sz="500" dirty="0">
                <a:effectLst/>
              </a:rPr>
              <a:t>- nolo, B. </a:t>
            </a:r>
            <a:r>
              <a:rPr lang="en-US" sz="500" dirty="0" err="1">
                <a:effectLst/>
              </a:rPr>
              <a:t>Cotugno</a:t>
            </a:r>
            <a:r>
              <a:rPr lang="en-US" sz="500" dirty="0">
                <a:effectLst/>
              </a:rPr>
              <a:t>, G. </a:t>
            </a:r>
            <a:r>
              <a:rPr lang="en-US" sz="500" dirty="0" err="1">
                <a:effectLst/>
              </a:rPr>
              <a:t>Cremonese</a:t>
            </a:r>
            <a:r>
              <a:rPr lang="en-US" sz="500" dirty="0">
                <a:effectLst/>
              </a:rPr>
              <a:t>, V. Di Tana, I. Gai, S. </a:t>
            </a:r>
            <a:r>
              <a:rPr lang="en-US" sz="500" dirty="0" err="1">
                <a:effectLst/>
              </a:rPr>
              <a:t>Ieva</a:t>
            </a:r>
            <a:r>
              <a:rPr lang="en-US" sz="500" dirty="0">
                <a:effectLst/>
              </a:rPr>
              <a:t>, G. Impresario, S.L. </a:t>
            </a:r>
            <a:r>
              <a:rPr lang="en-US" sz="500" dirty="0" err="1">
                <a:effectLst/>
              </a:rPr>
              <a:t>Ivanovski</a:t>
            </a:r>
            <a:r>
              <a:rPr lang="en-US" sz="500" dirty="0">
                <a:effectLst/>
              </a:rPr>
              <a:t>, M. </a:t>
            </a:r>
            <a:r>
              <a:rPr lang="en-US" sz="500" dirty="0" err="1">
                <a:effectLst/>
              </a:rPr>
              <a:t>Lavagna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Lucchetti</a:t>
            </a:r>
            <a:r>
              <a:rPr lang="en-US" sz="500" dirty="0">
                <a:effectLst/>
              </a:rPr>
              <a:t>, E. </a:t>
            </a:r>
            <a:r>
              <a:rPr lang="en-US" sz="500" dirty="0" err="1">
                <a:effectLst/>
              </a:rPr>
              <a:t>Mazzotta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Epifani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Meneghin</a:t>
            </a:r>
            <a:r>
              <a:rPr lang="en-US" sz="500" dirty="0">
                <a:effectLst/>
              </a:rPr>
              <a:t>, F. </a:t>
            </a:r>
            <a:r>
              <a:rPr lang="en-US" sz="500" dirty="0" err="1">
                <a:effectLst/>
              </a:rPr>
              <a:t>Miglioretti</a:t>
            </a:r>
            <a:r>
              <a:rPr lang="en-US" sz="500" dirty="0">
                <a:effectLst/>
              </a:rPr>
              <a:t>, D. </a:t>
            </a:r>
            <a:r>
              <a:rPr lang="en-US" sz="500" dirty="0" err="1">
                <a:effectLst/>
              </a:rPr>
              <a:t>Modenini</a:t>
            </a:r>
            <a:r>
              <a:rPr lang="en-US" sz="500" dirty="0">
                <a:effectLst/>
              </a:rPr>
              <a:t>, M. </a:t>
            </a:r>
            <a:r>
              <a:rPr lang="en-US" sz="500" dirty="0" err="1">
                <a:effectLst/>
              </a:rPr>
              <a:t>Pajola</a:t>
            </a:r>
            <a:r>
              <a:rPr lang="en-US" sz="500" dirty="0">
                <a:effectLst/>
              </a:rPr>
              <a:t>, P. Palumbo, D. </a:t>
            </a:r>
            <a:r>
              <a:rPr lang="en-US" sz="500" dirty="0" err="1">
                <a:effectLst/>
              </a:rPr>
              <a:t>Perna</a:t>
            </a:r>
            <a:r>
              <a:rPr lang="en-US" sz="500" dirty="0">
                <a:effectLst/>
              </a:rPr>
              <a:t>, S. </a:t>
            </a:r>
            <a:r>
              <a:rPr lang="en-US" sz="500" dirty="0" err="1">
                <a:effectLst/>
              </a:rPr>
              <a:t>Pirrotta</a:t>
            </a:r>
            <a:r>
              <a:rPr lang="en-US" sz="500" dirty="0">
                <a:effectLst/>
              </a:rPr>
              <a:t>, G. </a:t>
            </a:r>
            <a:r>
              <a:rPr lang="en-US" sz="500" dirty="0" err="1">
                <a:effectLst/>
              </a:rPr>
              <a:t>Pog</a:t>
            </a:r>
            <a:r>
              <a:rPr lang="en-US" sz="500" dirty="0">
                <a:effectLst/>
              </a:rPr>
              <a:t>- </a:t>
            </a:r>
            <a:r>
              <a:rPr lang="en-US" sz="500" dirty="0" err="1">
                <a:effectLst/>
              </a:rPr>
              <a:t>giali</a:t>
            </a:r>
            <a:r>
              <a:rPr lang="en-US" sz="500" dirty="0">
                <a:effectLst/>
              </a:rPr>
              <a:t>, A. Rossi, E. </a:t>
            </a:r>
            <a:r>
              <a:rPr lang="en-US" sz="500" dirty="0" err="1">
                <a:effectLst/>
              </a:rPr>
              <a:t>Simioni</a:t>
            </a:r>
            <a:r>
              <a:rPr lang="en-US" sz="500" dirty="0">
                <a:effectLst/>
              </a:rPr>
              <a:t>, S. Simonetti, P. Tortora, M. </a:t>
            </a:r>
            <a:r>
              <a:rPr lang="en-US" sz="500" dirty="0" err="1">
                <a:effectLst/>
              </a:rPr>
              <a:t>Zannoni</a:t>
            </a:r>
            <a:r>
              <a:rPr lang="en-US" sz="500" dirty="0">
                <a:effectLst/>
              </a:rPr>
              <a:t>, G. </a:t>
            </a:r>
            <a:r>
              <a:rPr lang="en-US" sz="500" dirty="0" err="1">
                <a:effectLst/>
              </a:rPr>
              <a:t>Zanotti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Zinzi</a:t>
            </a:r>
            <a:r>
              <a:rPr lang="en-US" sz="500" dirty="0">
                <a:effectLst/>
              </a:rPr>
              <a:t>, A.F. Cheng, A.S. Rivkin, E.Y. Adams, E.L. Reynolds, and K. </a:t>
            </a:r>
            <a:r>
              <a:rPr lang="en-US" sz="500" dirty="0" err="1">
                <a:effectLst/>
              </a:rPr>
              <a:t>Fretz</a:t>
            </a:r>
            <a:r>
              <a:rPr lang="en-US" sz="500" dirty="0">
                <a:effectLst/>
              </a:rPr>
              <a:t>. </a:t>
            </a:r>
            <a:r>
              <a:rPr lang="en-US" sz="500" dirty="0" err="1">
                <a:effectLst/>
              </a:rPr>
              <a:t>Liciacube</a:t>
            </a:r>
            <a:r>
              <a:rPr lang="en-US" sz="500" dirty="0">
                <a:effectLst/>
              </a:rPr>
              <a:t> - the light </a:t>
            </a:r>
            <a:r>
              <a:rPr lang="en-US" sz="500" dirty="0" err="1">
                <a:effectLst/>
              </a:rPr>
              <a:t>italian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for imaging of asteroids in support of the </a:t>
            </a:r>
            <a:r>
              <a:rPr lang="en-US" sz="500" dirty="0" err="1">
                <a:effectLst/>
              </a:rPr>
              <a:t>nasa</a:t>
            </a:r>
            <a:r>
              <a:rPr lang="en-US" sz="500" dirty="0">
                <a:effectLst/>
              </a:rPr>
              <a:t> dart mission towards asteroid (65803) </a:t>
            </a:r>
            <a:r>
              <a:rPr lang="en-US" sz="500" dirty="0" err="1">
                <a:effectLst/>
              </a:rPr>
              <a:t>didymos</a:t>
            </a:r>
            <a:r>
              <a:rPr lang="en-US" sz="500" dirty="0">
                <a:effectLst/>
              </a:rPr>
              <a:t>. Planetary and Space Science, 199:105185,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Dragonfly Aerospace. Mantis imager.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C. P. </a:t>
            </a:r>
            <a:r>
              <a:rPr lang="en-US" sz="500" dirty="0" err="1">
                <a:effectLst/>
              </a:rPr>
              <a:t>Escoubet</a:t>
            </a:r>
            <a:r>
              <a:rPr lang="en-US" sz="500" dirty="0">
                <a:effectLst/>
              </a:rPr>
              <a:t>, A. Masson, H. </a:t>
            </a:r>
            <a:r>
              <a:rPr lang="en-US" sz="500" dirty="0" err="1">
                <a:effectLst/>
              </a:rPr>
              <a:t>Laakso</a:t>
            </a:r>
            <a:r>
              <a:rPr lang="en-US" sz="500" dirty="0">
                <a:effectLst/>
              </a:rPr>
              <a:t>, M. L. Goldstein, T. </a:t>
            </a:r>
            <a:r>
              <a:rPr lang="en-US" sz="500" dirty="0" err="1">
                <a:effectLst/>
              </a:rPr>
              <a:t>Dimbylow</a:t>
            </a:r>
            <a:r>
              <a:rPr lang="en-US" sz="500" dirty="0">
                <a:effectLst/>
              </a:rPr>
              <a:t>, Y. V. </a:t>
            </a:r>
            <a:r>
              <a:rPr lang="en-US" sz="500" dirty="0" err="1">
                <a:effectLst/>
              </a:rPr>
              <a:t>Bogdanova</a:t>
            </a:r>
            <a:r>
              <a:rPr lang="en-US" sz="500" dirty="0">
                <a:effectLst/>
              </a:rPr>
              <a:t>, M. </a:t>
            </a:r>
            <a:r>
              <a:rPr lang="en-US" sz="500" dirty="0" err="1">
                <a:effectLst/>
              </a:rPr>
              <a:t>Hapgood</a:t>
            </a:r>
            <a:r>
              <a:rPr lang="en-US" sz="500" dirty="0">
                <a:effectLst/>
              </a:rPr>
              <a:t>, B. Sousa, D. </a:t>
            </a:r>
            <a:r>
              <a:rPr lang="en-US" sz="500" dirty="0" err="1">
                <a:effectLst/>
              </a:rPr>
              <a:t>Sieg</a:t>
            </a:r>
            <a:r>
              <a:rPr lang="en-US" sz="500" dirty="0">
                <a:effectLst/>
              </a:rPr>
              <a:t>, and M. G. G. T. Taylor. Cluster after 20 years of operations: Science highlights and technical challenges. Journal of Geophysical Research: Space Physics, 126(8):e2021JA029474, 2021. e2021JA029474 2021JA029474.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Chad Fish, Charles Swenson, Tim </a:t>
            </a:r>
            <a:r>
              <a:rPr lang="en-US" sz="500" dirty="0" err="1">
                <a:effectLst/>
              </a:rPr>
              <a:t>Neilsen</a:t>
            </a:r>
            <a:r>
              <a:rPr lang="en-US" sz="500" dirty="0">
                <a:effectLst/>
              </a:rPr>
              <a:t>, Bryan Bingham, Jake Gunther, Erik Stromberg, Steven Burr, Robert Burt, Mitch Whitely, Geoff Crowley, Irfan Azeem, Marcin </a:t>
            </a:r>
            <a:r>
              <a:rPr lang="en-US" sz="500" dirty="0" err="1">
                <a:effectLst/>
              </a:rPr>
              <a:t>Pilinski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Aroh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Barjatya</a:t>
            </a:r>
            <a:r>
              <a:rPr lang="en-US" sz="500" dirty="0">
                <a:effectLst/>
              </a:rPr>
              <a:t>, and Justin Petersen. DICE mission design, develop- </a:t>
            </a:r>
            <a:r>
              <a:rPr lang="en-US" sz="500" dirty="0" err="1">
                <a:effectLst/>
              </a:rPr>
              <a:t>ment</a:t>
            </a:r>
            <a:r>
              <a:rPr lang="en-US" sz="500" dirty="0">
                <a:effectLst/>
              </a:rPr>
              <a:t>, and implementation: Success and challenges. 26th Small Satellite Conference Proceedings, 2012.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Joseph W. </a:t>
            </a:r>
            <a:r>
              <a:rPr lang="en-US" sz="500" dirty="0" err="1">
                <a:effectLst/>
              </a:rPr>
              <a:t>Gangestad</a:t>
            </a:r>
            <a:r>
              <a:rPr lang="en-US" sz="500" dirty="0">
                <a:effectLst/>
              </a:rPr>
              <a:t>, Brian S. Hardy, and David A. Hinkley. Operations, orbit determination, and formation control of the AeroCube-4 CubeSats. 27th Small Satellite Conference Proceedings, 2013.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Thomas Gardner, Brad Cheetham, Alec Forsman, Cameron Meek, Ethan </a:t>
            </a:r>
            <a:r>
              <a:rPr lang="en-US" sz="500" dirty="0" err="1">
                <a:effectLst/>
              </a:rPr>
              <a:t>Kayser</a:t>
            </a:r>
            <a:r>
              <a:rPr lang="en-US" sz="500" dirty="0">
                <a:effectLst/>
              </a:rPr>
              <a:t>, Jeff Parker, Michael Thompson, Tristan </a:t>
            </a:r>
            <a:r>
              <a:rPr lang="en-US" sz="500" dirty="0" err="1">
                <a:effectLst/>
              </a:rPr>
              <a:t>Latche</a:t>
            </a:r>
            <a:r>
              <a:rPr lang="en-US" sz="500" dirty="0">
                <a:effectLst/>
              </a:rPr>
              <a:t>, Rebecca Rogers, Brennan Bryant, and Tomas </a:t>
            </a:r>
            <a:r>
              <a:rPr lang="en-US" sz="500" dirty="0" err="1">
                <a:effectLst/>
              </a:rPr>
              <a:t>Svitek</a:t>
            </a:r>
            <a:r>
              <a:rPr lang="en-US" sz="500" dirty="0">
                <a:effectLst/>
              </a:rPr>
              <a:t>. CAPSTONE: A CubeSat pathfinder for the lunar gateway ecosystem. 35th Small Satellite Conference Proceedings,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James L. Green, Doug Cooke, Arthur W. Beckman, and Kristine M. Ramos. Scientific Discovery and Societal Benefits with SLS Unique Launch Capability.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Yanping</a:t>
            </a:r>
            <a:r>
              <a:rPr lang="en-US" sz="500" dirty="0">
                <a:effectLst/>
              </a:rPr>
              <a:t> Guo and Robert W. Farquhar. New horizons mission design. Space Science Reviews, 140:49–74, 2008.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Richard E. Hodges, </a:t>
            </a:r>
            <a:r>
              <a:rPr lang="en-US" sz="500" dirty="0" err="1">
                <a:effectLst/>
              </a:rPr>
              <a:t>Nacer</a:t>
            </a:r>
            <a:r>
              <a:rPr lang="en-US" sz="500" dirty="0">
                <a:effectLst/>
              </a:rPr>
              <a:t> E. </a:t>
            </a:r>
            <a:r>
              <a:rPr lang="en-US" sz="500" dirty="0" err="1">
                <a:effectLst/>
              </a:rPr>
              <a:t>Chahat</a:t>
            </a:r>
            <a:r>
              <a:rPr lang="en-US" sz="500" dirty="0">
                <a:effectLst/>
              </a:rPr>
              <a:t>, Daniel J. Hoppe, and Joseph D. </a:t>
            </a:r>
            <a:r>
              <a:rPr lang="en-US" sz="500" dirty="0" err="1">
                <a:effectLst/>
              </a:rPr>
              <a:t>Vacchione</a:t>
            </a:r>
            <a:r>
              <a:rPr lang="en-US" sz="500" dirty="0">
                <a:effectLst/>
              </a:rPr>
              <a:t>. The mars cube one deployable high gain antenna. In 2016 IEEE International Symposium on Antennas and Propagation (APSURSI), pages 1533–1534, 2016.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Mark D Hofstadter and Bryan J Butler. Seasonal change in the deep atmosphere of </a:t>
            </a:r>
            <a:r>
              <a:rPr lang="en-US" sz="500" dirty="0" err="1">
                <a:effectLst/>
              </a:rPr>
              <a:t>uranus</a:t>
            </a:r>
            <a:r>
              <a:rPr lang="en-US" sz="500" dirty="0">
                <a:effectLst/>
              </a:rPr>
              <a:t>. Icarus, 165(1):168–180, 2003.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Johns Hopkins University Applied Physics Lab. Space communication </a:t>
            </a:r>
            <a:r>
              <a:rPr lang="en-US" sz="500" dirty="0" err="1">
                <a:effectLst/>
              </a:rPr>
              <a:t>calcula</a:t>
            </a:r>
            <a:r>
              <a:rPr lang="en-US" sz="500" dirty="0">
                <a:effectLst/>
              </a:rPr>
              <a:t>- </a:t>
            </a:r>
            <a:r>
              <a:rPr lang="en-US" sz="500" dirty="0" err="1">
                <a:effectLst/>
              </a:rPr>
              <a:t>tions</a:t>
            </a:r>
            <a:r>
              <a:rPr lang="en-US" sz="500" dirty="0">
                <a:effectLst/>
              </a:rPr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 JPL. Uranus.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Zhigui</a:t>
            </a:r>
            <a:r>
              <a:rPr lang="en-US" sz="500" dirty="0">
                <a:effectLst/>
              </a:rPr>
              <a:t> Kang, Byron Tapley, Srinivas </a:t>
            </a:r>
            <a:r>
              <a:rPr lang="en-US" sz="500" dirty="0" err="1">
                <a:effectLst/>
              </a:rPr>
              <a:t>Bettadpur</a:t>
            </a:r>
            <a:r>
              <a:rPr lang="en-US" sz="500" dirty="0">
                <a:effectLst/>
              </a:rPr>
              <a:t>, John </a:t>
            </a:r>
            <a:r>
              <a:rPr lang="en-US" sz="500" dirty="0" err="1">
                <a:effectLst/>
              </a:rPr>
              <a:t>Ries</a:t>
            </a:r>
            <a:r>
              <a:rPr lang="en-US" sz="500" dirty="0">
                <a:effectLst/>
              </a:rPr>
              <a:t>, Peter Nagel, and Rick Pastor. Precise orbit determination for the GRACE mission using only GPS data. Journal of Geodesy, 80:322–331, 2006.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Michael Krause, Ava Thrasher, </a:t>
            </a:r>
            <a:r>
              <a:rPr lang="en-US" sz="500" dirty="0" err="1">
                <a:effectLst/>
              </a:rPr>
              <a:t>Priyal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Soni</a:t>
            </a:r>
            <a:r>
              <a:rPr lang="en-US" sz="500" dirty="0">
                <a:effectLst/>
              </a:rPr>
              <a:t>, Liam </a:t>
            </a:r>
            <a:r>
              <a:rPr lang="en-US" sz="500" dirty="0" err="1">
                <a:effectLst/>
              </a:rPr>
              <a:t>Smego</a:t>
            </a:r>
            <a:r>
              <a:rPr lang="en-US" sz="500" dirty="0">
                <a:effectLst/>
              </a:rPr>
              <a:t>, Reuben Isaac, Jennifer Nolan, Micah Pledger, E. Glenn Lightsey, W. Jud Ready, and John Christian. Lonestar: The lunar flashlight optical navigation experiment, 2024.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NASA/Caltech Jet Propulsion Laboratory. Deep space network services catalog. NASA/Caltech Jet Propulsion Laboratory, 2015.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NASA/Caltech Jet Propulsion Laboratory. Horizons system,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W. Lan, R. </a:t>
            </a:r>
            <a:r>
              <a:rPr lang="en-US" sz="500" dirty="0" err="1">
                <a:effectLst/>
              </a:rPr>
              <a:t>Munakata</a:t>
            </a:r>
            <a:r>
              <a:rPr lang="en-US" sz="500" dirty="0">
                <a:effectLst/>
              </a:rPr>
              <a:t>, R. Nugent, and D. Pignatelli. Poly picosatellite orbital deployer mk. iii rev. e user guide, March 2014.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E. R. Lancaster and R. C. Blanchard. Technical note d-5368: A unified form of lambert’s theorem. Technical report, NASA, 1969.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G. F. Lindal, J. R. Lyons, D. N. </a:t>
            </a:r>
            <a:r>
              <a:rPr lang="en-US" sz="500" dirty="0" err="1">
                <a:effectLst/>
              </a:rPr>
              <a:t>Sweetnam</a:t>
            </a:r>
            <a:r>
              <a:rPr lang="en-US" sz="500" dirty="0">
                <a:effectLst/>
              </a:rPr>
              <a:t>, V. R. Eshleman, D. P. Hinson, and G. L. Tyler. The atmosphere of </a:t>
            </a:r>
            <a:r>
              <a:rPr lang="en-US" sz="500" dirty="0" err="1">
                <a:effectLst/>
              </a:rPr>
              <a:t>uranus</a:t>
            </a:r>
            <a:r>
              <a:rPr lang="en-US" sz="500" dirty="0">
                <a:effectLst/>
              </a:rPr>
              <a:t>: Results of radio occultation measurements with voyager 2. Journal of Geophysical Research: Space Physics, 92(A13):14987– 15001, 1987.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Matthew Long, Allen Lorenz, Greg Rodgers, Eric </a:t>
            </a:r>
            <a:r>
              <a:rPr lang="en-US" sz="500" dirty="0" err="1">
                <a:effectLst/>
              </a:rPr>
              <a:t>Tapio</a:t>
            </a:r>
            <a:r>
              <a:rPr lang="en-US" sz="500" dirty="0">
                <a:effectLst/>
              </a:rPr>
              <a:t>, Glenn Tran, </a:t>
            </a:r>
            <a:r>
              <a:rPr lang="en-US" sz="500" dirty="0" err="1">
                <a:effectLst/>
              </a:rPr>
              <a:t>Keoki</a:t>
            </a:r>
            <a:r>
              <a:rPr lang="en-US" sz="500" dirty="0">
                <a:effectLst/>
              </a:rPr>
              <a:t> Jack- son, Robert Twiggs, Thomas </a:t>
            </a:r>
            <a:r>
              <a:rPr lang="en-US" sz="500" dirty="0" err="1">
                <a:effectLst/>
              </a:rPr>
              <a:t>Bleier</a:t>
            </a:r>
            <a:r>
              <a:rPr lang="en-US" sz="500" dirty="0">
                <a:effectLst/>
              </a:rPr>
              <a:t>, and Stellar Solutions. A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derived design for a unique academic research mission in earthquake signature detection. In Proc. AIAA Small Satellite Conference, 2002.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A. </a:t>
            </a:r>
            <a:r>
              <a:rPr lang="en-US" sz="500" dirty="0" err="1">
                <a:effectLst/>
              </a:rPr>
              <a:t>Macario</a:t>
            </a:r>
            <a:r>
              <a:rPr lang="en-US" sz="500" dirty="0">
                <a:effectLst/>
              </a:rPr>
              <a:t>-Rojas, K.L. Smith, N.H. Crisp, and P.C.E. Roberts. Atmospheric interaction with nanosatellites from observed orbital decay. Advances in Space Research, 61(12):2972–2982, 2018.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Christopher SR </a:t>
            </a:r>
            <a:r>
              <a:rPr lang="en-US" sz="500" dirty="0" err="1">
                <a:effectLst/>
              </a:rPr>
              <a:t>Matthes</a:t>
            </a:r>
            <a:r>
              <a:rPr lang="en-US" sz="500" dirty="0">
                <a:effectLst/>
              </a:rPr>
              <a:t>, David F </a:t>
            </a:r>
            <a:r>
              <a:rPr lang="en-US" sz="500" dirty="0" err="1">
                <a:effectLst/>
              </a:rPr>
              <a:t>Woerner</a:t>
            </a:r>
            <a:r>
              <a:rPr lang="en-US" sz="500" dirty="0">
                <a:effectLst/>
              </a:rPr>
              <a:t>, Terry J Hendricks, Jean-Pierre </a:t>
            </a:r>
            <a:r>
              <a:rPr lang="en-US" sz="500" dirty="0" err="1">
                <a:effectLst/>
              </a:rPr>
              <a:t>Fleurial</a:t>
            </a:r>
            <a:r>
              <a:rPr lang="en-US" sz="500" dirty="0">
                <a:effectLst/>
              </a:rPr>
              <a:t>, Knut I </a:t>
            </a:r>
            <a:r>
              <a:rPr lang="en-US" sz="500" dirty="0" err="1">
                <a:effectLst/>
              </a:rPr>
              <a:t>Oxnevad</a:t>
            </a:r>
            <a:r>
              <a:rPr lang="en-US" sz="500" dirty="0">
                <a:effectLst/>
              </a:rPr>
              <a:t>, Chadwick D </a:t>
            </a:r>
            <a:r>
              <a:rPr lang="en-US" sz="500" dirty="0" err="1">
                <a:effectLst/>
              </a:rPr>
              <a:t>Barklay</a:t>
            </a:r>
            <a:r>
              <a:rPr lang="en-US" sz="500" dirty="0">
                <a:effectLst/>
              </a:rPr>
              <a:t>, and June F </a:t>
            </a:r>
            <a:r>
              <a:rPr lang="en-US" sz="500" dirty="0" err="1">
                <a:effectLst/>
              </a:rPr>
              <a:t>Zakrajsek</a:t>
            </a:r>
            <a:r>
              <a:rPr lang="en-US" sz="500" dirty="0">
                <a:effectLst/>
              </a:rPr>
              <a:t>. Next- generation radioisotope thermoelectric generator study. In 2018 IEEE Aerospace Conference, pages 1–9. IEEE, 2018.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Moog, 2021. </a:t>
            </a:r>
            <a:br>
              <a:rPr lang="en-US" sz="500" dirty="0">
                <a:effectLst/>
              </a:rPr>
            </a:br>
            <a:r>
              <a:rPr lang="en-US" sz="500" dirty="0" err="1">
                <a:effectLst/>
              </a:rPr>
              <a:t>LaunchVehicle</a:t>
            </a:r>
            <a:r>
              <a:rPr lang="en-US" sz="500" dirty="0">
                <a:effectLst/>
              </a:rPr>
              <a:t>/assets/spacex-falcon-9-v1.2-data-sheet.pdf. [Accessed 13- 04-2024].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2001 mars odyssey, 2003.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Multi-mission radioisotope thermoelectric generator (</a:t>
            </a:r>
            <a:r>
              <a:rPr lang="en-US" sz="500" dirty="0" err="1">
                <a:effectLst/>
              </a:rPr>
              <a:t>mmrtg</a:t>
            </a:r>
            <a:r>
              <a:rPr lang="en-US" sz="500" dirty="0">
                <a:effectLst/>
              </a:rPr>
              <a:t>). NASA, 2020.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Cassini mission, Jun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Cassini spacecraft, Jun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State-of-the-art of small spacecraft technology — avionics, May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State-of-the-art of small spacecraft technology — communications, Nov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State-of-the-art of small spacecraft technology — guidance, navigation, and control, May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NASA. State-of-the-art of small spacecraft technology — thermal control, Nov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National Academies of Sciences, Engineering, and Medicine. Origins, Worlds, and Life: A Decadal Strategy for Planetary Science and Astrobiology 2023-2032. The National Academies Press, Washington, DC, 2022.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Mag technical write-up. </a:t>
            </a:r>
            <a:r>
              <a:rPr lang="en-US" sz="500" dirty="0" err="1">
                <a:effectLst/>
              </a:rPr>
              <a:t>Microlab</a:t>
            </a:r>
            <a:r>
              <a:rPr lang="en-US" sz="500" dirty="0">
                <a:effectLst/>
              </a:rPr>
              <a:t> 1.</a:t>
            </a:r>
            <a:br>
              <a:rPr lang="en-US" sz="500" dirty="0">
                <a:effectLst/>
              </a:rPr>
            </a:br>
            <a:r>
              <a:rPr lang="en-US" sz="500" dirty="0">
                <a:effectLst/>
              </a:rPr>
              <a:t>The </a:t>
            </a:r>
            <a:r>
              <a:rPr lang="en-US" sz="500" dirty="0" err="1">
                <a:effectLst/>
              </a:rPr>
              <a:t>nasa</a:t>
            </a:r>
            <a:r>
              <a:rPr lang="en-US" sz="500" dirty="0">
                <a:effectLst/>
              </a:rPr>
              <a:t> grace fact sheet.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SpaceX Falcon 9 v1.2 Data Sheet. https://</a:t>
            </a:r>
            <a:r>
              <a:rPr lang="en-US" sz="500" dirty="0" err="1">
                <a:effectLst/>
              </a:rPr>
              <a:t>sma.nasa.gov</a:t>
            </a:r>
            <a:r>
              <a:rPr lang="en-US" sz="500" dirty="0">
                <a:effectLst/>
              </a:rPr>
              <a:t>/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National Research Council. Vision and Voyages for Planetary Science in the Decade 2013-2022. The National Academies Press, Washington, DC, 2011.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Crist ́</a:t>
            </a:r>
            <a:r>
              <a:rPr lang="en-US" sz="500" dirty="0" err="1">
                <a:effectLst/>
              </a:rPr>
              <a:t>obal</a:t>
            </a:r>
            <a:r>
              <a:rPr lang="en-US" sz="500" dirty="0">
                <a:effectLst/>
              </a:rPr>
              <a:t> Nieto-</a:t>
            </a:r>
            <a:r>
              <a:rPr lang="en-US" sz="500" dirty="0" err="1">
                <a:effectLst/>
              </a:rPr>
              <a:t>Peroy</a:t>
            </a:r>
            <a:r>
              <a:rPr lang="en-US" sz="500" dirty="0">
                <a:effectLst/>
              </a:rPr>
              <a:t> and M. Reza </a:t>
            </a:r>
            <a:r>
              <a:rPr lang="en-US" sz="500" dirty="0" err="1">
                <a:effectLst/>
              </a:rPr>
              <a:t>Emami</a:t>
            </a:r>
            <a:r>
              <a:rPr lang="en-US" sz="500" dirty="0">
                <a:effectLst/>
              </a:rPr>
              <a:t>.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mission: From design to operation. Applied Sciences, 9(15), 2019.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KARA Ozan. Future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swarms pose significant communications challenges.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Paradigma</a:t>
            </a:r>
            <a:r>
              <a:rPr lang="en-US" sz="500" dirty="0">
                <a:effectLst/>
              </a:rPr>
              <a:t> Technologies. K band transmitter.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Nikolaos P. </a:t>
            </a:r>
            <a:r>
              <a:rPr lang="en-US" sz="500" dirty="0" err="1">
                <a:effectLst/>
              </a:rPr>
              <a:t>Paschalidis</a:t>
            </a:r>
            <a:r>
              <a:rPr lang="en-US" sz="500" dirty="0">
                <a:effectLst/>
              </a:rPr>
              <a:t>. Mass spectrometers for </a:t>
            </a:r>
            <a:r>
              <a:rPr lang="en-US" sz="500" dirty="0" err="1">
                <a:effectLst/>
              </a:rPr>
              <a:t>cubesats</a:t>
            </a:r>
            <a:r>
              <a:rPr lang="en-US" sz="500" dirty="0">
                <a:effectLst/>
              </a:rPr>
              <a:t>. 2nd Planetary CubeSat Science Symposium, 2017.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Stephen Polly. Radioisotope </a:t>
            </a:r>
            <a:r>
              <a:rPr lang="en-US" sz="500" dirty="0" err="1">
                <a:effectLst/>
              </a:rPr>
              <a:t>thermoradiative</a:t>
            </a:r>
            <a:r>
              <a:rPr lang="en-US" sz="500" dirty="0">
                <a:effectLst/>
              </a:rPr>
              <a:t> cell power generator, Jul 2023.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NASA Launch Services Program.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Raj </a:t>
            </a:r>
            <a:r>
              <a:rPr lang="en-US" sz="500" dirty="0" err="1">
                <a:effectLst/>
              </a:rPr>
              <a:t>Thilak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Rajan</a:t>
            </a:r>
            <a:r>
              <a:rPr lang="en-US" sz="500" dirty="0">
                <a:effectLst/>
              </a:rPr>
              <a:t>, Shoshana Ben-</a:t>
            </a:r>
            <a:r>
              <a:rPr lang="en-US" sz="500" dirty="0" err="1">
                <a:effectLst/>
              </a:rPr>
              <a:t>Maor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Shaziana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Kaderali</a:t>
            </a:r>
            <a:r>
              <a:rPr lang="en-US" sz="500" dirty="0">
                <a:effectLst/>
              </a:rPr>
              <a:t>, Calum Turner, Mo- hammed </a:t>
            </a:r>
            <a:r>
              <a:rPr lang="en-US" sz="500" dirty="0" err="1">
                <a:effectLst/>
              </a:rPr>
              <a:t>Milhim</a:t>
            </a:r>
            <a:r>
              <a:rPr lang="en-US" sz="500" dirty="0">
                <a:effectLst/>
              </a:rPr>
              <a:t>, Catrina </a:t>
            </a:r>
            <a:r>
              <a:rPr lang="en-US" sz="500" dirty="0" err="1">
                <a:effectLst/>
              </a:rPr>
              <a:t>Melograna</a:t>
            </a:r>
            <a:r>
              <a:rPr lang="en-US" sz="500" dirty="0">
                <a:effectLst/>
              </a:rPr>
              <a:t>, Dawn Haken, Gary Paul, V Sreekumar, Jo- </a:t>
            </a:r>
            <a:r>
              <a:rPr lang="en-US" sz="500" dirty="0" err="1">
                <a:effectLst/>
              </a:rPr>
              <a:t>hannes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Weppler</a:t>
            </a:r>
            <a:r>
              <a:rPr lang="en-US" sz="500" dirty="0">
                <a:effectLst/>
              </a:rPr>
              <a:t>, et al. Applications and potentials of intelligent swarms for mag- </a:t>
            </a:r>
            <a:r>
              <a:rPr lang="en-US" sz="500" dirty="0" err="1">
                <a:effectLst/>
              </a:rPr>
              <a:t>netospheric</a:t>
            </a:r>
            <a:r>
              <a:rPr lang="en-US" sz="500" dirty="0">
                <a:effectLst/>
              </a:rPr>
              <a:t> studies. Acta </a:t>
            </a:r>
            <a:r>
              <a:rPr lang="en-US" sz="500" dirty="0" err="1">
                <a:effectLst/>
              </a:rPr>
              <a:t>Astronautica</a:t>
            </a:r>
            <a:r>
              <a:rPr lang="en-US" sz="500" dirty="0">
                <a:effectLst/>
              </a:rPr>
              <a:t>, 193:554–571, 2022.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Dennis C. Reuter, S. Alan Stern, John Scherrer, Donald E. Jennings, James W. Baer, John Hanley, Lisa Hardaway, Allen Lunsford, Stuart </a:t>
            </a:r>
            <a:r>
              <a:rPr lang="en-US" sz="500" dirty="0" err="1">
                <a:effectLst/>
              </a:rPr>
              <a:t>McMuldroch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Jef</a:t>
            </a:r>
            <a:r>
              <a:rPr lang="en-US" sz="500" dirty="0">
                <a:effectLst/>
              </a:rPr>
              <a:t>- </a:t>
            </a:r>
            <a:r>
              <a:rPr lang="en-US" sz="500" dirty="0" err="1">
                <a:effectLst/>
              </a:rPr>
              <a:t>frey</a:t>
            </a:r>
            <a:r>
              <a:rPr lang="en-US" sz="500" dirty="0">
                <a:effectLst/>
              </a:rPr>
              <a:t> Moore, Cathy Olkin, Robert </a:t>
            </a:r>
            <a:r>
              <a:rPr lang="en-US" sz="500" dirty="0" err="1">
                <a:effectLst/>
              </a:rPr>
              <a:t>Parizek</a:t>
            </a:r>
            <a:r>
              <a:rPr lang="en-US" sz="500" dirty="0">
                <a:effectLst/>
              </a:rPr>
              <a:t>, Harold </a:t>
            </a:r>
            <a:r>
              <a:rPr lang="en-US" sz="500" dirty="0" err="1">
                <a:effectLst/>
              </a:rPr>
              <a:t>Reitsma</a:t>
            </a:r>
            <a:r>
              <a:rPr lang="en-US" sz="500" dirty="0">
                <a:effectLst/>
              </a:rPr>
              <a:t>, Derek </a:t>
            </a:r>
            <a:r>
              <a:rPr lang="en-US" sz="500" dirty="0" err="1">
                <a:effectLst/>
              </a:rPr>
              <a:t>Sabatke</a:t>
            </a:r>
            <a:r>
              <a:rPr lang="en-US" sz="500" dirty="0">
                <a:effectLst/>
              </a:rPr>
              <a:t>, John Spencer, John Stone, Henry Throop, Jeffrey Van Cleve, Gerald E. </a:t>
            </a:r>
            <a:r>
              <a:rPr lang="en-US" sz="500" dirty="0" err="1">
                <a:effectLst/>
              </a:rPr>
              <a:t>Weigle</a:t>
            </a:r>
            <a:r>
              <a:rPr lang="en-US" sz="500" dirty="0">
                <a:effectLst/>
              </a:rPr>
              <a:t>, and Leslie A. Young. Ralph: A visible/infrared imager for the new horizons </a:t>
            </a:r>
            <a:r>
              <a:rPr lang="en-US" sz="500" dirty="0" err="1">
                <a:effectLst/>
              </a:rPr>
              <a:t>pluto</a:t>
            </a:r>
            <a:r>
              <a:rPr lang="en-US" sz="500" dirty="0">
                <a:effectLst/>
              </a:rPr>
              <a:t>/</a:t>
            </a:r>
            <a:r>
              <a:rPr lang="en-US" sz="500" dirty="0" err="1">
                <a:effectLst/>
              </a:rPr>
              <a:t>kuiper</a:t>
            </a:r>
            <a:r>
              <a:rPr lang="en-US" sz="500" dirty="0">
                <a:effectLst/>
              </a:rPr>
              <a:t> belt mission. Space Science Reviews, 140(1–4):129–154, June 2008.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Nasir Saeed, Ahmed </a:t>
            </a:r>
            <a:r>
              <a:rPr lang="en-US" sz="500" dirty="0" err="1">
                <a:effectLst/>
              </a:rPr>
              <a:t>Elzanaty</a:t>
            </a:r>
            <a:r>
              <a:rPr lang="en-US" sz="500" dirty="0">
                <a:effectLst/>
              </a:rPr>
              <a:t>, Heba </a:t>
            </a:r>
            <a:r>
              <a:rPr lang="en-US" sz="500" dirty="0" err="1">
                <a:effectLst/>
              </a:rPr>
              <a:t>Almorad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Hayssam</a:t>
            </a:r>
            <a:r>
              <a:rPr lang="en-US" sz="500" dirty="0">
                <a:effectLst/>
              </a:rPr>
              <a:t> </a:t>
            </a:r>
            <a:r>
              <a:rPr lang="en-US" sz="500" dirty="0" err="1">
                <a:effectLst/>
              </a:rPr>
              <a:t>Dahrouj</a:t>
            </a:r>
            <a:r>
              <a:rPr lang="en-US" sz="500" dirty="0">
                <a:effectLst/>
              </a:rPr>
              <a:t>, </a:t>
            </a:r>
            <a:r>
              <a:rPr lang="en-US" sz="500" dirty="0" err="1">
                <a:effectLst/>
              </a:rPr>
              <a:t>Tareq</a:t>
            </a:r>
            <a:r>
              <a:rPr lang="en-US" sz="500" dirty="0">
                <a:effectLst/>
              </a:rPr>
              <a:t> Y Al- </a:t>
            </a:r>
            <a:r>
              <a:rPr lang="en-US" sz="500" dirty="0" err="1">
                <a:effectLst/>
              </a:rPr>
              <a:t>Naffouri</a:t>
            </a:r>
            <a:r>
              <a:rPr lang="en-US" sz="500" dirty="0">
                <a:effectLst/>
              </a:rPr>
              <a:t>, and Mohamed-Slim </a:t>
            </a:r>
            <a:r>
              <a:rPr lang="en-US" sz="500" dirty="0" err="1">
                <a:effectLst/>
              </a:rPr>
              <a:t>Alouini</a:t>
            </a:r>
            <a:r>
              <a:rPr lang="en-US" sz="500" dirty="0">
                <a:effectLst/>
              </a:rPr>
              <a:t>. </a:t>
            </a:r>
            <a:r>
              <a:rPr lang="en-US" sz="500" dirty="0" err="1">
                <a:effectLst/>
              </a:rPr>
              <a:t>Cubesat</a:t>
            </a:r>
            <a:r>
              <a:rPr lang="en-US" sz="500" dirty="0">
                <a:effectLst/>
              </a:rPr>
              <a:t> communications: Recent advances and future challenges. IEEE Communications Surveys &amp; Tutorials, 22(3):1839– 1862, 2020.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Karan Sarda, Cordell Grant, Stuart </a:t>
            </a:r>
            <a:r>
              <a:rPr lang="en-US" sz="500" dirty="0" err="1">
                <a:effectLst/>
              </a:rPr>
              <a:t>Eagleson</a:t>
            </a:r>
            <a:r>
              <a:rPr lang="en-US" sz="500" dirty="0">
                <a:effectLst/>
              </a:rPr>
              <a:t>, Daniel </a:t>
            </a:r>
            <a:r>
              <a:rPr lang="en-US" sz="500" dirty="0" err="1">
                <a:effectLst/>
              </a:rPr>
              <a:t>Kekez</a:t>
            </a:r>
            <a:r>
              <a:rPr lang="en-US" sz="500" dirty="0">
                <a:effectLst/>
              </a:rPr>
              <a:t>, and Robert Zee. Canadian advanced </a:t>
            </a:r>
            <a:r>
              <a:rPr lang="en-US" sz="500" dirty="0" err="1">
                <a:effectLst/>
              </a:rPr>
              <a:t>nanospace</a:t>
            </a:r>
            <a:r>
              <a:rPr lang="en-US" sz="500" dirty="0">
                <a:effectLst/>
              </a:rPr>
              <a:t> experiment 2: on-orbit experiences with a three- kilogram satellite. 2008.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Josh Schoolcraft, Andrew </a:t>
            </a:r>
            <a:r>
              <a:rPr lang="en-US" sz="500" dirty="0" err="1">
                <a:effectLst/>
              </a:rPr>
              <a:t>Klesh</a:t>
            </a:r>
            <a:r>
              <a:rPr lang="en-US" sz="500" dirty="0">
                <a:effectLst/>
              </a:rPr>
              <a:t>, and Thomas </a:t>
            </a:r>
            <a:r>
              <a:rPr lang="en-US" sz="500" dirty="0" err="1">
                <a:effectLst/>
              </a:rPr>
              <a:t>Werne</a:t>
            </a:r>
            <a:r>
              <a:rPr lang="en-US" sz="500" dirty="0">
                <a:effectLst/>
              </a:rPr>
              <a:t>. </a:t>
            </a:r>
            <a:r>
              <a:rPr lang="en-US" sz="500" dirty="0" err="1">
                <a:effectLst/>
              </a:rPr>
              <a:t>MarCO</a:t>
            </a:r>
            <a:r>
              <a:rPr lang="en-US" sz="500" dirty="0">
                <a:effectLst/>
              </a:rPr>
              <a:t>: Interplanetary mission development on a CubeSat scale. Space Operations: Contributions from the Global Community, 2017.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R.C. Schulze and S. Hill. The new horizons high gain antenna: reflector design for a spin-stabilized bus at cryogenic temperatures. In 2004 IEEE Aerospace Conference Proceedings (IEEE Cat. No.04TH8720), volume 2, pages 966–974 Vol.2, 2004.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Daniel Selva and David Krejci. A survey and assessment of the capabilities of </a:t>
            </a:r>
            <a:r>
              <a:rPr lang="en-US" sz="500" dirty="0" err="1">
                <a:effectLst/>
              </a:rPr>
              <a:t>cubesats</a:t>
            </a:r>
            <a:r>
              <a:rPr lang="en-US" sz="500" dirty="0">
                <a:effectLst/>
              </a:rPr>
              <a:t> for earth observation. Acta </a:t>
            </a:r>
            <a:r>
              <a:rPr lang="en-US" sz="500" dirty="0" err="1">
                <a:effectLst/>
              </a:rPr>
              <a:t>Astronautica</a:t>
            </a:r>
            <a:r>
              <a:rPr lang="en-US" sz="500" dirty="0">
                <a:effectLst/>
              </a:rPr>
              <a:t>, 74:50–68, 2012.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Amy Simon, Francis Nimmo, and Richard C. Anderson. Uranus orbiter &amp; probe. Technical report, NASA, 2021.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David Alan Smith. Space launch system (</a:t>
            </a:r>
            <a:r>
              <a:rPr lang="en-US" sz="500" dirty="0" err="1">
                <a:effectLst/>
              </a:rPr>
              <a:t>sls</a:t>
            </a:r>
            <a:r>
              <a:rPr lang="en-US" sz="500" dirty="0">
                <a:effectLst/>
              </a:rPr>
              <a:t>) mission planner’s guide. Technical report, 2018.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Michael Swartwout. The first one hundred </a:t>
            </a:r>
            <a:r>
              <a:rPr lang="en-US" sz="500" dirty="0" err="1">
                <a:effectLst/>
              </a:rPr>
              <a:t>cubesats</a:t>
            </a:r>
            <a:r>
              <a:rPr lang="en-US" sz="500" dirty="0">
                <a:effectLst/>
              </a:rPr>
              <a:t>: A statistical look. Journal of Small Satellites, 2(2):213–233, Feb 2014.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Jim Taylor. The deep space network: a functional description. Deep Space Com- </a:t>
            </a:r>
            <a:r>
              <a:rPr lang="en-US" sz="500" dirty="0" err="1">
                <a:effectLst/>
              </a:rPr>
              <a:t>munications</a:t>
            </a:r>
            <a:r>
              <a:rPr lang="en-US" sz="500" dirty="0">
                <a:effectLst/>
              </a:rPr>
              <a:t>, pages 15–35, 2016.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Tempco</a:t>
            </a:r>
            <a:r>
              <a:rPr lang="en-US" sz="500" dirty="0">
                <a:effectLst/>
              </a:rPr>
              <a:t>. Kapton® heater wattage and watt density information.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Paolo Tortora and Valerio Di Tana. </a:t>
            </a:r>
            <a:r>
              <a:rPr lang="en-US" sz="500" dirty="0" err="1">
                <a:effectLst/>
              </a:rPr>
              <a:t>LICIACube</a:t>
            </a:r>
            <a:r>
              <a:rPr lang="en-US" sz="500" dirty="0">
                <a:effectLst/>
              </a:rPr>
              <a:t>, the </a:t>
            </a:r>
            <a:r>
              <a:rPr lang="en-US" sz="500" dirty="0" err="1">
                <a:effectLst/>
              </a:rPr>
              <a:t>italian</a:t>
            </a:r>
            <a:r>
              <a:rPr lang="en-US" sz="500" dirty="0">
                <a:effectLst/>
              </a:rPr>
              <a:t> witness of DART impact on </a:t>
            </a:r>
            <a:r>
              <a:rPr lang="en-US" sz="500" dirty="0" err="1">
                <a:effectLst/>
              </a:rPr>
              <a:t>Didymos</a:t>
            </a:r>
            <a:r>
              <a:rPr lang="en-US" sz="500" dirty="0">
                <a:effectLst/>
              </a:rPr>
              <a:t>. 5th International Workshop on Metrology for </a:t>
            </a:r>
            <a:r>
              <a:rPr lang="en-US" sz="500" dirty="0" err="1">
                <a:effectLst/>
              </a:rPr>
              <a:t>AeroSpace</a:t>
            </a:r>
            <a:r>
              <a:rPr lang="en-US" sz="500" dirty="0">
                <a:effectLst/>
              </a:rPr>
              <a:t> Pro- </a:t>
            </a:r>
            <a:r>
              <a:rPr lang="en-US" sz="500" dirty="0" err="1">
                <a:effectLst/>
              </a:rPr>
              <a:t>ceedings</a:t>
            </a:r>
            <a:r>
              <a:rPr lang="en-US" sz="500" dirty="0">
                <a:effectLst/>
              </a:rPr>
              <a:t>, 2019.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Tursdale</a:t>
            </a:r>
            <a:r>
              <a:rPr lang="en-US" sz="500" dirty="0">
                <a:effectLst/>
              </a:rPr>
              <a:t> Technical Services Ltd. The specification of hot wire anemometer manual pce-423.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L. Wallace. The seasonal variation of the thermal structure of the atmosphere of </a:t>
            </a:r>
            <a:r>
              <a:rPr lang="en-US" sz="500" dirty="0" err="1">
                <a:effectLst/>
              </a:rPr>
              <a:t>uranus</a:t>
            </a:r>
            <a:r>
              <a:rPr lang="en-US" sz="500" dirty="0">
                <a:effectLst/>
              </a:rPr>
              <a:t>. Icarus, 54:110–132, 1983.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 err="1">
                <a:effectLst/>
              </a:rPr>
              <a:t>Jianjian</a:t>
            </a:r>
            <a:r>
              <a:rPr lang="en-US" sz="500" dirty="0">
                <a:effectLst/>
              </a:rPr>
              <a:t> Wang, </a:t>
            </a:r>
            <a:r>
              <a:rPr lang="en-US" sz="500" dirty="0" err="1">
                <a:effectLst/>
              </a:rPr>
              <a:t>Chien</a:t>
            </a:r>
            <a:r>
              <a:rPr lang="en-US" sz="500" dirty="0">
                <a:effectLst/>
              </a:rPr>
              <a:t>-Hua Chen, Richard Bonner III, and William Anderson. Thermo-radiative cell - a new waste heat recovery technology for space power ap- plications. In AIAA Propulsion and Energy 2019 Forum, 08 2019.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J. W. Warwick, D. R. Evans, J. H. </a:t>
            </a:r>
            <a:r>
              <a:rPr lang="en-US" sz="500" dirty="0" err="1">
                <a:effectLst/>
              </a:rPr>
              <a:t>Romig</a:t>
            </a:r>
            <a:r>
              <a:rPr lang="en-US" sz="500" dirty="0">
                <a:effectLst/>
              </a:rPr>
              <a:t>, C. B. Sawyer, M. D. </a:t>
            </a:r>
            <a:r>
              <a:rPr lang="en-US" sz="500" dirty="0" err="1">
                <a:effectLst/>
              </a:rPr>
              <a:t>Desch</a:t>
            </a:r>
            <a:r>
              <a:rPr lang="en-US" sz="500" dirty="0">
                <a:effectLst/>
              </a:rPr>
              <a:t>, M. L. Kaiser, J. K. Alexander, T. D. </a:t>
            </a:r>
            <a:r>
              <a:rPr lang="en-US" sz="500" dirty="0" err="1">
                <a:effectLst/>
              </a:rPr>
              <a:t>Carr</a:t>
            </a:r>
            <a:r>
              <a:rPr lang="en-US" sz="500" dirty="0">
                <a:effectLst/>
              </a:rPr>
              <a:t>, D. H. </a:t>
            </a:r>
            <a:r>
              <a:rPr lang="en-US" sz="500" dirty="0" err="1">
                <a:effectLst/>
              </a:rPr>
              <a:t>Staelin</a:t>
            </a:r>
            <a:r>
              <a:rPr lang="en-US" sz="500" dirty="0">
                <a:effectLst/>
              </a:rPr>
              <a:t>, S. </a:t>
            </a:r>
            <a:r>
              <a:rPr lang="en-US" sz="500" dirty="0" err="1">
                <a:effectLst/>
              </a:rPr>
              <a:t>Gulkis</a:t>
            </a:r>
            <a:r>
              <a:rPr lang="en-US" sz="500" dirty="0">
                <a:effectLst/>
              </a:rPr>
              <a:t>, R. L. Poynter, M. </a:t>
            </a:r>
            <a:r>
              <a:rPr lang="en-US" sz="500" dirty="0" err="1">
                <a:effectLst/>
              </a:rPr>
              <a:t>Aubier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Boischot</a:t>
            </a:r>
            <a:r>
              <a:rPr lang="en-US" sz="500" dirty="0">
                <a:effectLst/>
              </a:rPr>
              <a:t>, Y. </a:t>
            </a:r>
            <a:r>
              <a:rPr lang="en-US" sz="500" dirty="0" err="1">
                <a:effectLst/>
              </a:rPr>
              <a:t>Leblanck</a:t>
            </a:r>
            <a:r>
              <a:rPr lang="en-US" sz="500" dirty="0">
                <a:effectLst/>
              </a:rPr>
              <a:t>, A. </a:t>
            </a:r>
            <a:r>
              <a:rPr lang="en-US" sz="500" dirty="0" err="1">
                <a:effectLst/>
              </a:rPr>
              <a:t>Lecacheux</a:t>
            </a:r>
            <a:r>
              <a:rPr lang="en-US" sz="500" dirty="0">
                <a:effectLst/>
              </a:rPr>
              <a:t>, B. M. Pedersen, and P. </a:t>
            </a:r>
            <a:r>
              <a:rPr lang="en-US" sz="500" dirty="0" err="1">
                <a:effectLst/>
              </a:rPr>
              <a:t>Zarka</a:t>
            </a:r>
            <a:r>
              <a:rPr lang="en-US" sz="500" dirty="0">
                <a:effectLst/>
              </a:rPr>
              <a:t>. Voyager 2 radio observations of </a:t>
            </a:r>
            <a:r>
              <a:rPr lang="en-US" sz="500" dirty="0" err="1">
                <a:effectLst/>
              </a:rPr>
              <a:t>uranus</a:t>
            </a:r>
            <a:r>
              <a:rPr lang="en-US" sz="500" dirty="0">
                <a:effectLst/>
              </a:rPr>
              <a:t>. Science, pages 102–106, 7 1986.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James R. Wertz, David F. Everett, and Jeffery J. </a:t>
            </a:r>
            <a:r>
              <a:rPr lang="en-US" sz="500" dirty="0" err="1">
                <a:effectLst/>
              </a:rPr>
              <a:t>Puschell</a:t>
            </a:r>
            <a:r>
              <a:rPr lang="en-US" sz="500" dirty="0">
                <a:effectLst/>
              </a:rPr>
              <a:t>. Space Mission </a:t>
            </a:r>
            <a:r>
              <a:rPr lang="en-US" sz="500" dirty="0" err="1">
                <a:effectLst/>
              </a:rPr>
              <a:t>Engi</a:t>
            </a:r>
            <a:r>
              <a:rPr lang="en-US" sz="500" dirty="0">
                <a:effectLst/>
              </a:rPr>
              <a:t>- </a:t>
            </a:r>
            <a:r>
              <a:rPr lang="en-US" sz="500" dirty="0" err="1">
                <a:effectLst/>
              </a:rPr>
              <a:t>neering</a:t>
            </a:r>
            <a:r>
              <a:rPr lang="en-US" sz="500" dirty="0">
                <a:effectLst/>
              </a:rPr>
              <a:t>: the New SMAD. Microcosm Press, 2011.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00" dirty="0">
                <a:effectLst/>
              </a:rPr>
              <a:t>J. C. </a:t>
            </a:r>
            <a:r>
              <a:rPr lang="en-US" sz="500" dirty="0" err="1">
                <a:effectLst/>
              </a:rPr>
              <a:t>Zarnecki</a:t>
            </a:r>
            <a:r>
              <a:rPr lang="en-US" sz="500" dirty="0">
                <a:effectLst/>
              </a:rPr>
              <a:t>, M. </a:t>
            </a:r>
            <a:r>
              <a:rPr lang="en-US" sz="500" dirty="0" err="1">
                <a:effectLst/>
              </a:rPr>
              <a:t>Banaszkiewicz</a:t>
            </a:r>
            <a:r>
              <a:rPr lang="en-US" sz="500" dirty="0">
                <a:effectLst/>
              </a:rPr>
              <a:t>, M. Bannister, W. V. Boynton, P. </a:t>
            </a:r>
            <a:r>
              <a:rPr lang="en-US" sz="500" dirty="0" err="1">
                <a:effectLst/>
              </a:rPr>
              <a:t>Challenor</a:t>
            </a:r>
            <a:r>
              <a:rPr lang="en-US" sz="500" dirty="0">
                <a:effectLst/>
              </a:rPr>
              <a:t>, B. Clark, P. M. </a:t>
            </a:r>
            <a:r>
              <a:rPr lang="en-US" sz="500" dirty="0" err="1">
                <a:effectLst/>
              </a:rPr>
              <a:t>Daniell</a:t>
            </a:r>
            <a:r>
              <a:rPr lang="en-US" sz="500" dirty="0">
                <a:effectLst/>
              </a:rPr>
              <a:t>, J. </a:t>
            </a:r>
            <a:r>
              <a:rPr lang="en-US" sz="500" dirty="0" err="1">
                <a:effectLst/>
              </a:rPr>
              <a:t>Delderfield</a:t>
            </a:r>
            <a:r>
              <a:rPr lang="en-US" sz="500" dirty="0">
                <a:effectLst/>
              </a:rPr>
              <a:t>, M. A. English, M. </a:t>
            </a:r>
            <a:r>
              <a:rPr lang="en-US" sz="500" dirty="0" err="1">
                <a:effectLst/>
              </a:rPr>
              <a:t>Fulchingnoni</a:t>
            </a:r>
            <a:r>
              <a:rPr lang="en-US" sz="500" dirty="0">
                <a:effectLst/>
              </a:rPr>
              <a:t>, J. R. C. Garry, J. E. Geake, S. F. Green, B. Hathi, S. </a:t>
            </a:r>
            <a:r>
              <a:rPr lang="en-US" sz="500" dirty="0" err="1">
                <a:effectLst/>
              </a:rPr>
              <a:t>Jaroslawski</a:t>
            </a:r>
            <a:r>
              <a:rPr lang="en-US" sz="500" dirty="0">
                <a:effectLst/>
              </a:rPr>
              <a:t>, M. R. Leese, R. D. Lorenz, J. A. M. McDonnell, N. </a:t>
            </a:r>
            <a:r>
              <a:rPr lang="en-US" sz="500" dirty="0" err="1">
                <a:effectLst/>
              </a:rPr>
              <a:t>Merryweather</a:t>
            </a:r>
            <a:r>
              <a:rPr lang="en-US" sz="500" dirty="0">
                <a:effectLst/>
              </a:rPr>
              <a:t>-Clarke, C. S. Mill, R. J. Miller, G. Newton, D. J. Parker, P. </a:t>
            </a:r>
            <a:r>
              <a:rPr lang="en-US" sz="500" dirty="0" err="1">
                <a:effectLst/>
              </a:rPr>
              <a:t>Rabbetts</a:t>
            </a:r>
            <a:r>
              <a:rPr lang="en-US" sz="500" dirty="0">
                <a:effectLst/>
              </a:rPr>
              <a:t>, H. </a:t>
            </a:r>
            <a:r>
              <a:rPr lang="en-US" sz="500" dirty="0" err="1">
                <a:effectLst/>
              </a:rPr>
              <a:t>Svedhem</a:t>
            </a:r>
            <a:r>
              <a:rPr lang="en-US" sz="500" dirty="0">
                <a:effectLst/>
              </a:rPr>
              <a:t>, R. F. Turner, and M. J. Wright. The Huygens Surface Science Package. In A. Wilson, editor, Huygens: Science, Payload and Mission, volume 1177 of ESA Special Publication, page 177, January 1997. </a:t>
            </a:r>
            <a:endParaRPr lang="en-US" sz="5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7AC51-5D67-351A-1D86-BFBE664A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70" y="97713"/>
            <a:ext cx="5273330" cy="365125"/>
          </a:xfrm>
        </p:spPr>
        <p:txBody>
          <a:bodyPr/>
          <a:lstStyle/>
          <a:p>
            <a:r>
              <a:rPr lang="en-US" dirty="0"/>
              <a:t>SUMS: Supporting a Uranus flagship Mission with </a:t>
            </a:r>
            <a:r>
              <a:rPr lang="en-US" dirty="0" err="1"/>
              <a:t>SmallSats</a:t>
            </a:r>
            <a:r>
              <a:rPr lang="en-US" dirty="0"/>
              <a:t> – Dylan Barnes and Paula do Vale Pereira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F4690-2C85-2D2E-3D20-73F972B4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32</a:t>
            </a:fld>
            <a:endParaRPr lang="en-US"/>
          </a:p>
        </p:txBody>
      </p:sp>
      <p:pic>
        <p:nvPicPr>
          <p:cNvPr id="10" name="Picture 9" descr="A logo with a star and a circle&#10;&#10;Description automatically generated">
            <a:extLst>
              <a:ext uri="{FF2B5EF4-FFF2-40B4-BE49-F238E27FC236}">
                <a16:creationId xmlns:a16="http://schemas.microsoft.com/office/drawing/2014/main" id="{66FB91ED-CE10-8E18-CC9C-8BEC097D6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02" y="10247"/>
            <a:ext cx="640080" cy="548640"/>
          </a:xfrm>
          <a:prstGeom prst="rect">
            <a:avLst/>
          </a:prstGeom>
        </p:spPr>
      </p:pic>
      <p:pic>
        <p:nvPicPr>
          <p:cNvPr id="11" name="Picture 10" descr="A logo with circles and lines&#10;&#10;Description automatically generated">
            <a:extLst>
              <a:ext uri="{FF2B5EF4-FFF2-40B4-BE49-F238E27FC236}">
                <a16:creationId xmlns:a16="http://schemas.microsoft.com/office/drawing/2014/main" id="{C0D65D71-6BA7-82CA-AA92-BE6C2BCB7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053" y="39897"/>
            <a:ext cx="695500" cy="45720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F053D8E-6A3E-7764-EE51-79C89C34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r>
              <a:rPr lang="en-US" dirty="0"/>
              <a:t>Interplanetary Small Satellite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3743670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AnalogousFromDarkSeedLeftStep">
      <a:dk1>
        <a:srgbClr val="000000"/>
      </a:dk1>
      <a:lt1>
        <a:srgbClr val="FFFFFF"/>
      </a:lt1>
      <a:dk2>
        <a:srgbClr val="1C2732"/>
      </a:dk2>
      <a:lt2>
        <a:srgbClr val="F0F3F1"/>
      </a:lt2>
      <a:accent1>
        <a:srgbClr val="E729CD"/>
      </a:accent1>
      <a:accent2>
        <a:srgbClr val="A017D5"/>
      </a:accent2>
      <a:accent3>
        <a:srgbClr val="6329E7"/>
      </a:accent3>
      <a:accent4>
        <a:srgbClr val="2C40D9"/>
      </a:accent4>
      <a:accent5>
        <a:srgbClr val="298EE7"/>
      </a:accent5>
      <a:accent6>
        <a:srgbClr val="16BEC8"/>
      </a:accent6>
      <a:hlink>
        <a:srgbClr val="3F6EBF"/>
      </a:hlink>
      <a:folHlink>
        <a:srgbClr val="7F7F7F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5611</Words>
  <Application>Microsoft Macintosh PowerPoint</Application>
  <PresentationFormat>Widescreen</PresentationFormat>
  <Paragraphs>529</Paragraphs>
  <Slides>32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Bierstadt</vt:lpstr>
      <vt:lpstr>Trebuchet MS</vt:lpstr>
      <vt:lpstr>GestaltVTI</vt:lpstr>
      <vt:lpstr>SUMS: Supporting a Uranus flagship Missions with SmallSats</vt:lpstr>
      <vt:lpstr>Outline</vt:lpstr>
      <vt:lpstr>Outline</vt:lpstr>
      <vt:lpstr>Motivation</vt:lpstr>
      <vt:lpstr>PowerPoint Presentation</vt:lpstr>
      <vt:lpstr>Historical Precedent</vt:lpstr>
      <vt:lpstr>Benefits and Challenges</vt:lpstr>
      <vt:lpstr>Outline</vt:lpstr>
      <vt:lpstr>Mission Statement</vt:lpstr>
      <vt:lpstr>Truncated Science Traceability Matrix</vt:lpstr>
      <vt:lpstr>Concept of Operations</vt:lpstr>
      <vt:lpstr>Concept of Operations</vt:lpstr>
      <vt:lpstr>Interplanetary Trajectory</vt:lpstr>
      <vt:lpstr>Interplanetary Trajectory</vt:lpstr>
      <vt:lpstr>Interplanetary Trajectory</vt:lpstr>
      <vt:lpstr>Interplanetary Trajectory</vt:lpstr>
      <vt:lpstr>Interplanetary Trajectory</vt:lpstr>
      <vt:lpstr>Outline</vt:lpstr>
      <vt:lpstr>Overview</vt:lpstr>
      <vt:lpstr>Payload</vt:lpstr>
      <vt:lpstr>Payload</vt:lpstr>
      <vt:lpstr>Payload</vt:lpstr>
      <vt:lpstr>Attitude Determination and Control</vt:lpstr>
      <vt:lpstr>Communications</vt:lpstr>
      <vt:lpstr>Power</vt:lpstr>
      <vt:lpstr>Thermal</vt:lpstr>
      <vt:lpstr>Structures</vt:lpstr>
      <vt:lpstr>Outline</vt:lpstr>
      <vt:lpstr>Carrier Spacecraft Design</vt:lpstr>
      <vt:lpstr>Outline</vt:lpstr>
      <vt:lpstr>Conclusions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SUMS: Supporting a Uranus flagship Missions with SmallSats</dc:title>
  <dc:creator>Paula do Vale Pereira</dc:creator>
  <cp:lastModifiedBy>Dylan Barnes</cp:lastModifiedBy>
  <cp:revision>37</cp:revision>
  <dcterms:created xsi:type="dcterms:W3CDTF">2024-04-22T18:41:17Z</dcterms:created>
  <dcterms:modified xsi:type="dcterms:W3CDTF">2024-04-23T03:04:32Z</dcterms:modified>
</cp:coreProperties>
</file>