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" ContentType="image/tiff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1"/>
  </p:notesMasterIdLst>
  <p:sldIdLst>
    <p:sldId id="257" r:id="rId2"/>
    <p:sldId id="258" r:id="rId3"/>
    <p:sldId id="256" r:id="rId4"/>
    <p:sldId id="259" r:id="rId5"/>
    <p:sldId id="260" r:id="rId6"/>
    <p:sldId id="262" r:id="rId7"/>
    <p:sldId id="263" r:id="rId8"/>
    <p:sldId id="264" r:id="rId9"/>
    <p:sldId id="266" r:id="rId10"/>
    <p:sldId id="265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431"/>
    <p:restoredTop sz="94601"/>
  </p:normalViewPr>
  <p:slideViewPr>
    <p:cSldViewPr snapToGrid="0">
      <p:cViewPr varScale="1">
        <p:scale>
          <a:sx n="76" d="100"/>
          <a:sy n="76" d="100"/>
        </p:scale>
        <p:origin x="216" y="6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C7CE7C-5302-004E-BB3F-B34C8A20F19C}" type="datetimeFigureOut">
              <a:rPr lang="en-US" smtClean="0"/>
              <a:t>4/29/24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C76173-42BC-7142-A074-BB663E1402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0650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C76173-42BC-7142-A074-BB663E1402D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1684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C76173-42BC-7142-A074-BB663E1402D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4578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FDC325-B3CF-8452-439A-42D7255D97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E47C35-EEFB-3DCD-954A-54F62FA40D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AEF013-F922-A765-4AA5-B8D647F22B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5943A-8A62-6642-A71C-239B83CEF422}" type="datetimeFigureOut">
              <a:rPr lang="en-US" smtClean="0"/>
              <a:t>4/29/24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5445CF-BD72-B749-2EE2-27BBACE07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6D745C-4962-4537-EA49-DC5C19EFBF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AE1A2-89CB-204D-B53B-A38C5C35DB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3266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1F6BAB-2955-DD5D-5341-7B1A1811A5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730B58-72C7-0F26-020F-B85670B565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0F0150-05B9-7593-9701-5A28C89811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5943A-8A62-6642-A71C-239B83CEF422}" type="datetimeFigureOut">
              <a:rPr lang="en-US" smtClean="0"/>
              <a:t>4/29/24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6ECE6A-BC57-C8F1-C970-1799E896D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5A7B28-3256-98F7-F875-D0D1AE691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AE1A2-89CB-204D-B53B-A38C5C35DB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822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93F7A4-9BF0-B782-373B-E3552CA85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A13A38-2F36-1BA8-285B-A7BE00F0F3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3B568D-E488-66D1-18E3-AAD340AFFC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5943A-8A62-6642-A71C-239B83CEF422}" type="datetimeFigureOut">
              <a:rPr lang="en-US" smtClean="0"/>
              <a:t>4/29/24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F6B4E4-F7B6-765A-570A-445E6906C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E0CB43-B69C-7025-DBF6-B97D759D29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AE1A2-89CB-204D-B53B-A38C5C35DB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2304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9BCD24-4837-FCC5-6355-C6626B83F3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D078E6-0E95-9573-C535-166EB60B5C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61EB8B-C718-203A-7FF4-16695FFBC2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3FC923-9657-9132-82E6-F429E026AA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5943A-8A62-6642-A71C-239B83CEF422}" type="datetimeFigureOut">
              <a:rPr lang="en-US" smtClean="0"/>
              <a:t>4/29/24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3D33DC-4682-A760-9920-0CE801D9E4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A47233-E590-A36B-06A5-5FFC41DE8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AE1A2-89CB-204D-B53B-A38C5C35DB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59306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A2D65-5ADF-B44D-8709-6C1D286F3A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BCA0FD-6D8B-AC5D-57E7-301BF4647A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DF14EF-78A1-EC44-5934-A6F5FE1361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1C8F90-ADC5-E1DA-83E5-66CC485596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174AFA6-67DB-B1B4-9B9E-EA5C2918822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174945D-6031-FDEF-25C1-BCEF91BB0C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5943A-8A62-6642-A71C-239B83CEF422}" type="datetimeFigureOut">
              <a:rPr lang="en-US" smtClean="0"/>
              <a:t>4/29/24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EB1CBBD-659A-7AEC-DB05-72F34BD6F5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5CEBDBF-A705-87A6-1350-4704DCA809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AE1A2-89CB-204D-B53B-A38C5C35DB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9474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B970E3-5358-C520-C870-5DCE2D4C06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4F1ADB1-B2E8-F215-B0D6-EE9D4A2CB8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5943A-8A62-6642-A71C-239B83CEF422}" type="datetimeFigureOut">
              <a:rPr lang="en-US" smtClean="0"/>
              <a:t>4/29/24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A78496D-F6BF-14A6-8B85-E46C6AC8D6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A1EF9F-0EDA-E091-29CC-28B16CE660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AE1A2-89CB-204D-B53B-A38C5C35DB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7137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6D3596C-4126-CE0D-6928-575BD781AB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5943A-8A62-6642-A71C-239B83CEF422}" type="datetimeFigureOut">
              <a:rPr lang="en-US" smtClean="0"/>
              <a:t>4/29/24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214DCAB-5D4C-C2A7-CC51-B382E6B52E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65D727-11BB-D064-5C96-71DA60A63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AE1A2-89CB-204D-B53B-A38C5C35DB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1684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FD2042-39E3-27B1-8B09-927BE423A9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E80DEB-BFA0-A3C6-B103-54BBAE94BB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6EED3E-FC5F-AF5C-DC61-78D20553FA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B1BAF7-436B-998F-D021-EA934A01D9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5943A-8A62-6642-A71C-239B83CEF422}" type="datetimeFigureOut">
              <a:rPr lang="en-US" smtClean="0"/>
              <a:t>4/29/24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A06E8A-4FBE-2B0F-F926-3E8BC072E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5693F1-37F7-CBC9-9109-963BC54A99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AE1A2-89CB-204D-B53B-A38C5C35DB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1430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6E326E-3E59-F414-4D0A-9B175FBDAE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866A5F-4F5F-8190-ED4B-306EF5F3623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F45733-940F-2E5F-1896-F9D6048819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144726-76CA-5A1B-027F-55A50FB03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5943A-8A62-6642-A71C-239B83CEF422}" type="datetimeFigureOut">
              <a:rPr lang="en-US" smtClean="0"/>
              <a:t>4/29/24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80C426-362B-0E46-10DD-6AA6FDF3C5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98FE1A-4AE8-00AC-3661-8D0B897256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AE1A2-89CB-204D-B53B-A38C5C35DB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409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5657C-31F2-6800-51A9-59E1885617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196E03-3E39-9A9B-E49A-F4F1C3F371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6031D1-6E9D-03C7-2407-057695991F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5943A-8A62-6642-A71C-239B83CEF422}" type="datetimeFigureOut">
              <a:rPr lang="en-US" smtClean="0"/>
              <a:t>4/29/24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13813F-8F83-470E-BA55-DA59A4702C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3C7917-61CF-FF10-05FA-530084A18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AE1A2-89CB-204D-B53B-A38C5C35DB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9573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266BBDE-706A-95D3-1616-71D497313B7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E5C2E20-D11C-2908-2C52-6DA45195D9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955D2B-E47D-F72C-584B-3F56BFBC31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5943A-8A62-6642-A71C-239B83CEF422}" type="datetimeFigureOut">
              <a:rPr lang="en-US" smtClean="0"/>
              <a:t>4/29/24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890230-7B3E-E415-9AC0-EBA6E078D5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5727DC-2017-ACD4-125F-0DD51BA16A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AE1A2-89CB-204D-B53B-A38C5C35DB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204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5B3D4CD-405A-A6F1-C8AA-73796E99E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8B0900-3D0A-11C2-67DD-2154046C50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9E9822-0294-251F-8008-3523AFA397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A5943A-8A62-6642-A71C-239B83CEF422}" type="datetimeFigureOut">
              <a:rPr lang="en-US" smtClean="0"/>
              <a:t>4/29/24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AF1A4C-035B-4FAD-E71D-396B9FAC7C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FCB376-D0A3-6C6D-81BB-215562227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86AE1A2-89CB-204D-B53B-A38C5C35DB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7116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5" Type="http://schemas.openxmlformats.org/officeDocument/2006/relationships/image" Target="../media/image21.png"/><Relationship Id="rId4" Type="http://schemas.openxmlformats.org/officeDocument/2006/relationships/image" Target="../media/image20.jp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gif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jpg"/><Relationship Id="rId4" Type="http://schemas.openxmlformats.org/officeDocument/2006/relationships/image" Target="../media/image25.sv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C5176DB-3CB3-FB4E-1869-64DAAFDEF1E1}"/>
              </a:ext>
            </a:extLst>
          </p:cNvPr>
          <p:cNvSpPr txBox="1"/>
          <p:nvPr/>
        </p:nvSpPr>
        <p:spPr>
          <a:xfrm>
            <a:off x="5435600" y="2551837"/>
            <a:ext cx="6499215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>
                <a:latin typeface="Avenir Medium" panose="02000503020000020003" pitchFamily="2" charset="0"/>
              </a:rPr>
              <a:t>SPACE SONG FOUNDATION</a:t>
            </a:r>
          </a:p>
          <a:p>
            <a:pPr algn="ctr"/>
            <a:r>
              <a:rPr lang="en-US" sz="3600" dirty="0">
                <a:latin typeface="Avenir Medium" panose="02000503020000020003" pitchFamily="2" charset="0"/>
              </a:rPr>
              <a:t>ISSC 2024</a:t>
            </a:r>
          </a:p>
          <a:p>
            <a:pPr algn="ctr"/>
            <a:r>
              <a:rPr lang="en-US" sz="3600" dirty="0">
                <a:latin typeface="Avenir Medium" panose="02000503020000020003" pitchFamily="2" charset="0"/>
              </a:rPr>
              <a:t>UNIVERSITY OF ARIZONA</a:t>
            </a:r>
          </a:p>
        </p:txBody>
      </p:sp>
      <p:pic>
        <p:nvPicPr>
          <p:cNvPr id="5" name="Picture 4" descr="A close-up of a card&#10;&#10;Description automatically generated with medium confidence">
            <a:extLst>
              <a:ext uri="{FF2B5EF4-FFF2-40B4-BE49-F238E27FC236}">
                <a16:creationId xmlns:a16="http://schemas.microsoft.com/office/drawing/2014/main" id="{21ABF329-8540-4632-A687-391356F87F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0288"/>
            <a:ext cx="5435600" cy="6936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672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everal people in a room&#10;&#10;Description automatically generated">
            <a:extLst>
              <a:ext uri="{FF2B5EF4-FFF2-40B4-BE49-F238E27FC236}">
                <a16:creationId xmlns:a16="http://schemas.microsoft.com/office/drawing/2014/main" id="{F5A0CCB4-DB6B-D9E2-6705-8B8099C68C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4300" y="-25400"/>
            <a:ext cx="6883400" cy="688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9922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64BBD3BB-0B36-8903-1E57-B503D59082DA}"/>
              </a:ext>
            </a:extLst>
          </p:cNvPr>
          <p:cNvSpPr/>
          <p:nvPr/>
        </p:nvSpPr>
        <p:spPr>
          <a:xfrm>
            <a:off x="491065" y="1701800"/>
            <a:ext cx="3488267" cy="3454400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Avenir Light" panose="020B0402020203020204" pitchFamily="34" charset="77"/>
              </a:rPr>
              <a:t>LONG-TERM MESSAGE</a:t>
            </a:r>
          </a:p>
          <a:p>
            <a:pPr algn="ctr"/>
            <a:r>
              <a:rPr lang="en-US" sz="3600" dirty="0">
                <a:latin typeface="Avenir Light" panose="020B0402020203020204" pitchFamily="34" charset="77"/>
              </a:rPr>
              <a:t>ABOUT LIFE ON EARTH?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5057B93A-266A-AE35-B179-ACC3C094E2F5}"/>
              </a:ext>
            </a:extLst>
          </p:cNvPr>
          <p:cNvSpPr/>
          <p:nvPr/>
        </p:nvSpPr>
        <p:spPr>
          <a:xfrm>
            <a:off x="4351866" y="1701800"/>
            <a:ext cx="3488267" cy="3454400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dirty="0">
                <a:latin typeface="Avenir Light" panose="020B0402020203020204" pitchFamily="34" charset="77"/>
              </a:rPr>
              <a:t>COMMUNICATION SYSTEM HERE ON EARTH TO SEND AND RECEIVE FOR CENTURIES?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213CDD40-CE65-263A-DEC3-6434D1C35795}"/>
              </a:ext>
            </a:extLst>
          </p:cNvPr>
          <p:cNvSpPr/>
          <p:nvPr/>
        </p:nvSpPr>
        <p:spPr>
          <a:xfrm>
            <a:off x="8212667" y="1701800"/>
            <a:ext cx="3488267" cy="3454400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Avenir Light" panose="020B0402020203020204" pitchFamily="34" charset="77"/>
              </a:rPr>
              <a:t>LONG-TERM SYSTEMS/STORIES ON SPACECRAFT? LONG-TERM COMMUNICATION WITH EARTH?</a:t>
            </a:r>
          </a:p>
        </p:txBody>
      </p:sp>
    </p:spTree>
    <p:extLst>
      <p:ext uri="{BB962C8B-B14F-4D97-AF65-F5344CB8AC3E}">
        <p14:creationId xmlns:p14="http://schemas.microsoft.com/office/powerpoint/2010/main" val="20630633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DE78D542-6C09-4109-951B-0EA018A6636F}"/>
              </a:ext>
            </a:extLst>
          </p:cNvPr>
          <p:cNvSpPr/>
          <p:nvPr/>
        </p:nvSpPr>
        <p:spPr>
          <a:xfrm>
            <a:off x="491065" y="1701800"/>
            <a:ext cx="3488267" cy="3454400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Avenir Light" panose="020B0402020203020204" pitchFamily="34" charset="77"/>
              </a:rPr>
              <a:t>LONG-TERM MESSAGE</a:t>
            </a:r>
          </a:p>
          <a:p>
            <a:pPr algn="ctr"/>
            <a:r>
              <a:rPr lang="en-US" sz="3600" dirty="0">
                <a:latin typeface="Avenir Light" panose="020B0402020203020204" pitchFamily="34" charset="77"/>
              </a:rPr>
              <a:t>ABOUT LIFE ON EARTH?</a:t>
            </a:r>
          </a:p>
        </p:txBody>
      </p:sp>
      <p:pic>
        <p:nvPicPr>
          <p:cNvPr id="6" name="Picture 5" descr="A picture containing brass, indoor, music&#10;&#10;Description automatically generated">
            <a:extLst>
              <a:ext uri="{FF2B5EF4-FFF2-40B4-BE49-F238E27FC236}">
                <a16:creationId xmlns:a16="http://schemas.microsoft.com/office/drawing/2014/main" id="{18EC398D-AFA5-0A88-1D2E-9996952003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8428" y="0"/>
            <a:ext cx="608848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5145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everal potted plants in a room&#10;&#10;Description automatically generated">
            <a:extLst>
              <a:ext uri="{FF2B5EF4-FFF2-40B4-BE49-F238E27FC236}">
                <a16:creationId xmlns:a16="http://schemas.microsoft.com/office/drawing/2014/main" id="{3214D0F1-76FB-34AA-BC9C-BEC7D91187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7782" y="0"/>
            <a:ext cx="103164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1858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ug on a leaf&#10;&#10;Description automatically generated">
            <a:extLst>
              <a:ext uri="{FF2B5EF4-FFF2-40B4-BE49-F238E27FC236}">
                <a16:creationId xmlns:a16="http://schemas.microsoft.com/office/drawing/2014/main" id="{49C7CAA2-3D44-2842-7E28-AEC7FBDBABAE}"/>
              </a:ext>
            </a:extLst>
          </p:cNvPr>
          <p:cNvPicPr>
            <a:picLocks/>
          </p:cNvPicPr>
          <p:nvPr/>
        </p:nvPicPr>
        <p:blipFill rotWithShape="1">
          <a:blip r:embed="rId2"/>
          <a:srcRect l="27832" t="-125" r="28006" b="125"/>
          <a:stretch/>
        </p:blipFill>
        <p:spPr>
          <a:xfrm>
            <a:off x="986367" y="0"/>
            <a:ext cx="4567767" cy="6858000"/>
          </a:xfrm>
          <a:prstGeom prst="rect">
            <a:avLst/>
          </a:prstGeom>
        </p:spPr>
      </p:pic>
      <p:pic>
        <p:nvPicPr>
          <p:cNvPr id="6" name="Picture 5" descr="A close-up of a blue device on a plant&#10;&#10;Description automatically generated">
            <a:extLst>
              <a:ext uri="{FF2B5EF4-FFF2-40B4-BE49-F238E27FC236}">
                <a16:creationId xmlns:a16="http://schemas.microsoft.com/office/drawing/2014/main" id="{B1524741-86E4-91E7-E990-020E8F4032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7866" y="0"/>
            <a:ext cx="4567767" cy="6866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330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ack and white grid with many small black lines&#10;&#10;Description automatically generated with medium confidence">
            <a:extLst>
              <a:ext uri="{FF2B5EF4-FFF2-40B4-BE49-F238E27FC236}">
                <a16:creationId xmlns:a16="http://schemas.microsoft.com/office/drawing/2014/main" id="{81F2E274-D7B7-685E-AE85-8852C16F9A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32" y="265436"/>
            <a:ext cx="12192000" cy="6327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0891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omputer screen shot of a computer&#10;&#10;Description automatically generated">
            <a:extLst>
              <a:ext uri="{FF2B5EF4-FFF2-40B4-BE49-F238E27FC236}">
                <a16:creationId xmlns:a16="http://schemas.microsoft.com/office/drawing/2014/main" id="{9ADEB202-F65E-B151-5E6C-06BB95F848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707" y="0"/>
            <a:ext cx="10558586" cy="6863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9580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old vinyl record with a drawing of a tree&#10;&#10;Description automatically generated">
            <a:extLst>
              <a:ext uri="{FF2B5EF4-FFF2-40B4-BE49-F238E27FC236}">
                <a16:creationId xmlns:a16="http://schemas.microsoft.com/office/drawing/2014/main" id="{B6033BCD-269B-AF3E-CA01-1C112B0958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3999" y="0"/>
            <a:ext cx="9144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8485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old disc with black text&#10;&#10;Description automatically generated">
            <a:extLst>
              <a:ext uri="{FF2B5EF4-FFF2-40B4-BE49-F238E27FC236}">
                <a16:creationId xmlns:a16="http://schemas.microsoft.com/office/drawing/2014/main" id="{108AB310-37E6-EDFF-04D6-779FA82476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7357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straw roof&#10;&#10;Description automatically generated">
            <a:extLst>
              <a:ext uri="{FF2B5EF4-FFF2-40B4-BE49-F238E27FC236}">
                <a16:creationId xmlns:a16="http://schemas.microsoft.com/office/drawing/2014/main" id="{AF783953-9573-9378-D804-77BDBB89DE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800" y="0"/>
            <a:ext cx="5486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53577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tree with wires and wires attached to it&#10;&#10;Description automatically generated">
            <a:extLst>
              <a:ext uri="{FF2B5EF4-FFF2-40B4-BE49-F238E27FC236}">
                <a16:creationId xmlns:a16="http://schemas.microsoft.com/office/drawing/2014/main" id="{3752B718-F413-BAD4-7DD6-69DEBFC3B6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2668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7E92AA5C-099F-78A8-E3D4-67238FCC1869}"/>
              </a:ext>
            </a:extLst>
          </p:cNvPr>
          <p:cNvSpPr/>
          <p:nvPr/>
        </p:nvSpPr>
        <p:spPr>
          <a:xfrm>
            <a:off x="4351866" y="1701800"/>
            <a:ext cx="3488267" cy="3454400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dirty="0">
                <a:latin typeface="Avenir Light" panose="020B0402020203020204" pitchFamily="34" charset="77"/>
              </a:rPr>
              <a:t>COMMUNICATION SYSTEM HERE ON EARTH TO SEND AND RECEIVE FOR CENTURIES?</a:t>
            </a:r>
          </a:p>
        </p:txBody>
      </p:sp>
    </p:spTree>
    <p:extLst>
      <p:ext uri="{BB962C8B-B14F-4D97-AF65-F5344CB8AC3E}">
        <p14:creationId xmlns:p14="http://schemas.microsoft.com/office/powerpoint/2010/main" val="32719763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3AD89F2-67AC-1DDC-41A9-972C9CD09E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9520" y="0"/>
            <a:ext cx="47529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5622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D03490F-1420-F30E-27A0-3F9ABE2DC5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4769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alm tree in front of a building&#10;&#10;Description automatically generated with medium confidence">
            <a:extLst>
              <a:ext uri="{FF2B5EF4-FFF2-40B4-BE49-F238E27FC236}">
                <a16:creationId xmlns:a16="http://schemas.microsoft.com/office/drawing/2014/main" id="{46702C59-0F39-37D7-7958-4E879D1F9F1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18" r="7417"/>
          <a:stretch/>
        </p:blipFill>
        <p:spPr>
          <a:xfrm>
            <a:off x="809065" y="0"/>
            <a:ext cx="4637624" cy="6858000"/>
          </a:xfrm>
          <a:prstGeom prst="rect">
            <a:avLst/>
          </a:prstGeom>
        </p:spPr>
      </p:pic>
      <p:pic>
        <p:nvPicPr>
          <p:cNvPr id="5" name="Picture 4" descr="A picture containing outdoor, mammal, dog, broom&#10;&#10;Description automatically generated">
            <a:extLst>
              <a:ext uri="{FF2B5EF4-FFF2-40B4-BE49-F238E27FC236}">
                <a16:creationId xmlns:a16="http://schemas.microsoft.com/office/drawing/2014/main" id="{FB39B80A-1FA1-E058-F9F2-F14D690CFFA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9837" b="2"/>
          <a:stretch/>
        </p:blipFill>
        <p:spPr>
          <a:xfrm>
            <a:off x="6745313" y="0"/>
            <a:ext cx="4637623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3453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standing next to a tree&#10;&#10;Description automatically generated with low confidence">
            <a:extLst>
              <a:ext uri="{FF2B5EF4-FFF2-40B4-BE49-F238E27FC236}">
                <a16:creationId xmlns:a16="http://schemas.microsoft.com/office/drawing/2014/main" id="{79A1E81D-28A6-3FAC-023F-57F00C7F9A3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109" r="16689"/>
          <a:stretch/>
        </p:blipFill>
        <p:spPr>
          <a:xfrm>
            <a:off x="8426824" y="0"/>
            <a:ext cx="3765176" cy="6858000"/>
          </a:xfrm>
          <a:prstGeom prst="rect">
            <a:avLst/>
          </a:prstGeom>
        </p:spPr>
      </p:pic>
      <p:pic>
        <p:nvPicPr>
          <p:cNvPr id="5" name="Picture 4" descr="A picture containing person, outdoor, petting&#10;&#10;Description automatically generated">
            <a:extLst>
              <a:ext uri="{FF2B5EF4-FFF2-40B4-BE49-F238E27FC236}">
                <a16:creationId xmlns:a16="http://schemas.microsoft.com/office/drawing/2014/main" id="{26B618A8-D080-3286-2167-425ED181D58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2940" b="3748"/>
          <a:stretch/>
        </p:blipFill>
        <p:spPr>
          <a:xfrm rot="5400000">
            <a:off x="2595282" y="1286436"/>
            <a:ext cx="6858000" cy="4285131"/>
          </a:xfrm>
          <a:prstGeom prst="rect">
            <a:avLst/>
          </a:prstGeom>
        </p:spPr>
      </p:pic>
      <p:pic>
        <p:nvPicPr>
          <p:cNvPr id="6" name="Picture 5" descr="A picture containing outdoor&#10;&#10;Description automatically generated">
            <a:extLst>
              <a:ext uri="{FF2B5EF4-FFF2-40B4-BE49-F238E27FC236}">
                <a16:creationId xmlns:a16="http://schemas.microsoft.com/office/drawing/2014/main" id="{29B09CAF-5F2C-0716-7035-7749F19289D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7581" b="12005"/>
          <a:stretch/>
        </p:blipFill>
        <p:spPr>
          <a:xfrm rot="5400000">
            <a:off x="-1618129" y="1622611"/>
            <a:ext cx="6858000" cy="3621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3192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alm tree in a desert&#10;&#10;Description automatically generated with low confidence">
            <a:extLst>
              <a:ext uri="{FF2B5EF4-FFF2-40B4-BE49-F238E27FC236}">
                <a16:creationId xmlns:a16="http://schemas.microsoft.com/office/drawing/2014/main" id="{E06BD5B1-91F7-F88E-C398-1FE45C30EC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6814" y="0"/>
            <a:ext cx="5143500" cy="6858000"/>
          </a:xfrm>
          <a:prstGeom prst="rect">
            <a:avLst/>
          </a:prstGeom>
        </p:spPr>
      </p:pic>
      <p:pic>
        <p:nvPicPr>
          <p:cNvPr id="5" name="A89CC6F3">
            <a:hlinkClick r:id="" action="ppaction://media"/>
            <a:extLst>
              <a:ext uri="{FF2B5EF4-FFF2-40B4-BE49-F238E27FC236}">
                <a16:creationId xmlns:a16="http://schemas.microsoft.com/office/drawing/2014/main" id="{A357311E-C695-6AD9-C0DF-85F9BEB4BE8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038291" y="3397624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694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08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website&#10;&#10;Description automatically generated">
            <a:extLst>
              <a:ext uri="{FF2B5EF4-FFF2-40B4-BE49-F238E27FC236}">
                <a16:creationId xmlns:a16="http://schemas.microsoft.com/office/drawing/2014/main" id="{46CC90C2-44C8-5490-6E67-30BE12E807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651" y="0"/>
            <a:ext cx="118507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8190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DC8257C4-D033-8E14-E889-D6F7665A8406}"/>
              </a:ext>
            </a:extLst>
          </p:cNvPr>
          <p:cNvSpPr/>
          <p:nvPr/>
        </p:nvSpPr>
        <p:spPr>
          <a:xfrm>
            <a:off x="8212667" y="1701800"/>
            <a:ext cx="3488267" cy="3454400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Avenir Light" panose="020B0402020203020204" pitchFamily="34" charset="77"/>
              </a:rPr>
              <a:t>LONG-TERM SYSTEMS/STORIES ON SPACECRAFT? LONG-TERM COMMUNICATION WITH EARTH?</a:t>
            </a:r>
          </a:p>
        </p:txBody>
      </p:sp>
    </p:spTree>
    <p:extLst>
      <p:ext uri="{BB962C8B-B14F-4D97-AF65-F5344CB8AC3E}">
        <p14:creationId xmlns:p14="http://schemas.microsoft.com/office/powerpoint/2010/main" val="38253521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97BD72D-C557-93C1-2608-B98171D310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850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2400" dirty="0">
                <a:latin typeface="Avenir Medium" panose="02000503020000020003" pitchFamily="2" charset="0"/>
                <a:cs typeface="Arial" panose="020B0604020202020204" pitchFamily="34" charset="0"/>
              </a:rPr>
              <a:t>HOW COULD A CUBESAT LAST 200 YEARS?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574C825-A991-D84D-D41F-1288A1E1DE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40761"/>
            <a:ext cx="12192000" cy="4351338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2000" dirty="0">
                <a:latin typeface="Avenir Light" panose="020B0402020203020204" pitchFamily="34" charset="77"/>
                <a:cs typeface="Arial" panose="020B0604020202020204" pitchFamily="34" charset="0"/>
              </a:rPr>
              <a:t>* Simplified CubeSat systems : BACK TO THE FUTURE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US" sz="2000" dirty="0">
                <a:latin typeface="Avenir Light" panose="020B0402020203020204" pitchFamily="34" charset="77"/>
                <a:cs typeface="Arial" panose="020B0604020202020204" pitchFamily="34" charset="0"/>
              </a:rPr>
              <a:t>* Turned off most of the time (1%?)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US" sz="2000" dirty="0">
                <a:latin typeface="Avenir Light" panose="020B0402020203020204" pitchFamily="34" charset="77"/>
                <a:cs typeface="Arial" panose="020B0604020202020204" pitchFamily="34" charset="0"/>
              </a:rPr>
              <a:t>* ~1000 km altitude orbit</a:t>
            </a:r>
          </a:p>
          <a:p>
            <a:pPr marL="457200" lvl="1" indent="0" algn="ctr">
              <a:lnSpc>
                <a:spcPct val="150000"/>
              </a:lnSpc>
              <a:buNone/>
            </a:pPr>
            <a:r>
              <a:rPr lang="en-US" sz="2000" dirty="0">
                <a:latin typeface="Avenir Light" panose="020B0402020203020204" pitchFamily="34" charset="77"/>
                <a:cs typeface="Arial" panose="020B0604020202020204" pitchFamily="34" charset="0"/>
              </a:rPr>
              <a:t>* No batteries</a:t>
            </a:r>
          </a:p>
          <a:p>
            <a:pPr marL="457200" lvl="1" indent="0" algn="ctr">
              <a:lnSpc>
                <a:spcPct val="150000"/>
              </a:lnSpc>
              <a:buNone/>
            </a:pPr>
            <a:r>
              <a:rPr lang="en-US" sz="2000" dirty="0">
                <a:latin typeface="Avenir Light" panose="020B0402020203020204" pitchFamily="34" charset="77"/>
                <a:cs typeface="Arial" panose="020B0604020202020204" pitchFamily="34" charset="0"/>
              </a:rPr>
              <a:t>* No attitude control</a:t>
            </a:r>
          </a:p>
          <a:p>
            <a:pPr marL="457200" lvl="1" indent="0" algn="ctr">
              <a:lnSpc>
                <a:spcPct val="150000"/>
              </a:lnSpc>
              <a:buNone/>
            </a:pPr>
            <a:r>
              <a:rPr lang="en-US" sz="2000" dirty="0">
                <a:latin typeface="Avenir Light" panose="020B0402020203020204" pitchFamily="34" charset="77"/>
                <a:cs typeface="Arial" panose="020B0604020202020204" pitchFamily="34" charset="0"/>
              </a:rPr>
              <a:t>* Simplest computer with timer (analog?) possible</a:t>
            </a:r>
          </a:p>
          <a:p>
            <a:pPr marL="457200" lvl="1" indent="0" algn="ctr">
              <a:lnSpc>
                <a:spcPct val="150000"/>
              </a:lnSpc>
              <a:buNone/>
            </a:pPr>
            <a:r>
              <a:rPr lang="en-US" sz="2000" dirty="0">
                <a:latin typeface="Avenir Light" panose="020B0402020203020204" pitchFamily="34" charset="77"/>
                <a:cs typeface="Arial" panose="020B0604020202020204" pitchFamily="34" charset="0"/>
              </a:rPr>
              <a:t>* Maximize the outer surface area, minimize mass</a:t>
            </a:r>
          </a:p>
          <a:p>
            <a:pPr marL="457200" lvl="1" indent="0" algn="ctr">
              <a:lnSpc>
                <a:spcPct val="150000"/>
              </a:lnSpc>
              <a:buNone/>
            </a:pPr>
            <a:r>
              <a:rPr lang="en-US" sz="2000" dirty="0">
                <a:latin typeface="Avenir Light" panose="020B0402020203020204" pitchFamily="34" charset="77"/>
                <a:cs typeface="Arial" panose="020B0604020202020204" pitchFamily="34" charset="0"/>
              </a:rPr>
              <a:t>* Populate with solar cells on every face of the large ~1 m</a:t>
            </a:r>
            <a:r>
              <a:rPr lang="en-US" sz="2000" baseline="30000" dirty="0">
                <a:latin typeface="Avenir Light" panose="020B0402020203020204" pitchFamily="34" charset="77"/>
                <a:cs typeface="Arial" panose="020B0604020202020204" pitchFamily="34" charset="0"/>
              </a:rPr>
              <a:t>3</a:t>
            </a:r>
            <a:r>
              <a:rPr lang="en-US" sz="2000" dirty="0">
                <a:latin typeface="Avenir Light" panose="020B0402020203020204" pitchFamily="34" charset="77"/>
                <a:cs typeface="Arial" panose="020B0604020202020204" pitchFamily="34" charset="0"/>
              </a:rPr>
              <a:t> cube, 0.5 cm thick aluminum</a:t>
            </a:r>
          </a:p>
          <a:p>
            <a:pPr marL="914400" lvl="2" indent="0" algn="ctr">
              <a:lnSpc>
                <a:spcPct val="150000"/>
              </a:lnSpc>
              <a:buNone/>
            </a:pPr>
            <a:r>
              <a:rPr lang="en-US" dirty="0">
                <a:latin typeface="Avenir Light" panose="020B0402020203020204" pitchFamily="34" charset="77"/>
                <a:cs typeface="Arial" panose="020B0604020202020204" pitchFamily="34" charset="0"/>
              </a:rPr>
              <a:t>* Low gain patch ~omni antennas on two opposite faces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US" sz="2000" dirty="0">
                <a:latin typeface="Avenir Light" panose="020B0402020203020204" pitchFamily="34" charset="77"/>
                <a:cs typeface="Arial" panose="020B0604020202020204" pitchFamily="34" charset="0"/>
              </a:rPr>
              <a:t>* An accelerated ground test of 2-3 years could help test several configurations</a:t>
            </a:r>
          </a:p>
          <a:p>
            <a:pPr algn="ctr"/>
            <a:endParaRPr lang="en-US" sz="2000" dirty="0">
              <a:latin typeface="Avenir Light" panose="020B0402020203020204" pitchFamily="34" charset="77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1CDFCFB-E282-3BF3-B265-408939251C2D}"/>
              </a:ext>
            </a:extLst>
          </p:cNvPr>
          <p:cNvSpPr txBox="1"/>
          <p:nvPr/>
        </p:nvSpPr>
        <p:spPr>
          <a:xfrm>
            <a:off x="1220851" y="5934670"/>
            <a:ext cx="975029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i="1" dirty="0">
                <a:effectLst/>
                <a:latin typeface="Avenir Light Oblique" panose="020B040202020309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From “A 200 Year CubeSat That Sings With Trees,” Interplanetary Small Satellite Conference, Caltech, Pasadena, California 2020; </a:t>
            </a:r>
          </a:p>
          <a:p>
            <a:pPr algn="ctr"/>
            <a:r>
              <a:rPr lang="en-US" sz="1200" i="1" dirty="0">
                <a:effectLst/>
                <a:latin typeface="Avenir Light Oblique" panose="020B040202020309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Steve Matousek</a:t>
            </a:r>
            <a:r>
              <a:rPr lang="en-US" sz="1200" i="1" baseline="30000" dirty="0">
                <a:effectLst/>
                <a:latin typeface="Avenir Light Oblique" panose="020B040202020309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US" sz="1200" i="1" dirty="0">
                <a:effectLst/>
                <a:latin typeface="Avenir Light Oblique" panose="020B040202020309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, Alessandra Babuscia</a:t>
            </a:r>
            <a:r>
              <a:rPr lang="en-US" sz="1200" i="1" baseline="30000" dirty="0">
                <a:effectLst/>
                <a:latin typeface="Avenir Light Oblique" panose="020B040202020309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US" sz="1200" i="1" dirty="0">
                <a:effectLst/>
                <a:latin typeface="Avenir Light Oblique" panose="020B040202020309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, Julia Christensen</a:t>
            </a:r>
            <a:r>
              <a:rPr lang="en-US" sz="1200" i="1" baseline="30000" dirty="0">
                <a:effectLst/>
                <a:latin typeface="Avenir Light Oblique" panose="020B040202020309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1200" i="1" dirty="0">
                <a:effectLst/>
                <a:latin typeface="Avenir Light Oblique" panose="020B040202020309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, Anthony Freeman</a:t>
            </a:r>
            <a:r>
              <a:rPr lang="en-US" sz="1200" i="1" baseline="30000" dirty="0">
                <a:effectLst/>
                <a:latin typeface="Avenir Light Oblique" panose="020B040202020309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US" sz="1200" i="1" dirty="0">
                <a:effectLst/>
                <a:latin typeface="Avenir Light Oblique" panose="020B040202020309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, Roger Klemm</a:t>
            </a:r>
            <a:r>
              <a:rPr lang="en-US" sz="1200" i="1" baseline="30000" dirty="0">
                <a:effectLst/>
                <a:latin typeface="Avenir Light Oblique" panose="020B040202020309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US" sz="1200" i="1" dirty="0">
                <a:effectLst/>
                <a:latin typeface="Avenir Light Oblique" panose="020B040202020309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, and Judy Lai-Norling</a:t>
            </a:r>
            <a:r>
              <a:rPr lang="en-US" sz="1200" i="1" baseline="30000" dirty="0">
                <a:effectLst/>
                <a:latin typeface="Avenir Light Oblique" panose="020B040202020309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US" sz="1200" i="1" dirty="0">
                <a:effectLst/>
                <a:latin typeface="Avenir Light Oblique" panose="020B040202020309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200" i="1" baseline="30000" dirty="0">
                <a:effectLst/>
                <a:latin typeface="Avenir Light Oblique" panose="020B040202020309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US" sz="1200" i="1" dirty="0">
                <a:effectLst/>
                <a:latin typeface="Avenir Light Oblique" panose="020B040202020309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en-US" sz="1200" i="1" dirty="0">
                <a:effectLst/>
                <a:latin typeface="Avenir Light Oblique" panose="020B040202020309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Jet Propulsion Laboratory, California Institute of Technology, Pasadena, CA, United States, </a:t>
            </a:r>
            <a:r>
              <a:rPr lang="en-US" sz="1200" i="1" baseline="30000" dirty="0">
                <a:effectLst/>
                <a:latin typeface="Avenir Light Oblique" panose="020B040202020309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1200" i="1" dirty="0">
                <a:effectLst/>
                <a:latin typeface="Avenir Light Oblique" panose="020B040202020309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 Oberlin College, Oberlin, OH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38147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3F91E7B-178E-2D82-5EE3-EB168E3C17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"/>
            <a:ext cx="10515600" cy="650240"/>
          </a:xfrm>
        </p:spPr>
        <p:txBody>
          <a:bodyPr>
            <a:normAutofit/>
          </a:bodyPr>
          <a:lstStyle/>
          <a:p>
            <a:pPr algn="ctr"/>
            <a:r>
              <a:rPr lang="en-US" sz="2400" dirty="0">
                <a:latin typeface="Avenir Medium" panose="02000503020000020003" pitchFamily="2" charset="0"/>
                <a:cs typeface="Arial" panose="020B0604020202020204" pitchFamily="34" charset="0"/>
              </a:rPr>
              <a:t>CUBESAT 200 / SUBSYSTEM TRADE SPACE</a:t>
            </a:r>
          </a:p>
        </p:txBody>
      </p:sp>
      <p:graphicFrame>
        <p:nvGraphicFramePr>
          <p:cNvPr id="5" name="Table 9">
            <a:extLst>
              <a:ext uri="{FF2B5EF4-FFF2-40B4-BE49-F238E27FC236}">
                <a16:creationId xmlns:a16="http://schemas.microsoft.com/office/drawing/2014/main" id="{F5E4670F-5463-7D25-0C52-AD19100783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374763"/>
              </p:ext>
            </p:extLst>
          </p:nvPr>
        </p:nvGraphicFramePr>
        <p:xfrm>
          <a:off x="0" y="650241"/>
          <a:ext cx="12191999" cy="6675120"/>
        </p:xfrm>
        <a:graphic>
          <a:graphicData uri="http://schemas.openxmlformats.org/drawingml/2006/table">
            <a:tbl>
              <a:tblPr>
                <a:effectLst/>
                <a:tableStyleId>{616DA210-FB5B-4158-B5E0-FEB733F419BA}</a:tableStyleId>
              </a:tblPr>
              <a:tblGrid>
                <a:gridCol w="4508555">
                  <a:extLst>
                    <a:ext uri="{9D8B030D-6E8A-4147-A177-3AD203B41FA5}">
                      <a16:colId xmlns:a16="http://schemas.microsoft.com/office/drawing/2014/main" val="2266639719"/>
                    </a:ext>
                  </a:extLst>
                </a:gridCol>
                <a:gridCol w="3841722">
                  <a:extLst>
                    <a:ext uri="{9D8B030D-6E8A-4147-A177-3AD203B41FA5}">
                      <a16:colId xmlns:a16="http://schemas.microsoft.com/office/drawing/2014/main" val="3903292338"/>
                    </a:ext>
                  </a:extLst>
                </a:gridCol>
                <a:gridCol w="3841722">
                  <a:extLst>
                    <a:ext uri="{9D8B030D-6E8A-4147-A177-3AD203B41FA5}">
                      <a16:colId xmlns:a16="http://schemas.microsoft.com/office/drawing/2014/main" val="35253093"/>
                    </a:ext>
                  </a:extLst>
                </a:gridCol>
              </a:tblGrid>
              <a:tr h="6309356">
                <a:tc>
                  <a:txBody>
                    <a:bodyPr/>
                    <a:lstStyle/>
                    <a:p>
                      <a:r>
                        <a:rPr lang="en-US" sz="1800" b="1" u="sng" kern="1200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</a:rPr>
                        <a:t>C &amp; DH</a:t>
                      </a:r>
                      <a:endParaRPr lang="en-US" sz="1800" b="1" kern="1200" dirty="0">
                        <a:solidFill>
                          <a:schemeClr val="tx1"/>
                        </a:solidFill>
                        <a:effectLst/>
                        <a:latin typeface="Avenir Book" panose="02000503020000020003" pitchFamily="2" charset="0"/>
                      </a:endParaRPr>
                    </a:p>
                    <a:p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</a:rPr>
                        <a:t>x2 (only one on at a time), total of 4 cards:</a:t>
                      </a:r>
                    </a:p>
                    <a:p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</a:rPr>
                        <a:t>Single card for processor (Sphinx)</a:t>
                      </a:r>
                    </a:p>
                    <a:p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</a:rPr>
                        <a:t>Single card for timer (Sphinx custom)</a:t>
                      </a:r>
                    </a:p>
                    <a:p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</a:rPr>
                        <a:t>Fault detection</a:t>
                      </a:r>
                    </a:p>
                    <a:p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</a:rPr>
                        <a:t>5 Watts total operating, 1 Watt standby</a:t>
                      </a:r>
                    </a:p>
                    <a:p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</a:rPr>
                        <a:t>Cross strapping (H/W &amp; S/W)</a:t>
                      </a:r>
                    </a:p>
                    <a:p>
                      <a:r>
                        <a:rPr lang="en-US" sz="18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</a:rPr>
                        <a:t> </a:t>
                      </a:r>
                      <a:endParaRPr lang="en-US" sz="1800" b="0" kern="1200" dirty="0">
                        <a:solidFill>
                          <a:schemeClr val="tx1"/>
                        </a:solidFill>
                        <a:effectLst/>
                        <a:latin typeface="Avenir Book" panose="02000503020000020003" pitchFamily="2" charset="0"/>
                      </a:endParaRPr>
                    </a:p>
                    <a:p>
                      <a:r>
                        <a:rPr lang="en-US" sz="1800" b="1" u="sng" kern="1200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</a:rPr>
                        <a:t>Structure</a:t>
                      </a:r>
                      <a:endParaRPr lang="en-US" sz="1800" b="1" kern="1200" dirty="0">
                        <a:solidFill>
                          <a:schemeClr val="tx1"/>
                        </a:solidFill>
                        <a:effectLst/>
                        <a:latin typeface="Avenir Book" panose="02000503020000020003" pitchFamily="2" charset="0"/>
                      </a:endParaRPr>
                    </a:p>
                    <a:p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</a:rPr>
                        <a:t>3mm wall thickness </a:t>
                      </a:r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sym typeface="Wingdings" pitchFamily="2" charset="2"/>
                        </a:rPr>
                        <a:t></a:t>
                      </a:r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</a:rPr>
                        <a:t> 6.5 kg</a:t>
                      </a:r>
                    </a:p>
                    <a:p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</a:rPr>
                        <a:t>0.5cm thickness </a:t>
                      </a:r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sym typeface="Wingdings" pitchFamily="2" charset="2"/>
                        </a:rPr>
                        <a:t></a:t>
                      </a:r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</a:rPr>
                        <a:t> 11 kg "beefy"</a:t>
                      </a:r>
                    </a:p>
                    <a:p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</a:rPr>
                        <a:t>Will easily handle launch loads</a:t>
                      </a:r>
                    </a:p>
                    <a:p>
                      <a:r>
                        <a:rPr lang="en-US" sz="18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</a:rPr>
                        <a:t> </a:t>
                      </a:r>
                      <a:endParaRPr lang="en-US" sz="1800" b="0" kern="1200" dirty="0">
                        <a:solidFill>
                          <a:schemeClr val="tx1"/>
                        </a:solidFill>
                        <a:effectLst/>
                        <a:latin typeface="Avenir Book" panose="02000503020000020003" pitchFamily="2" charset="0"/>
                      </a:endParaRPr>
                    </a:p>
                    <a:p>
                      <a:r>
                        <a:rPr lang="en-US" sz="1800" b="1" u="sng" kern="1200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</a:rPr>
                        <a:t>Attitude Control</a:t>
                      </a:r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</a:rPr>
                        <a:t> </a:t>
                      </a:r>
                    </a:p>
                    <a:p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</a:rPr>
                        <a:t>None</a:t>
                      </a:r>
                    </a:p>
                    <a:p>
                      <a:endParaRPr lang="en-US" sz="1800" b="0" kern="1200" dirty="0">
                        <a:solidFill>
                          <a:schemeClr val="tx1"/>
                        </a:solidFill>
                        <a:effectLst/>
                        <a:latin typeface="Avenir Book" panose="02000503020000020003" pitchFamily="2" charset="0"/>
                      </a:endParaRPr>
                    </a:p>
                    <a:p>
                      <a:r>
                        <a:rPr lang="en-US" sz="1800" b="1" u="sng" kern="1200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</a:rPr>
                        <a:t>Power</a:t>
                      </a:r>
                      <a:endParaRPr lang="en-US" sz="1800" b="1" kern="1200" dirty="0">
                        <a:solidFill>
                          <a:schemeClr val="tx1"/>
                        </a:solidFill>
                        <a:effectLst/>
                        <a:latin typeface="Avenir Book" panose="02000503020000020003" pitchFamily="2" charset="0"/>
                      </a:endParaRPr>
                    </a:p>
                    <a:p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</a:rPr>
                        <a:t>Orientation independent</a:t>
                      </a:r>
                    </a:p>
                    <a:p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</a:rPr>
                        <a:t>45 W EOL</a:t>
                      </a:r>
                    </a:p>
                    <a:p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</a:rPr>
                        <a:t>900 cm</a:t>
                      </a:r>
                      <a:r>
                        <a:rPr lang="en-US" sz="1800" b="0" kern="1200" baseline="30000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</a:rPr>
                        <a:t>2</a:t>
                      </a:r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</a:rPr>
                        <a:t> of solar cells</a:t>
                      </a:r>
                    </a:p>
                    <a:p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</a:rPr>
                        <a:t>Active area is 720 cm</a:t>
                      </a:r>
                      <a:r>
                        <a:rPr lang="en-US" sz="1800" b="0" kern="1200" baseline="30000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</a:rPr>
                        <a:t>2</a:t>
                      </a:r>
                    </a:p>
                    <a:p>
                      <a:endParaRPr lang="en-US" sz="1800" b="0" kern="12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r>
                        <a:rPr lang="en-US" sz="1800" b="0" u="none" strike="noStrike" kern="1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800" b="0" kern="12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endParaRPr lang="en-US" b="0" dirty="0">
                        <a:solidFill>
                          <a:schemeClr val="tx1"/>
                        </a:solidFill>
                        <a:latin typeface="Avenir Book" panose="02000503020000020003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u="sng" kern="1200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</a:rPr>
                        <a:t>Thermal</a:t>
                      </a:r>
                      <a:endParaRPr lang="en-US" sz="1800" b="1" kern="1200" dirty="0">
                        <a:solidFill>
                          <a:schemeClr val="tx1"/>
                        </a:solidFill>
                        <a:effectLst/>
                        <a:latin typeface="Avenir Book" panose="02000503020000020003" pitchFamily="2" charset="0"/>
                      </a:endParaRPr>
                    </a:p>
                    <a:p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</a:rPr>
                        <a:t>All passive architecture</a:t>
                      </a:r>
                    </a:p>
                    <a:p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</a:rPr>
                        <a:t>No heater</a:t>
                      </a:r>
                    </a:p>
                    <a:p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</a:rPr>
                        <a:t>No louvers</a:t>
                      </a:r>
                    </a:p>
                    <a:p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</a:rPr>
                        <a:t>No flight software control</a:t>
                      </a:r>
                    </a:p>
                    <a:p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</a:rPr>
                        <a:t>No mechanically actuated heaters</a:t>
                      </a:r>
                    </a:p>
                    <a:p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</a:rPr>
                        <a:t>No pumps</a:t>
                      </a:r>
                    </a:p>
                    <a:p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</a:rPr>
                        <a:t>Thermal control coatings</a:t>
                      </a:r>
                    </a:p>
                    <a:p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</a:rPr>
                        <a:t>Black paint</a:t>
                      </a:r>
                    </a:p>
                    <a:p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</a:rPr>
                        <a:t>Bare metals</a:t>
                      </a:r>
                    </a:p>
                    <a:p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</a:rPr>
                        <a:t>MLI</a:t>
                      </a:r>
                    </a:p>
                    <a:p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</a:rPr>
                        <a:t>Only the skin</a:t>
                      </a:r>
                    </a:p>
                    <a:p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</a:rPr>
                        <a:t>It's an envelope</a:t>
                      </a:r>
                    </a:p>
                    <a:p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</a:rPr>
                        <a:t>1 mm – 3 mm thick</a:t>
                      </a:r>
                    </a:p>
                    <a:p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</a:rPr>
                        <a:t>0.5 kg/m</a:t>
                      </a:r>
                      <a:r>
                        <a:rPr lang="en-US" sz="1800" b="0" kern="1200" baseline="30000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</a:rPr>
                        <a:t>2</a:t>
                      </a:r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</a:rPr>
                        <a:t> of surface area +/- 20%</a:t>
                      </a:r>
                    </a:p>
                    <a:p>
                      <a:endParaRPr lang="en-US" sz="1800" b="0" kern="1200" dirty="0">
                        <a:solidFill>
                          <a:schemeClr val="tx1"/>
                        </a:solidFill>
                        <a:effectLst/>
                        <a:latin typeface="Avenir Book" panose="02000503020000020003" pitchFamily="2" charset="0"/>
                      </a:endParaRPr>
                    </a:p>
                    <a:p>
                      <a:r>
                        <a:rPr lang="en-US" sz="1800" b="1" u="sng" kern="1200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</a:rPr>
                        <a:t>Propulsion</a:t>
                      </a:r>
                      <a:endParaRPr lang="en-US" sz="1800" b="1" kern="1200" dirty="0">
                        <a:solidFill>
                          <a:schemeClr val="tx1"/>
                        </a:solidFill>
                        <a:effectLst/>
                        <a:latin typeface="Avenir Book" panose="02000503020000020003" pitchFamily="2" charset="0"/>
                      </a:endParaRPr>
                    </a:p>
                    <a:p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</a:rPr>
                        <a:t>None</a:t>
                      </a:r>
                    </a:p>
                    <a:p>
                      <a:endParaRPr lang="en-US" sz="1800" b="0" kern="12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endParaRPr lang="en-US" b="0" dirty="0">
                        <a:solidFill>
                          <a:schemeClr val="tx1"/>
                        </a:solidFill>
                        <a:latin typeface="Avenir Book" panose="02000503020000020003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u="sng" kern="1200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</a:rPr>
                        <a:t>Payload Possibilities</a:t>
                      </a:r>
                      <a:endParaRPr lang="en-US" sz="1800" b="1" kern="1200" dirty="0">
                        <a:solidFill>
                          <a:schemeClr val="tx1"/>
                        </a:solidFill>
                        <a:effectLst/>
                        <a:latin typeface="Avenir Book" panose="02000503020000020003" pitchFamily="2" charset="0"/>
                      </a:endParaRPr>
                    </a:p>
                    <a:p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</a:rPr>
                        <a:t>None</a:t>
                      </a:r>
                    </a:p>
                    <a:p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</a:rPr>
                        <a:t>Radiation sensors</a:t>
                      </a:r>
                    </a:p>
                    <a:p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</a:rPr>
                        <a:t>Camera</a:t>
                      </a:r>
                    </a:p>
                    <a:p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</a:rPr>
                        <a:t>Photodiodes (photometer)</a:t>
                      </a:r>
                    </a:p>
                    <a:p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</a:rPr>
                        <a:t>Sun sensor</a:t>
                      </a:r>
                    </a:p>
                    <a:p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</a:rPr>
                        <a:t>Earth limb sensor</a:t>
                      </a:r>
                    </a:p>
                    <a:p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</a:rPr>
                        <a:t>Ultraviolet spectrometer</a:t>
                      </a:r>
                    </a:p>
                    <a:p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</a:rPr>
                        <a:t>Visible spectrometer</a:t>
                      </a:r>
                    </a:p>
                    <a:p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</a:rPr>
                        <a:t>Infrared spectrometer</a:t>
                      </a:r>
                    </a:p>
                    <a:p>
                      <a:r>
                        <a:rPr lang="en-US" sz="1800" b="0" kern="1200" dirty="0" err="1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</a:rPr>
                        <a:t>Magnometer</a:t>
                      </a:r>
                      <a:endParaRPr lang="en-US" sz="1800" b="0" kern="1200" dirty="0">
                        <a:solidFill>
                          <a:schemeClr val="tx1"/>
                        </a:solidFill>
                        <a:effectLst/>
                        <a:latin typeface="Avenir Book" panose="02000503020000020003" pitchFamily="2" charset="0"/>
                      </a:endParaRPr>
                    </a:p>
                    <a:p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</a:rPr>
                        <a:t>Plasma detector</a:t>
                      </a:r>
                    </a:p>
                    <a:p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</a:rPr>
                        <a:t>Microphone (vibrations)</a:t>
                      </a:r>
                    </a:p>
                    <a:p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</a:rPr>
                        <a:t>Dust detector</a:t>
                      </a:r>
                    </a:p>
                    <a:p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</a:rPr>
                        <a:t>Thermal imager</a:t>
                      </a:r>
                    </a:p>
                    <a:p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</a:rPr>
                        <a:t>Bolometer</a:t>
                      </a:r>
                    </a:p>
                    <a:p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</a:rPr>
                        <a:t>Langmuir probe, s/c charging</a:t>
                      </a:r>
                    </a:p>
                    <a:p>
                      <a:endParaRPr lang="en-US" sz="1800" b="0" kern="12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l"/>
                      <a:r>
                        <a:rPr lang="en-US" sz="1100" b="0" i="1" dirty="0">
                          <a:solidFill>
                            <a:schemeClr val="tx1"/>
                          </a:solidFill>
                          <a:effectLst/>
                          <a:latin typeface="Avenir Light Oblique" panose="020B0402020203090204" pitchFamily="34" charset="77"/>
                        </a:rPr>
                        <a:t>From “A 200 Year CubeSat That Sings With Trees,” Interplanetary Small Satellite Conference, Caltech, Pasadena, California 2020;  Steve Matousek</a:t>
                      </a:r>
                      <a:r>
                        <a:rPr lang="en-US" sz="1100" b="0" i="1" baseline="30000" dirty="0">
                          <a:solidFill>
                            <a:schemeClr val="tx1"/>
                          </a:solidFill>
                          <a:effectLst/>
                          <a:latin typeface="Avenir Light Oblique" panose="020B0402020203090204" pitchFamily="34" charset="77"/>
                        </a:rPr>
                        <a:t>1</a:t>
                      </a:r>
                      <a:r>
                        <a:rPr lang="en-US" sz="1100" b="0" i="1" dirty="0">
                          <a:solidFill>
                            <a:schemeClr val="tx1"/>
                          </a:solidFill>
                          <a:effectLst/>
                          <a:latin typeface="Avenir Light Oblique" panose="020B0402020203090204" pitchFamily="34" charset="77"/>
                        </a:rPr>
                        <a:t>, Alessandra Babuscia</a:t>
                      </a:r>
                      <a:r>
                        <a:rPr lang="en-US" sz="1100" b="0" i="1" baseline="30000" dirty="0">
                          <a:solidFill>
                            <a:schemeClr val="tx1"/>
                          </a:solidFill>
                          <a:effectLst/>
                          <a:latin typeface="Avenir Light Oblique" panose="020B0402020203090204" pitchFamily="34" charset="77"/>
                        </a:rPr>
                        <a:t>1</a:t>
                      </a:r>
                      <a:r>
                        <a:rPr lang="en-US" sz="1100" b="0" i="1" dirty="0">
                          <a:solidFill>
                            <a:schemeClr val="tx1"/>
                          </a:solidFill>
                          <a:effectLst/>
                          <a:latin typeface="Avenir Light Oblique" panose="020B0402020203090204" pitchFamily="34" charset="77"/>
                        </a:rPr>
                        <a:t>, Julia Christensen</a:t>
                      </a:r>
                      <a:r>
                        <a:rPr lang="en-US" sz="1100" b="0" i="1" baseline="30000" dirty="0">
                          <a:solidFill>
                            <a:schemeClr val="tx1"/>
                          </a:solidFill>
                          <a:effectLst/>
                          <a:latin typeface="Avenir Light Oblique" panose="020B0402020203090204" pitchFamily="34" charset="77"/>
                        </a:rPr>
                        <a:t>2</a:t>
                      </a:r>
                      <a:r>
                        <a:rPr lang="en-US" sz="1100" b="0" i="1" dirty="0">
                          <a:solidFill>
                            <a:schemeClr val="tx1"/>
                          </a:solidFill>
                          <a:effectLst/>
                          <a:latin typeface="Avenir Light Oblique" panose="020B0402020203090204" pitchFamily="34" charset="77"/>
                        </a:rPr>
                        <a:t>, Anthony Freeman</a:t>
                      </a:r>
                      <a:r>
                        <a:rPr lang="en-US" sz="1100" b="0" i="1" baseline="30000" dirty="0">
                          <a:solidFill>
                            <a:schemeClr val="tx1"/>
                          </a:solidFill>
                          <a:effectLst/>
                          <a:latin typeface="Avenir Light Oblique" panose="020B0402020203090204" pitchFamily="34" charset="77"/>
                        </a:rPr>
                        <a:t>1</a:t>
                      </a:r>
                      <a:r>
                        <a:rPr lang="en-US" sz="1100" b="0" i="1" dirty="0">
                          <a:solidFill>
                            <a:schemeClr val="tx1"/>
                          </a:solidFill>
                          <a:effectLst/>
                          <a:latin typeface="Avenir Light Oblique" panose="020B0402020203090204" pitchFamily="34" charset="77"/>
                        </a:rPr>
                        <a:t>, Roger Klemm</a:t>
                      </a:r>
                      <a:r>
                        <a:rPr lang="en-US" sz="1100" b="0" i="1" baseline="30000" dirty="0">
                          <a:solidFill>
                            <a:schemeClr val="tx1"/>
                          </a:solidFill>
                          <a:effectLst/>
                          <a:latin typeface="Avenir Light Oblique" panose="020B0402020203090204" pitchFamily="34" charset="77"/>
                        </a:rPr>
                        <a:t>1</a:t>
                      </a:r>
                      <a:r>
                        <a:rPr lang="en-US" sz="1100" b="0" i="1" dirty="0">
                          <a:solidFill>
                            <a:schemeClr val="tx1"/>
                          </a:solidFill>
                          <a:effectLst/>
                          <a:latin typeface="Avenir Light Oblique" panose="020B0402020203090204" pitchFamily="34" charset="77"/>
                        </a:rPr>
                        <a:t>, and Judy Lai-Norling</a:t>
                      </a:r>
                      <a:r>
                        <a:rPr lang="en-US" sz="1100" b="0" i="1" baseline="30000" dirty="0">
                          <a:solidFill>
                            <a:schemeClr val="tx1"/>
                          </a:solidFill>
                          <a:effectLst/>
                          <a:latin typeface="Avenir Light Oblique" panose="020B0402020203090204" pitchFamily="34" charset="77"/>
                        </a:rPr>
                        <a:t>1</a:t>
                      </a:r>
                      <a:r>
                        <a:rPr lang="en-US" sz="1100" b="0" i="1" dirty="0">
                          <a:solidFill>
                            <a:schemeClr val="tx1"/>
                          </a:solidFill>
                          <a:effectLst/>
                          <a:latin typeface="Avenir Light Oblique" panose="020B0402020203090204" pitchFamily="34" charset="77"/>
                        </a:rPr>
                        <a:t>. </a:t>
                      </a:r>
                      <a:r>
                        <a:rPr lang="en-US" sz="1100" b="0" i="1" baseline="30000" dirty="0">
                          <a:solidFill>
                            <a:schemeClr val="tx1"/>
                          </a:solidFill>
                          <a:effectLst/>
                          <a:latin typeface="Avenir Light Oblique" panose="020B0402020203090204" pitchFamily="34" charset="77"/>
                        </a:rPr>
                        <a:t>1</a:t>
                      </a:r>
                      <a:r>
                        <a:rPr lang="en-US" sz="1100" b="0" i="1" dirty="0">
                          <a:solidFill>
                            <a:schemeClr val="tx1"/>
                          </a:solidFill>
                          <a:effectLst/>
                          <a:latin typeface="Avenir Light Oblique" panose="020B0402020203090204" pitchFamily="34" charset="77"/>
                        </a:rPr>
                        <a:t>  Jet Propulsion Laboratory, California Institute of Technology, Pasadena, CA, United States, </a:t>
                      </a:r>
                      <a:r>
                        <a:rPr lang="en-US" sz="1100" b="0" i="1" baseline="30000" dirty="0">
                          <a:solidFill>
                            <a:schemeClr val="tx1"/>
                          </a:solidFill>
                          <a:effectLst/>
                          <a:latin typeface="Avenir Light Oblique" panose="020B0402020203090204" pitchFamily="34" charset="77"/>
                        </a:rPr>
                        <a:t>2</a:t>
                      </a:r>
                      <a:r>
                        <a:rPr lang="en-US" sz="1100" b="0" i="1" dirty="0">
                          <a:solidFill>
                            <a:schemeClr val="tx1"/>
                          </a:solidFill>
                          <a:effectLst/>
                          <a:latin typeface="Avenir Light Oblique" panose="020B0402020203090204" pitchFamily="34" charset="77"/>
                        </a:rPr>
                        <a:t> Oberlin College, Oberlin, OH </a:t>
                      </a:r>
                    </a:p>
                    <a:p>
                      <a:pPr algn="l"/>
                      <a:endParaRPr lang="en-US" sz="800" b="0" kern="12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endParaRPr lang="en-US" b="0" dirty="0">
                        <a:solidFill>
                          <a:schemeClr val="tx1"/>
                        </a:solidFill>
                        <a:latin typeface="Avenir Book" panose="02000503020000020003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934219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633533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63C2928-B464-205F-E774-8BD458D46D27}"/>
              </a:ext>
            </a:extLst>
          </p:cNvPr>
          <p:cNvSpPr txBox="1"/>
          <p:nvPr/>
        </p:nvSpPr>
        <p:spPr>
          <a:xfrm>
            <a:off x="2701769" y="863601"/>
            <a:ext cx="678846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latin typeface="Avenir Heavy" panose="02000503020000020003" pitchFamily="2" charset="0"/>
              </a:rPr>
              <a:t>WHAT KIND OF STORIES MIGHT A CUBESAT </a:t>
            </a:r>
          </a:p>
          <a:p>
            <a:pPr algn="ctr"/>
            <a:r>
              <a:rPr lang="en-US" sz="2400" b="1" dirty="0">
                <a:latin typeface="Avenir Heavy" panose="02000503020000020003" pitchFamily="2" charset="0"/>
              </a:rPr>
              <a:t>TELL US OVER THE LONG TERM?</a:t>
            </a:r>
          </a:p>
        </p:txBody>
      </p:sp>
    </p:spTree>
    <p:extLst>
      <p:ext uri="{BB962C8B-B14F-4D97-AF65-F5344CB8AC3E}">
        <p14:creationId xmlns:p14="http://schemas.microsoft.com/office/powerpoint/2010/main" val="18484418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7F64D6A-EAEC-DBFE-A4EB-728C2E86E98A}"/>
              </a:ext>
            </a:extLst>
          </p:cNvPr>
          <p:cNvSpPr txBox="1"/>
          <p:nvPr/>
        </p:nvSpPr>
        <p:spPr>
          <a:xfrm>
            <a:off x="2701769" y="863601"/>
            <a:ext cx="678846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latin typeface="Avenir Heavy" panose="02000503020000020003" pitchFamily="2" charset="0"/>
              </a:rPr>
              <a:t>WHAT KIND OF STORIES MIGHT A CUBESAT </a:t>
            </a:r>
          </a:p>
          <a:p>
            <a:pPr algn="ctr"/>
            <a:r>
              <a:rPr lang="en-US" sz="2400" b="1" dirty="0">
                <a:latin typeface="Avenir Heavy" panose="02000503020000020003" pitchFamily="2" charset="0"/>
              </a:rPr>
              <a:t>TELL US OVER THE LONG TERM?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3C80771-9647-0F97-EA92-8DDC38567ADC}"/>
              </a:ext>
            </a:extLst>
          </p:cNvPr>
          <p:cNvSpPr txBox="1"/>
          <p:nvPr/>
        </p:nvSpPr>
        <p:spPr>
          <a:xfrm>
            <a:off x="3128104" y="2116666"/>
            <a:ext cx="59357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venir Light" panose="020B0402020203020204" pitchFamily="34" charset="77"/>
              </a:rPr>
              <a:t>SIMILAR DATA FROM PLANTS IN SPACE?</a:t>
            </a:r>
          </a:p>
        </p:txBody>
      </p:sp>
    </p:spTree>
    <p:extLst>
      <p:ext uri="{BB962C8B-B14F-4D97-AF65-F5344CB8AC3E}">
        <p14:creationId xmlns:p14="http://schemas.microsoft.com/office/powerpoint/2010/main" val="39072033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4421DB6-8B86-C263-6E0F-062BFDBCB4CD}"/>
              </a:ext>
            </a:extLst>
          </p:cNvPr>
          <p:cNvSpPr txBox="1"/>
          <p:nvPr/>
        </p:nvSpPr>
        <p:spPr>
          <a:xfrm>
            <a:off x="2701769" y="863601"/>
            <a:ext cx="678846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latin typeface="Avenir Heavy" panose="02000503020000020003" pitchFamily="2" charset="0"/>
              </a:rPr>
              <a:t>WHAT KIND OF STORIES MIGHT A CUBESAT </a:t>
            </a:r>
          </a:p>
          <a:p>
            <a:pPr algn="ctr"/>
            <a:r>
              <a:rPr lang="en-US" sz="2400" b="1" dirty="0">
                <a:latin typeface="Avenir Heavy" panose="02000503020000020003" pitchFamily="2" charset="0"/>
              </a:rPr>
              <a:t>TELL US OVER THE LONG TERM?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61D811-2BE4-0EFF-FFC0-8890102ACFF0}"/>
              </a:ext>
            </a:extLst>
          </p:cNvPr>
          <p:cNvSpPr txBox="1"/>
          <p:nvPr/>
        </p:nvSpPr>
        <p:spPr>
          <a:xfrm>
            <a:off x="3128104" y="2116666"/>
            <a:ext cx="59357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venir Light" panose="020B0402020203020204" pitchFamily="34" charset="77"/>
              </a:rPr>
              <a:t>SIMILAR DATA FROM PLANTS IN SPACE?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30E15A0-37F0-A03E-DEBD-1FBF2E709103}"/>
              </a:ext>
            </a:extLst>
          </p:cNvPr>
          <p:cNvSpPr txBox="1"/>
          <p:nvPr/>
        </p:nvSpPr>
        <p:spPr>
          <a:xfrm>
            <a:off x="4512872" y="3312404"/>
            <a:ext cx="31662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venir Light" panose="020B0402020203020204" pitchFamily="34" charset="77"/>
              </a:rPr>
              <a:t>POWER ON-BOARD?</a:t>
            </a:r>
          </a:p>
        </p:txBody>
      </p:sp>
    </p:spTree>
    <p:extLst>
      <p:ext uri="{BB962C8B-B14F-4D97-AF65-F5344CB8AC3E}">
        <p14:creationId xmlns:p14="http://schemas.microsoft.com/office/powerpoint/2010/main" val="13380098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5F41595-5524-B510-5A4A-FB0984930060}"/>
              </a:ext>
            </a:extLst>
          </p:cNvPr>
          <p:cNvSpPr txBox="1"/>
          <p:nvPr/>
        </p:nvSpPr>
        <p:spPr>
          <a:xfrm>
            <a:off x="2701769" y="863601"/>
            <a:ext cx="678846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latin typeface="Avenir Heavy" panose="02000503020000020003" pitchFamily="2" charset="0"/>
              </a:rPr>
              <a:t>WHAT KIND OF STORIES MIGHT A CUBESAT </a:t>
            </a:r>
          </a:p>
          <a:p>
            <a:pPr algn="ctr"/>
            <a:r>
              <a:rPr lang="en-US" sz="2400" b="1" dirty="0">
                <a:latin typeface="Avenir Heavy" panose="02000503020000020003" pitchFamily="2" charset="0"/>
              </a:rPr>
              <a:t>TELL US OVER THE LONG TERM?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81365F9-CAC8-EEB1-4A29-DC9E07596714}"/>
              </a:ext>
            </a:extLst>
          </p:cNvPr>
          <p:cNvSpPr txBox="1"/>
          <p:nvPr/>
        </p:nvSpPr>
        <p:spPr>
          <a:xfrm>
            <a:off x="3128104" y="2116666"/>
            <a:ext cx="59357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venir Light" panose="020B0402020203020204" pitchFamily="34" charset="77"/>
              </a:rPr>
              <a:t>SIMILAR DATA FROM PLANTS IN SPACE?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38AAA9E-16F8-7AAA-9FA5-621E87B35644}"/>
              </a:ext>
            </a:extLst>
          </p:cNvPr>
          <p:cNvSpPr txBox="1"/>
          <p:nvPr/>
        </p:nvSpPr>
        <p:spPr>
          <a:xfrm>
            <a:off x="4512872" y="3312404"/>
            <a:ext cx="31662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venir Light" panose="020B0402020203020204" pitchFamily="34" charset="77"/>
              </a:rPr>
              <a:t>POWER ON-BOARD?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7B076BE-8022-3A96-094F-E90CFED8E5FE}"/>
              </a:ext>
            </a:extLst>
          </p:cNvPr>
          <p:cNvSpPr txBox="1"/>
          <p:nvPr/>
        </p:nvSpPr>
        <p:spPr>
          <a:xfrm>
            <a:off x="3330015" y="4569473"/>
            <a:ext cx="55319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venir Light" panose="020B0402020203020204" pitchFamily="34" charset="77"/>
              </a:rPr>
              <a:t>CHANGING CONDITIONS IN SPACE?</a:t>
            </a:r>
          </a:p>
        </p:txBody>
      </p:sp>
    </p:spTree>
    <p:extLst>
      <p:ext uri="{BB962C8B-B14F-4D97-AF65-F5344CB8AC3E}">
        <p14:creationId xmlns:p14="http://schemas.microsoft.com/office/powerpoint/2010/main" val="363105767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4C2BF73-F505-1C89-3C4E-A69A38AE681B}"/>
              </a:ext>
            </a:extLst>
          </p:cNvPr>
          <p:cNvSpPr txBox="1"/>
          <p:nvPr/>
        </p:nvSpPr>
        <p:spPr>
          <a:xfrm>
            <a:off x="2701769" y="863601"/>
            <a:ext cx="678846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latin typeface="Avenir Heavy" panose="02000503020000020003" pitchFamily="2" charset="0"/>
              </a:rPr>
              <a:t>WHAT KIND OF STORIES MIGHT A CUBESAT </a:t>
            </a:r>
          </a:p>
          <a:p>
            <a:pPr algn="ctr"/>
            <a:r>
              <a:rPr lang="en-US" sz="2400" b="1" dirty="0">
                <a:latin typeface="Avenir Heavy" panose="02000503020000020003" pitchFamily="2" charset="0"/>
              </a:rPr>
              <a:t>TELL US OVER THE LONG TERM?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5304868-5F38-16B7-8262-6F6B04B5A91E}"/>
              </a:ext>
            </a:extLst>
          </p:cNvPr>
          <p:cNvSpPr txBox="1"/>
          <p:nvPr/>
        </p:nvSpPr>
        <p:spPr>
          <a:xfrm>
            <a:off x="3128104" y="2116666"/>
            <a:ext cx="59357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venir Light" panose="020B0402020203020204" pitchFamily="34" charset="77"/>
              </a:rPr>
              <a:t>SIMILAR DATA FROM PLANTS IN SPACE?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EA39F25-F602-71A3-2A91-69B31CACA5E5}"/>
              </a:ext>
            </a:extLst>
          </p:cNvPr>
          <p:cNvSpPr txBox="1"/>
          <p:nvPr/>
        </p:nvSpPr>
        <p:spPr>
          <a:xfrm>
            <a:off x="4512872" y="3312404"/>
            <a:ext cx="31662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venir Light" panose="020B0402020203020204" pitchFamily="34" charset="77"/>
              </a:rPr>
              <a:t>POWER ON-BOARD?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4B3F4EB-A9C2-2AE1-5C1A-91954FF2D954}"/>
              </a:ext>
            </a:extLst>
          </p:cNvPr>
          <p:cNvSpPr txBox="1"/>
          <p:nvPr/>
        </p:nvSpPr>
        <p:spPr>
          <a:xfrm>
            <a:off x="3330015" y="4569473"/>
            <a:ext cx="55319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venir Light" panose="020B0402020203020204" pitchFamily="34" charset="77"/>
              </a:rPr>
              <a:t>CHANGING CONDITIONS IN SPACE?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EBEDDC-D657-9BD7-3C9A-684829AEC84D}"/>
              </a:ext>
            </a:extLst>
          </p:cNvPr>
          <p:cNvSpPr txBox="1"/>
          <p:nvPr/>
        </p:nvSpPr>
        <p:spPr>
          <a:xfrm>
            <a:off x="3084694" y="5765211"/>
            <a:ext cx="64055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venir Light" panose="020B0402020203020204" pitchFamily="34" charset="77"/>
              </a:rPr>
              <a:t>SHIFTING IONOSPHERE? SPACE WEATHER?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4677734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E00A578-6FFB-E05F-A7C3-6E3E9B14CE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83806AAB-C85B-B336-7B86-7A4210E027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02205" y="2729498"/>
            <a:ext cx="1489569" cy="210792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7763FC4-BF70-9AF7-7C14-E178A19DA4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311215" y="5026847"/>
            <a:ext cx="8126083" cy="833115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269DC71-3BDB-86BF-8150-4EF6EF87D83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7786" y="3783463"/>
            <a:ext cx="1803988" cy="238442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B35AAB8-9F7D-F435-99BC-C8FECB0222C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0537300" flipH="1">
            <a:off x="2788663" y="2076941"/>
            <a:ext cx="7585735" cy="96301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09A41A8-DECB-4C15-9E24-01F0D838639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63421" y="607273"/>
            <a:ext cx="1197435" cy="1226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5707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-up of a card&#10;&#10;Description automatically generated with medium confidence">
            <a:extLst>
              <a:ext uri="{FF2B5EF4-FFF2-40B4-BE49-F238E27FC236}">
                <a16:creationId xmlns:a16="http://schemas.microsoft.com/office/drawing/2014/main" id="{AA9A2982-8E6F-2FC5-A420-0E94FC35F2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267" y="0"/>
            <a:ext cx="5435600" cy="693605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1E3B75E-F81D-5C4F-CBF9-24E516F851B9}"/>
              </a:ext>
            </a:extLst>
          </p:cNvPr>
          <p:cNvSpPr txBox="1"/>
          <p:nvPr/>
        </p:nvSpPr>
        <p:spPr>
          <a:xfrm>
            <a:off x="6878444" y="2918660"/>
            <a:ext cx="466877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latin typeface="Avenir Heavy" panose="02000503020000020003" pitchFamily="2" charset="0"/>
              </a:rPr>
              <a:t>VISIT US AT OUR ISSC BOOTH!</a:t>
            </a:r>
          </a:p>
          <a:p>
            <a:pPr algn="ctr"/>
            <a:endParaRPr lang="en-US" sz="2400" b="1" dirty="0">
              <a:latin typeface="Avenir Heavy" panose="02000503020000020003" pitchFamily="2" charset="0"/>
            </a:endParaRPr>
          </a:p>
          <a:p>
            <a:pPr algn="ctr"/>
            <a:r>
              <a:rPr lang="en-US" sz="2400" b="1" dirty="0">
                <a:latin typeface="Avenir Heavy" panose="02000503020000020003" pitchFamily="2" charset="0"/>
              </a:rPr>
              <a:t>SPACE SONG FOUNDATION</a:t>
            </a:r>
          </a:p>
          <a:p>
            <a:pPr algn="ctr"/>
            <a:r>
              <a:rPr lang="en-US" sz="2400" b="1" dirty="0">
                <a:latin typeface="Avenir Heavy" panose="02000503020000020003" pitchFamily="2" charset="0"/>
              </a:rPr>
              <a:t>WWW.SPACESONG.ORG</a:t>
            </a:r>
          </a:p>
        </p:txBody>
      </p:sp>
    </p:spTree>
    <p:extLst>
      <p:ext uri="{BB962C8B-B14F-4D97-AF65-F5344CB8AC3E}">
        <p14:creationId xmlns:p14="http://schemas.microsoft.com/office/powerpoint/2010/main" val="39750000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635</Words>
  <Application>Microsoft Macintosh PowerPoint</Application>
  <PresentationFormat>Widescreen</PresentationFormat>
  <Paragraphs>112</Paragraphs>
  <Slides>29</Slides>
  <Notes>2</Notes>
  <HiddenSlides>0</HiddenSlides>
  <MMClips>1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8" baseType="lpstr">
      <vt:lpstr>Aptos</vt:lpstr>
      <vt:lpstr>Aptos Display</vt:lpstr>
      <vt:lpstr>Arial</vt:lpstr>
      <vt:lpstr>Avenir Book</vt:lpstr>
      <vt:lpstr>Avenir Heavy</vt:lpstr>
      <vt:lpstr>Avenir Light</vt:lpstr>
      <vt:lpstr>Avenir Light Oblique</vt:lpstr>
      <vt:lpstr>Avenir Medium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HOW COULD A CUBESAT LAST 200 YEARS?</vt:lpstr>
      <vt:lpstr>CUBESAT 200 / SUBSYSTEM TRADE SPACE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Julia Christensen</dc:creator>
  <cp:lastModifiedBy>Julia Christensen</cp:lastModifiedBy>
  <cp:revision>7</cp:revision>
  <dcterms:created xsi:type="dcterms:W3CDTF">2024-04-29T14:35:56Z</dcterms:created>
  <dcterms:modified xsi:type="dcterms:W3CDTF">2024-04-29T15:51:41Z</dcterms:modified>
</cp:coreProperties>
</file>