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6" r:id="rId10"/>
    <p:sldId id="277" r:id="rId11"/>
    <p:sldId id="278" r:id="rId12"/>
    <p:sldId id="263" r:id="rId13"/>
    <p:sldId id="264" r:id="rId14"/>
    <p:sldId id="271" r:id="rId15"/>
    <p:sldId id="272" r:id="rId16"/>
    <p:sldId id="273" r:id="rId17"/>
    <p:sldId id="274" r:id="rId18"/>
    <p:sldId id="275" r:id="rId19"/>
  </p:sldIdLst>
  <p:sldSz cx="9144000" cy="5143500" type="screen16x9"/>
  <p:notesSz cx="6858000" cy="9144000"/>
  <p:embeddedFontLst>
    <p:embeddedFont>
      <p:font typeface="Garamond" panose="02020404030301010803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F912DF-3759-406D-ABBB-7584513D46EB}">
  <a:tblStyle styleId="{6EF912DF-3759-406D-ABBB-7584513D46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754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6c2d124e09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6c2d124e09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d1e3a604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d1e3a604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6c2d124e09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6c2d124e09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e9190fb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e9190fb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e9190fb2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ce9190fb2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6c2d124e09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6c2d124e09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aec21280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caec21280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aec21280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aec21280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6c2d124e09_1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6c2d124e09_1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caec21280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caec21280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c843838615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c843838615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6c2d124e09_1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6c2d124e09_1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6c2d124e09_1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6c2d124e09_1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6c2d124e09_1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6c2d124e09_1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-18121" y="0"/>
            <a:ext cx="91623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8122" y="4578"/>
            <a:ext cx="1050131" cy="82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9972" y="80240"/>
            <a:ext cx="1050132" cy="836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descr="A picture containing diagra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8250" y="88497"/>
            <a:ext cx="900326" cy="92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descr="A gold and white label with a planet earth and a satellit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t="2257"/>
          <a:stretch/>
        </p:blipFill>
        <p:spPr>
          <a:xfrm>
            <a:off x="8208830" y="100948"/>
            <a:ext cx="819366" cy="914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628650" y="1762463"/>
            <a:ext cx="7886700" cy="28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00">
                <a:latin typeface="Garamond"/>
                <a:ea typeface="Garamond"/>
                <a:cs typeface="Garamond"/>
                <a:sym typeface="Garamond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0" y="0"/>
            <a:ext cx="9144000" cy="791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aramond"/>
              <a:buNone/>
            </a:pPr>
            <a:endParaRPr sz="18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3964" y="345762"/>
            <a:ext cx="6858000" cy="438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4928985" y="276734"/>
            <a:ext cx="288182" cy="13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0911" y="-44726"/>
            <a:ext cx="916029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820517">
            <a:off x="3150506" y="203353"/>
            <a:ext cx="188453" cy="17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3961" y="31393"/>
            <a:ext cx="742950" cy="58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7">
            <a:alphaModFix/>
          </a:blip>
          <a:srcRect l="32222" t="15556" r="25555" b="26666"/>
          <a:stretch/>
        </p:blipFill>
        <p:spPr>
          <a:xfrm>
            <a:off x="1041350" y="102394"/>
            <a:ext cx="457200" cy="53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93122" y="119983"/>
            <a:ext cx="247323" cy="24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20434" y="201488"/>
            <a:ext cx="392698" cy="39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37449" y="96166"/>
            <a:ext cx="751482" cy="59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 descr="A picture containing diagram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75976" y="62074"/>
            <a:ext cx="647506" cy="666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 descr="A gold and white label with a planet earth and a satellite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 t="2262"/>
          <a:stretch/>
        </p:blipFill>
        <p:spPr>
          <a:xfrm>
            <a:off x="8483054" y="96953"/>
            <a:ext cx="559365" cy="62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science.nasa.gov/mission/veggie/" TargetMode="External"/><Relationship Id="rId3" Type="http://schemas.openxmlformats.org/officeDocument/2006/relationships/hyperlink" Target="https://lunaria.one/" TargetMode="External"/><Relationship Id="rId7" Type="http://schemas.openxmlformats.org/officeDocument/2006/relationships/hyperlink" Target="https://www.nasa.gov/general/nasas-artemis-iv-building-first-lunar-space-statio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1.microchip.com/downloads/en/DeviceDoc/60001191G.pdf" TargetMode="External"/><Relationship Id="rId5" Type="http://schemas.openxmlformats.org/officeDocument/2006/relationships/hyperlink" Target="https://ww1.microchip.com/downloads/aemDocuments/documents/OTH/ProductDocuments/DataSheets/ATmega640-1280-1281-2560-2561-Datasheet-DS40002211A.pdf" TargetMode="External"/><Relationship Id="rId10" Type="http://schemas.openxmlformats.org/officeDocument/2006/relationships/hyperlink" Target="https://www.ti.com/lit/ug/slau049f/slau049f.pdf?ts=1713480233560&amp;ref_url=https%253A%252F%252Fwww.ti.com%252Fproduct%252FMSP430F112%253FkeyMatch%253D%2526tisearch%253Dsearch-everything%2526usecase%253Dpartmatches" TargetMode="External"/><Relationship Id="rId4" Type="http://schemas.openxmlformats.org/officeDocument/2006/relationships/hyperlink" Target="https://www.researchgate.net/publication/330888191_Low_Power_Radioisotope_Conversion_Technology_and_Performance_Summary" TargetMode="External"/><Relationship Id="rId9" Type="http://schemas.openxmlformats.org/officeDocument/2006/relationships/hyperlink" Target="https://www.ti.com/lit/gpn/msp430f16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613" y="2198375"/>
            <a:ext cx="2962176" cy="23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>
            <a:spLocks noGrp="1"/>
          </p:cNvSpPr>
          <p:nvPr>
            <p:ph type="ctrTitle"/>
          </p:nvPr>
        </p:nvSpPr>
        <p:spPr>
          <a:xfrm>
            <a:off x="1142988" y="1397725"/>
            <a:ext cx="6858000" cy="11346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00"/>
              <a:t>Terrarium Controller to Imitate Lunar Conditions for Live Organisms</a:t>
            </a:r>
            <a:endParaRPr sz="3800"/>
          </a:p>
        </p:txBody>
      </p:sp>
      <p:sp>
        <p:nvSpPr>
          <p:cNvPr id="149" name="Google Shape;149;p25"/>
          <p:cNvSpPr txBox="1">
            <a:spLocks noGrp="1"/>
          </p:cNvSpPr>
          <p:nvPr>
            <p:ph type="subTitle" idx="1"/>
          </p:nvPr>
        </p:nvSpPr>
        <p:spPr>
          <a:xfrm>
            <a:off x="0" y="4211050"/>
            <a:ext cx="9144000" cy="859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24"/>
              <a:t>Aleksandar Antonic, Claire Pedersen, Jekan Thangavelautham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/>
              <a:t>Space Terrestrial Robotics and Exploration (SpaceTREx) Laboratory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/>
              <a:t>The University of Arizona</a:t>
            </a:r>
            <a:endParaRPr sz="1800"/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1175" y="2466450"/>
            <a:ext cx="2577152" cy="171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5558" y="2666702"/>
            <a:ext cx="2202706" cy="129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 dirty="0"/>
          </a:p>
        </p:txBody>
      </p:sp>
      <p:sp>
        <p:nvSpPr>
          <p:cNvPr id="159" name="Google Shape;159;p26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06E8E-1992-CA38-510D-B6749E5C0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							</a:t>
            </a:r>
          </a:p>
          <a:p>
            <a:r>
              <a:rPr lang="en-US" dirty="0"/>
              <a:t>Motivation							</a:t>
            </a:r>
          </a:p>
          <a:p>
            <a:r>
              <a:rPr lang="en-US" dirty="0"/>
              <a:t>Current Efforts			</a:t>
            </a:r>
          </a:p>
          <a:p>
            <a:r>
              <a:rPr lang="en-US" dirty="0"/>
              <a:t>CubeSat Design						</a:t>
            </a:r>
          </a:p>
          <a:p>
            <a:r>
              <a:rPr lang="en-US" dirty="0"/>
              <a:t>Communications					</a:t>
            </a:r>
          </a:p>
          <a:p>
            <a:r>
              <a:rPr lang="en-US" dirty="0"/>
              <a:t>Hardware Requirements						</a:t>
            </a:r>
          </a:p>
          <a:p>
            <a:r>
              <a:rPr lang="en-US" dirty="0"/>
              <a:t>Conclusion and Future Work					</a:t>
            </a:r>
          </a:p>
          <a:p>
            <a:r>
              <a:rPr lang="en-US" dirty="0"/>
              <a:t>References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222400" y="1762475"/>
            <a:ext cx="5383200" cy="27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A </a:t>
            </a:r>
            <a:r>
              <a:rPr lang="en" sz="2000" b="1"/>
              <a:t>terrarium controller</a:t>
            </a:r>
            <a:r>
              <a:rPr lang="en" sz="2000"/>
              <a:t> is required in order to test a terrarium’s viability.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Manipulate its </a:t>
            </a:r>
            <a:r>
              <a:rPr lang="en" sz="2000" b="1"/>
              <a:t>environment</a:t>
            </a:r>
            <a:r>
              <a:rPr lang="en" sz="2000"/>
              <a:t>.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A CubeSat can be used to recreate Lunar surface conditions.</a:t>
            </a:r>
            <a:endParaRPr sz="20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2000"/>
              <a:t>-120 to 130 ℃, 1.62 m/s/s, 1361 W/m/m of light.</a:t>
            </a:r>
            <a:r>
              <a:rPr lang="en"/>
              <a:t> </a:t>
            </a:r>
            <a:endParaRPr/>
          </a:p>
        </p:txBody>
      </p:sp>
      <p:sp>
        <p:nvSpPr>
          <p:cNvPr id="166" name="Google Shape;166;p27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575" y="1762475"/>
            <a:ext cx="3287572" cy="246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628650" y="1790075"/>
            <a:ext cx="5447400" cy="2842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A </a:t>
            </a:r>
            <a:r>
              <a:rPr lang="en" sz="2000" b="1"/>
              <a:t>midpoint </a:t>
            </a:r>
            <a:r>
              <a:rPr lang="en" sz="2000"/>
              <a:t>is required for demonstrating life in space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Mars and Moon are future desires for human colonization.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Life in microgravity demonstrated by ISS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2000" b="1"/>
              <a:t>Sustainable </a:t>
            </a:r>
            <a:r>
              <a:rPr lang="en" sz="2000"/>
              <a:t>food production in space is required for long term settlements.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Plant growth</a:t>
            </a:r>
            <a:endParaRPr sz="2000"/>
          </a:p>
        </p:txBody>
      </p:sp>
      <p:sp>
        <p:nvSpPr>
          <p:cNvPr id="174" name="Google Shape;174;p28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8425" y="1683125"/>
            <a:ext cx="1035325" cy="98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224" y="1683127"/>
            <a:ext cx="983775" cy="9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4575" y="2819314"/>
            <a:ext cx="2708495" cy="1798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Efforts</a:t>
            </a:r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sldNum" idx="12"/>
          </p:nvPr>
        </p:nvSpPr>
        <p:spPr>
          <a:xfrm>
            <a:off x="7054675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84" name="Google Shape;184;p29"/>
          <p:cNvSpPr txBox="1"/>
          <p:nvPr/>
        </p:nvSpPr>
        <p:spPr>
          <a:xfrm>
            <a:off x="188150" y="3897683"/>
            <a:ext cx="28557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Artemis IV</a:t>
            </a:r>
            <a:r>
              <a:rPr lang="en" sz="1500" baseline="30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4</a:t>
            </a:r>
            <a:endParaRPr sz="1500" baseline="30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3442238" y="3897685"/>
            <a:ext cx="25371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Lunaria One</a:t>
            </a:r>
            <a:r>
              <a:rPr lang="en" sz="1500" baseline="30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endParaRPr sz="1500" baseline="30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6191062" y="3897685"/>
            <a:ext cx="26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VEGGIE</a:t>
            </a:r>
            <a:r>
              <a:rPr lang="en" sz="1500" baseline="30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5</a:t>
            </a:r>
            <a:endParaRPr sz="1500" baseline="30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2285" y="2030200"/>
            <a:ext cx="2677965" cy="17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0350" y="2030200"/>
            <a:ext cx="2600875" cy="178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25" y="2030200"/>
            <a:ext cx="3168158" cy="178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title"/>
          </p:nvPr>
        </p:nvSpPr>
        <p:spPr>
          <a:xfrm>
            <a:off x="628650" y="1013324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12U CubeSat</a:t>
            </a:r>
            <a:endParaRPr/>
          </a:p>
        </p:txBody>
      </p:sp>
      <p:sp>
        <p:nvSpPr>
          <p:cNvPr id="195" name="Google Shape;195;p30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96" name="Google Shape;196;p30"/>
          <p:cNvSpPr txBox="1">
            <a:spLocks noGrp="1"/>
          </p:cNvSpPr>
          <p:nvPr>
            <p:ph type="body" idx="1"/>
          </p:nvPr>
        </p:nvSpPr>
        <p:spPr>
          <a:xfrm>
            <a:off x="222400" y="1762475"/>
            <a:ext cx="5762700" cy="27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Contains an LED array and two different temperature regions to impact the terrarium based on lunar </a:t>
            </a:r>
            <a:r>
              <a:rPr lang="en" b="1"/>
              <a:t>day or night.</a:t>
            </a:r>
            <a:endParaRPr b="1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Radioisotope heater unit and Cryo-cooler will create the temperature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Insulated by Aerogel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Lunar gravity will be recreated by Attitude Determination and Control System (ADCS)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40 RPM</a:t>
            </a:r>
            <a:endParaRPr/>
          </a:p>
        </p:txBody>
      </p:sp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27350"/>
            <a:ext cx="4822702" cy="385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Terrarium Design</a:t>
            </a:r>
            <a:endParaRPr/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1350" y="1005900"/>
            <a:ext cx="6118723" cy="489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/>
        </p:nvSpPr>
        <p:spPr>
          <a:xfrm>
            <a:off x="4949250" y="1911000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Radio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05" name="Google Shape;205;p31"/>
          <p:cNvCxnSpPr>
            <a:endCxn id="204" idx="1"/>
          </p:cNvCxnSpPr>
          <p:nvPr/>
        </p:nvCxnSpPr>
        <p:spPr>
          <a:xfrm rot="10800000" flipH="1">
            <a:off x="3067650" y="2118750"/>
            <a:ext cx="1881600" cy="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" name="Google Shape;206;p31"/>
          <p:cNvSpPr txBox="1"/>
          <p:nvPr/>
        </p:nvSpPr>
        <p:spPr>
          <a:xfrm>
            <a:off x="4866450" y="1463325"/>
            <a:ext cx="406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Telemetry, Telecommunications, and Command (TT&amp;C)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07" name="Google Shape;207;p31"/>
          <p:cNvCxnSpPr/>
          <p:nvPr/>
        </p:nvCxnSpPr>
        <p:spPr>
          <a:xfrm>
            <a:off x="2313725" y="1906200"/>
            <a:ext cx="2629200" cy="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8" name="Google Shape;208;p31"/>
          <p:cNvSpPr txBox="1"/>
          <p:nvPr/>
        </p:nvSpPr>
        <p:spPr>
          <a:xfrm>
            <a:off x="4949250" y="2108038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Computer System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09" name="Google Shape;209;p31"/>
          <p:cNvCxnSpPr/>
          <p:nvPr/>
        </p:nvCxnSpPr>
        <p:spPr>
          <a:xfrm>
            <a:off x="2803675" y="2295600"/>
            <a:ext cx="2145600" cy="1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0" name="Google Shape;210;p31"/>
          <p:cNvSpPr txBox="1"/>
          <p:nvPr/>
        </p:nvSpPr>
        <p:spPr>
          <a:xfrm>
            <a:off x="4949250" y="2330750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Battery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11" name="Google Shape;211;p31"/>
          <p:cNvCxnSpPr/>
          <p:nvPr/>
        </p:nvCxnSpPr>
        <p:spPr>
          <a:xfrm>
            <a:off x="1865825" y="2483175"/>
            <a:ext cx="3083400" cy="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31"/>
          <p:cNvSpPr txBox="1"/>
          <p:nvPr/>
        </p:nvSpPr>
        <p:spPr>
          <a:xfrm>
            <a:off x="4949250" y="2528625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Cryo-Cooler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13" name="Google Shape;213;p31"/>
          <p:cNvCxnSpPr/>
          <p:nvPr/>
        </p:nvCxnSpPr>
        <p:spPr>
          <a:xfrm>
            <a:off x="1865825" y="2718375"/>
            <a:ext cx="3083400" cy="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4" name="Google Shape;214;p31"/>
          <p:cNvSpPr txBox="1"/>
          <p:nvPr/>
        </p:nvSpPr>
        <p:spPr>
          <a:xfrm>
            <a:off x="4967225" y="3245025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Radioisotope Heater Unit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15" name="Google Shape;215;p31"/>
          <p:cNvCxnSpPr/>
          <p:nvPr/>
        </p:nvCxnSpPr>
        <p:spPr>
          <a:xfrm>
            <a:off x="2932125" y="3426150"/>
            <a:ext cx="2035200" cy="2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6" name="Google Shape;216;p31"/>
          <p:cNvSpPr txBox="1"/>
          <p:nvPr/>
        </p:nvSpPr>
        <p:spPr>
          <a:xfrm>
            <a:off x="4967225" y="3551163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Terrarium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17" name="Google Shape;217;p31"/>
          <p:cNvCxnSpPr/>
          <p:nvPr/>
        </p:nvCxnSpPr>
        <p:spPr>
          <a:xfrm>
            <a:off x="2782400" y="3704175"/>
            <a:ext cx="21849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31"/>
          <p:cNvSpPr txBox="1"/>
          <p:nvPr/>
        </p:nvSpPr>
        <p:spPr>
          <a:xfrm>
            <a:off x="4967225" y="2779588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ADCS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19" name="Google Shape;219;p31"/>
          <p:cNvCxnSpPr/>
          <p:nvPr/>
        </p:nvCxnSpPr>
        <p:spPr>
          <a:xfrm>
            <a:off x="2376050" y="2977025"/>
            <a:ext cx="2587800" cy="2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0" name="Google Shape;220;p31"/>
          <p:cNvSpPr txBox="1"/>
          <p:nvPr/>
        </p:nvSpPr>
        <p:spPr>
          <a:xfrm>
            <a:off x="4949250" y="3029713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Aerogel Insulation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21" name="Google Shape;221;p31"/>
          <p:cNvCxnSpPr/>
          <p:nvPr/>
        </p:nvCxnSpPr>
        <p:spPr>
          <a:xfrm>
            <a:off x="2119425" y="3201600"/>
            <a:ext cx="2847900" cy="5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2" name="Google Shape;222;p31"/>
          <p:cNvSpPr txBox="1"/>
          <p:nvPr/>
        </p:nvSpPr>
        <p:spPr>
          <a:xfrm>
            <a:off x="4967225" y="3865475"/>
            <a:ext cx="356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Solar Panels</a:t>
            </a:r>
            <a:endParaRPr sz="15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23" name="Google Shape;223;p31"/>
          <p:cNvCxnSpPr/>
          <p:nvPr/>
        </p:nvCxnSpPr>
        <p:spPr>
          <a:xfrm>
            <a:off x="1620975" y="4069775"/>
            <a:ext cx="3346500" cy="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4" name="Google Shape;224;p31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4497-EA8B-683C-27B0-5786E219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Terrarium Controller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2C17E-85D9-26A2-4F96-A7350D6EA6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8" name="Picture 7" descr="A diagram of a light source&#10;&#10;Description automatically generated">
            <a:extLst>
              <a:ext uri="{FF2B5EF4-FFF2-40B4-BE49-F238E27FC236}">
                <a16:creationId xmlns:a16="http://schemas.microsoft.com/office/drawing/2014/main" id="{04251CEA-A2CC-64A4-A479-89BC88723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94" y="1699460"/>
            <a:ext cx="7290187" cy="321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74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74DBA7-6716-F804-7822-5E58B2A3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44" y="1465392"/>
            <a:ext cx="2256370" cy="19463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0A73AD-BC0A-AB93-0BF7-36304F17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Terrarium Controller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FA9E5-C56C-A947-42D7-2C95B4C3F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1601848"/>
            <a:ext cx="4200525" cy="3077307"/>
          </a:xfrm>
        </p:spPr>
        <p:txBody>
          <a:bodyPr>
            <a:normAutofit/>
          </a:bodyPr>
          <a:lstStyle/>
          <a:p>
            <a:r>
              <a:rPr lang="en-US" dirty="0"/>
              <a:t>Actuators to increase/decrease lighting, water, temperature, and nutrients.</a:t>
            </a:r>
          </a:p>
          <a:p>
            <a:r>
              <a:rPr lang="en-US" dirty="0"/>
              <a:t>Sensors to measure temperature, water/humidity, nutrients and lighting.</a:t>
            </a:r>
          </a:p>
          <a:p>
            <a:r>
              <a:rPr lang="en-US" dirty="0"/>
              <a:t>Feedback controller to intervene and adjust parameters like lighting, water, temperature, nutrients to nurse the plant into stable health.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B5672-B6BA-0B74-446E-38F0AFC360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C01A87EB-B560-3267-9F94-150B935825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A close-up of a metal cylinder&#10;&#10;Description automatically generated">
            <a:extLst>
              <a:ext uri="{FF2B5EF4-FFF2-40B4-BE49-F238E27FC236}">
                <a16:creationId xmlns:a16="http://schemas.microsoft.com/office/drawing/2014/main" id="{C2A280F5-FA35-3F50-E207-7B100D3E6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844" y="3469844"/>
            <a:ext cx="2057400" cy="112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44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151D-BA10-88B3-22FA-F4899898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Terrarium Controller Intervention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E2AFB-3BE7-98E2-435F-796A56CFD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762463"/>
            <a:ext cx="3913299" cy="2870400"/>
          </a:xfrm>
        </p:spPr>
        <p:txBody>
          <a:bodyPr/>
          <a:lstStyle/>
          <a:p>
            <a:r>
              <a:rPr lang="en-US" dirty="0"/>
              <a:t>Terrarium controller will steadily reduce intervention as the plant grows to adulthood.</a:t>
            </a:r>
          </a:p>
          <a:p>
            <a:r>
              <a:rPr lang="en-US" dirty="0"/>
              <a:t>Terrarium controller intended to nurse plant and terrarium ecology into health at early stages.</a:t>
            </a:r>
          </a:p>
          <a:p>
            <a:r>
              <a:rPr lang="en-US" dirty="0"/>
              <a:t>Details of this strategy to be worked out through experiments.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1FB21-803E-B4B8-1B1D-788EDAA82A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4CC27A-8F4E-1DFB-03E9-D2C3FD427DDF}"/>
              </a:ext>
            </a:extLst>
          </p:cNvPr>
          <p:cNvCxnSpPr/>
          <p:nvPr/>
        </p:nvCxnSpPr>
        <p:spPr>
          <a:xfrm>
            <a:off x="6078828" y="2077792"/>
            <a:ext cx="0" cy="202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71A7D5-1014-81BC-FA6C-1066B18F9B4D}"/>
              </a:ext>
            </a:extLst>
          </p:cNvPr>
          <p:cNvCxnSpPr>
            <a:cxnSpLocks/>
          </p:cNvCxnSpPr>
          <p:nvPr/>
        </p:nvCxnSpPr>
        <p:spPr>
          <a:xfrm>
            <a:off x="6078828" y="4099775"/>
            <a:ext cx="28161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B358403F-1828-923C-D6A9-6DDE995571D2}"/>
              </a:ext>
            </a:extLst>
          </p:cNvPr>
          <p:cNvSpPr/>
          <p:nvPr/>
        </p:nvSpPr>
        <p:spPr>
          <a:xfrm>
            <a:off x="6078827" y="2764822"/>
            <a:ext cx="2249509" cy="1327660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B9CD7D-D496-F478-2108-E4F5ECFF4312}"/>
              </a:ext>
            </a:extLst>
          </p:cNvPr>
          <p:cNvSpPr txBox="1"/>
          <p:nvPr/>
        </p:nvSpPr>
        <p:spPr>
          <a:xfrm>
            <a:off x="6877318" y="4264862"/>
            <a:ext cx="931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78D23-242B-2817-EE2E-49693421E907}"/>
              </a:ext>
            </a:extLst>
          </p:cNvPr>
          <p:cNvSpPr txBox="1"/>
          <p:nvPr/>
        </p:nvSpPr>
        <p:spPr>
          <a:xfrm>
            <a:off x="5183745" y="2069222"/>
            <a:ext cx="93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 Actuation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2C358D-2DF3-EFDA-BFEC-BE0047B2C83D}"/>
              </a:ext>
            </a:extLst>
          </p:cNvPr>
          <p:cNvSpPr txBox="1"/>
          <p:nvPr/>
        </p:nvSpPr>
        <p:spPr>
          <a:xfrm>
            <a:off x="5296434" y="2610933"/>
            <a:ext cx="70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F88C130-7170-6FD5-EE7E-7937F297FC84}"/>
              </a:ext>
            </a:extLst>
          </p:cNvPr>
          <p:cNvCxnSpPr>
            <a:stCxn id="9" idx="0"/>
            <a:endCxn id="12" idx="3"/>
          </p:cNvCxnSpPr>
          <p:nvPr/>
        </p:nvCxnSpPr>
        <p:spPr>
          <a:xfrm flipH="1">
            <a:off x="6002627" y="2764822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3B89F8-2225-D0F9-827C-D9E03E5BED48}"/>
              </a:ext>
            </a:extLst>
          </p:cNvPr>
          <p:cNvCxnSpPr>
            <a:cxnSpLocks/>
          </p:cNvCxnSpPr>
          <p:nvPr/>
        </p:nvCxnSpPr>
        <p:spPr>
          <a:xfrm flipV="1">
            <a:off x="6078827" y="1902356"/>
            <a:ext cx="0" cy="6133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C83D6B-B9B9-E911-27E4-B327D9F80E68}"/>
              </a:ext>
            </a:extLst>
          </p:cNvPr>
          <p:cNvCxnSpPr>
            <a:cxnSpLocks/>
          </p:cNvCxnSpPr>
          <p:nvPr/>
        </p:nvCxnSpPr>
        <p:spPr>
          <a:xfrm>
            <a:off x="7635024" y="4099775"/>
            <a:ext cx="10067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37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Controller Hardware Layout</a:t>
            </a:r>
            <a:endParaRPr dirty="0"/>
          </a:p>
        </p:txBody>
      </p:sp>
      <p:sp>
        <p:nvSpPr>
          <p:cNvPr id="230" name="Google Shape;230;p32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975" y="1467550"/>
            <a:ext cx="6218049" cy="381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172" y="829722"/>
            <a:ext cx="2126600" cy="212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Controller Inputs and Outputs</a:t>
            </a:r>
            <a:endParaRPr/>
          </a:p>
        </p:txBody>
      </p:sp>
      <p:sp>
        <p:nvSpPr>
          <p:cNvPr id="238" name="Google Shape;238;p33"/>
          <p:cNvSpPr txBox="1">
            <a:spLocks noGrp="1"/>
          </p:cNvSpPr>
          <p:nvPr>
            <p:ph type="body" idx="1"/>
          </p:nvPr>
        </p:nvSpPr>
        <p:spPr>
          <a:xfrm>
            <a:off x="628650" y="1763425"/>
            <a:ext cx="5126400" cy="328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23850" algn="l" rtl="0"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900" dirty="0"/>
              <a:t>Controller will read temperature, lighting, humidity, and nutrient concentration.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1900" dirty="0"/>
              <a:t>Camera to provide live recording.</a:t>
            </a:r>
            <a:endParaRPr sz="19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" sz="1900" dirty="0"/>
              <a:t>Radio-based user input system to switch between day and night.</a:t>
            </a:r>
            <a:endParaRPr sz="19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" sz="1900" dirty="0"/>
              <a:t>Controller responds by changing thermal generation and lighting</a:t>
            </a:r>
            <a:endParaRPr sz="19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" sz="1900" dirty="0"/>
              <a:t>Automatic reaction to external stimuli, such as solar radiation</a:t>
            </a:r>
            <a:endParaRPr sz="1900" dirty="0"/>
          </a:p>
        </p:txBody>
      </p:sp>
      <p:sp>
        <p:nvSpPr>
          <p:cNvPr id="239" name="Google Shape;239;p33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40" name="Google Shape;24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4721" y="1886350"/>
            <a:ext cx="1650625" cy="12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5049" y="3061946"/>
            <a:ext cx="2468750" cy="1820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Benchmark Requirements</a:t>
            </a:r>
            <a:endParaRPr/>
          </a:p>
        </p:txBody>
      </p:sp>
      <p:sp>
        <p:nvSpPr>
          <p:cNvPr id="289" name="Google Shape;289;p40"/>
          <p:cNvSpPr txBox="1">
            <a:spLocks noGrp="1"/>
          </p:cNvSpPr>
          <p:nvPr>
            <p:ph type="body" idx="1"/>
          </p:nvPr>
        </p:nvSpPr>
        <p:spPr>
          <a:xfrm>
            <a:off x="468250" y="1768675"/>
            <a:ext cx="5351100" cy="2864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en" sz="2500"/>
              <a:t>Average data transfer speed is approximately </a:t>
            </a:r>
            <a:r>
              <a:rPr lang="en" sz="2500" b="1"/>
              <a:t>4 Mb/s</a:t>
            </a:r>
            <a:endParaRPr sz="2500" b="1"/>
          </a:p>
          <a:p>
            <a:pPr marL="914400" lvl="1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" sz="2500"/>
              <a:t>Files are assumed to be </a:t>
            </a:r>
            <a:r>
              <a:rPr lang="en" sz="2500" b="1"/>
              <a:t>0.5-2.5Mb</a:t>
            </a:r>
            <a:r>
              <a:rPr lang="en" sz="2500"/>
              <a:t>, but have to be run continuously.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" sz="2500"/>
              <a:t>Response time must also be fast.</a:t>
            </a:r>
            <a:endParaRPr sz="2500"/>
          </a:p>
        </p:txBody>
      </p:sp>
      <p:sp>
        <p:nvSpPr>
          <p:cNvPr id="290" name="Google Shape;290;p40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91" name="Google Shape;29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0900" y="1699500"/>
            <a:ext cx="3027899" cy="199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1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CPU Trade Analysis</a:t>
            </a:r>
            <a:endParaRPr/>
          </a:p>
        </p:txBody>
      </p:sp>
      <p:graphicFrame>
        <p:nvGraphicFramePr>
          <p:cNvPr id="297" name="Google Shape;297;p41"/>
          <p:cNvGraphicFramePr/>
          <p:nvPr/>
        </p:nvGraphicFramePr>
        <p:xfrm>
          <a:off x="412750" y="1550238"/>
          <a:ext cx="8318500" cy="3463925"/>
        </p:xfrm>
        <a:graphic>
          <a:graphicData uri="http://schemas.openxmlformats.org/drawingml/2006/table">
            <a:tbl>
              <a:tblPr>
                <a:noFill/>
                <a:tableStyleId>{6EF912DF-3759-406D-ABBB-7584513D46EB}</a:tableStyleId>
              </a:tblPr>
              <a:tblGrid>
                <a:gridCol w="88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Chips</a:t>
                      </a: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Pros</a:t>
                      </a: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Cons</a:t>
                      </a: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Image</a:t>
                      </a:r>
                      <a:endParaRPr sz="1000" b="1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0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TI-MSP430F1612 [1]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Garamond"/>
                        <a:buChar char="●"/>
                      </a:pPr>
                      <a:r>
                        <a:rPr lang="en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8 MHz Response time</a:t>
                      </a:r>
                      <a:endParaRPr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60 KB RAM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ATMEGA1281[2]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16 MHz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64 KB RAM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IMT PIC32MZ M14K [3]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64 MB RAM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00 MHz Response Time</a:t>
                      </a:r>
                      <a:endParaRPr sz="130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Garamond"/>
                        <a:buChar char="●"/>
                      </a:pPr>
                      <a:r>
                        <a:rPr lang="en" sz="130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High Mass and Volume</a:t>
                      </a: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8" name="Google Shape;298;p41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299" name="Google Shape;2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7875" y="2145513"/>
            <a:ext cx="1515526" cy="8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3277" y="3161550"/>
            <a:ext cx="824602" cy="85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2190" y="4177572"/>
            <a:ext cx="1228200" cy="720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2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 and Future Work</a:t>
            </a:r>
            <a:endParaRPr/>
          </a:p>
        </p:txBody>
      </p:sp>
      <p:sp>
        <p:nvSpPr>
          <p:cNvPr id="307" name="Google Shape;307;p42"/>
          <p:cNvSpPr txBox="1">
            <a:spLocks noGrp="1"/>
          </p:cNvSpPr>
          <p:nvPr>
            <p:ph type="body" idx="1"/>
          </p:nvPr>
        </p:nvSpPr>
        <p:spPr>
          <a:xfrm>
            <a:off x="444700" y="1908825"/>
            <a:ext cx="5498100" cy="2514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A terrarium </a:t>
            </a:r>
            <a:r>
              <a:rPr lang="en" sz="2000" b="1"/>
              <a:t>controller </a:t>
            </a:r>
            <a:r>
              <a:rPr lang="en" sz="2000"/>
              <a:t>is </a:t>
            </a:r>
            <a:r>
              <a:rPr lang="en" sz="2000" b="1"/>
              <a:t>key </a:t>
            </a:r>
            <a:r>
              <a:rPr lang="en" sz="2000"/>
              <a:t>to attempting to recreate space conditions.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Construction of a </a:t>
            </a:r>
            <a:r>
              <a:rPr lang="en" sz="2000" b="1"/>
              <a:t>gyroscope </a:t>
            </a:r>
            <a:r>
              <a:rPr lang="en" sz="2000"/>
              <a:t>can recreate LEO effects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Can test attitude control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2000"/>
              <a:t>Making and testing </a:t>
            </a:r>
            <a:r>
              <a:rPr lang="en" sz="2000" b="1"/>
              <a:t>prototypes</a:t>
            </a:r>
            <a:endParaRPr sz="2000" b="1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Plants, sensors, and communications systems.</a:t>
            </a:r>
            <a:endParaRPr sz="2000"/>
          </a:p>
        </p:txBody>
      </p:sp>
      <p:sp>
        <p:nvSpPr>
          <p:cNvPr id="308" name="Google Shape;308;p42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309" name="Google Shape;309;p42"/>
          <p:cNvPicPr preferRelativeResize="0"/>
          <p:nvPr/>
        </p:nvPicPr>
        <p:blipFill rotWithShape="1">
          <a:blip r:embed="rId3">
            <a:alphaModFix/>
          </a:blip>
          <a:srcRect l="20464" t="19753" r="21297" b="5508"/>
          <a:stretch/>
        </p:blipFill>
        <p:spPr>
          <a:xfrm>
            <a:off x="5069150" y="1507575"/>
            <a:ext cx="3446200" cy="353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>
            <a:spLocks noGrp="1"/>
          </p:cNvSpPr>
          <p:nvPr>
            <p:ph type="title"/>
          </p:nvPr>
        </p:nvSpPr>
        <p:spPr>
          <a:xfrm>
            <a:off x="628650" y="944249"/>
            <a:ext cx="7886700" cy="657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320" name="Google Shape;320;p44"/>
          <p:cNvSpPr txBox="1">
            <a:spLocks noGrp="1"/>
          </p:cNvSpPr>
          <p:nvPr>
            <p:ph type="body" idx="1"/>
          </p:nvPr>
        </p:nvSpPr>
        <p:spPr>
          <a:xfrm>
            <a:off x="628650" y="1601850"/>
            <a:ext cx="7886700" cy="3168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/>
              <a:t>[1] </a:t>
            </a:r>
            <a:r>
              <a:rPr lang="en" sz="1000" u="sng" dirty="0">
                <a:solidFill>
                  <a:schemeClr val="hlink"/>
                </a:solidFill>
                <a:hlinkClick r:id="rId3"/>
              </a:rPr>
              <a:t>https://lunaria.one/</a:t>
            </a: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/>
              <a:t>[2]</a:t>
            </a:r>
            <a:r>
              <a:rPr lang="en-US" sz="1000" dirty="0"/>
              <a:t> </a:t>
            </a:r>
            <a:r>
              <a:rPr lang="en-US" sz="1000" dirty="0">
                <a:hlinkClick r:id="rId4"/>
              </a:rPr>
              <a:t>https://www.researchgate.net/publication/330888191_Low_Power_Radioisotope_Conversion_Technology_and_Performance_Summary</a:t>
            </a:r>
            <a:endParaRPr lang="en-US"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/>
              <a:t>[3] Microchip, “8-bit Microcontroller with 16/32/64KB In-System Programmable Flash DATASHEET”, </a:t>
            </a:r>
            <a:r>
              <a:rPr lang="en" sz="1000" dirty="0">
                <a:solidFill>
                  <a:srgbClr val="34333E"/>
                </a:solidFill>
              </a:rPr>
              <a:t>ATmega1281, May, 2011, </a:t>
            </a:r>
            <a:r>
              <a:rPr lang="en" sz="1000" u="sng" dirty="0">
                <a:solidFill>
                  <a:schemeClr val="hlink"/>
                </a:solidFill>
                <a:hlinkClick r:id="rId5"/>
              </a:rPr>
              <a:t>https://ww1.microchip.com/downloads/aemDocuments/documents/OTH/ProductDocuments/DataSheets/ATmega640-1280-1281-2560-2561-Datasheet-DS40002211A.pdf</a:t>
            </a:r>
            <a:endParaRPr sz="1000" dirty="0">
              <a:solidFill>
                <a:srgbClr val="34333E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34333E"/>
                </a:solidFill>
              </a:rPr>
              <a:t>[4] Microchip, “PIC32MZ Embedded Connectivity (EC) Family”, </a:t>
            </a:r>
            <a:r>
              <a:rPr lang="en" sz="1000" i="1" dirty="0"/>
              <a:t>IMT PIC32MZ M14K, 2013, </a:t>
            </a:r>
            <a:r>
              <a:rPr lang="en" sz="1000" i="1" u="sng" dirty="0">
                <a:solidFill>
                  <a:schemeClr val="hlink"/>
                </a:solidFill>
                <a:hlinkClick r:id="rId6"/>
              </a:rPr>
              <a:t>https://ww1.microchip.com/downloads/en/DeviceDoc/60001191G.pdf</a:t>
            </a:r>
            <a:endParaRPr sz="1000" i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/>
              <a:t>[5] </a:t>
            </a:r>
            <a:r>
              <a:rPr lang="en" sz="1000" u="sng" dirty="0">
                <a:solidFill>
                  <a:schemeClr val="hlink"/>
                </a:solidFill>
                <a:hlinkClick r:id="rId7"/>
              </a:rPr>
              <a:t>https://www.nasa.gov/general/nasas-artemis-iv-building-first-lunar-space-station/</a:t>
            </a: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 dirty="0"/>
              <a:t>[6] </a:t>
            </a:r>
            <a:r>
              <a:rPr lang="en" sz="1000" u="sng" dirty="0">
                <a:solidFill>
                  <a:schemeClr val="hlink"/>
                </a:solidFill>
                <a:hlinkClick r:id="rId8"/>
              </a:rPr>
              <a:t>https://science.nasa.gov/mission/veggie/</a:t>
            </a: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[7] - Texas Instruments, “</a:t>
            </a:r>
            <a:r>
              <a:rPr lang="en" sz="1000" dirty="0">
                <a:uFill>
                  <a:noFill/>
                </a:uFill>
                <a:hlinkClick r:id="rId9"/>
              </a:rPr>
              <a:t>MSP430F161x Mixed Signal Microcontroller datasheet (Rev. G)</a:t>
            </a:r>
            <a:r>
              <a:rPr lang="en" sz="1000" dirty="0"/>
              <a:t>”, MSP430F1612, Oct 2002,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 dirty="0">
                <a:solidFill>
                  <a:schemeClr val="hlink"/>
                </a:solidFill>
                <a:hlinkClick r:id="rId10"/>
              </a:rPr>
              <a:t>https://www.ti.com/lit/ug/slau049f/slau049f.pdf?ts=1713480233560&amp;ref_url=https%253A%252F%252Fwww.ti.com%252Fproduct%252FMSP430F112%253FkeyMatch%253D%2526tisearch%253Dsearch-everything%2526usecase%253Dpartmatches</a:t>
            </a: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i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000" dirty="0"/>
            </a:b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lnSpc>
                <a:spcPct val="110164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600" dirty="0"/>
          </a:p>
        </p:txBody>
      </p:sp>
      <p:sp>
        <p:nvSpPr>
          <p:cNvPr id="321" name="Google Shape;321;p44"/>
          <p:cNvSpPr txBox="1">
            <a:spLocks noGrp="1"/>
          </p:cNvSpPr>
          <p:nvPr>
            <p:ph type="sldNum" idx="12"/>
          </p:nvPr>
        </p:nvSpPr>
        <p:spPr>
          <a:xfrm>
            <a:off x="7002200" y="477031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776</Words>
  <Application>Microsoft Office PowerPoint</Application>
  <PresentationFormat>On-screen Show (16:9)</PresentationFormat>
  <Paragraphs>118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Garamond</vt:lpstr>
      <vt:lpstr>Arial</vt:lpstr>
      <vt:lpstr>Calibri</vt:lpstr>
      <vt:lpstr>Simple Light</vt:lpstr>
      <vt:lpstr>Office Theme</vt:lpstr>
      <vt:lpstr>Terrarium Controller to Imitate Lunar Conditions for Live Organisms</vt:lpstr>
      <vt:lpstr>Table of Contents</vt:lpstr>
      <vt:lpstr>Background</vt:lpstr>
      <vt:lpstr>Motivation</vt:lpstr>
      <vt:lpstr>Current Efforts</vt:lpstr>
      <vt:lpstr>12U CubeSat</vt:lpstr>
      <vt:lpstr>Terrarium Design</vt:lpstr>
      <vt:lpstr>Terrarium Controller</vt:lpstr>
      <vt:lpstr>Terrarium Controller</vt:lpstr>
      <vt:lpstr>Terrarium Controller Intervention</vt:lpstr>
      <vt:lpstr>Controller Hardware Layout</vt:lpstr>
      <vt:lpstr>Controller Inputs and Outputs</vt:lpstr>
      <vt:lpstr>Hardware Benchmark Requirements</vt:lpstr>
      <vt:lpstr>CPU Trade Analysis</vt:lpstr>
      <vt:lpstr>Conclusion and Future Work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Terrarium Controller to Imitate Lunar Conditions for Live Organisms</dc:title>
  <cp:lastModifiedBy>Antonic, Aleksandar - (aantonic)</cp:lastModifiedBy>
  <cp:revision>2</cp:revision>
  <dcterms:modified xsi:type="dcterms:W3CDTF">2024-04-23T05:26:27Z</dcterms:modified>
</cp:coreProperties>
</file>