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4v" ContentType="vide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2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ink/ink3.xml" ContentType="application/inkml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  <p:sldMasterId id="2147483678" r:id="rId2"/>
  </p:sldMasterIdLst>
  <p:notesMasterIdLst>
    <p:notesMasterId r:id="rId22"/>
  </p:notesMasterIdLst>
  <p:sldIdLst>
    <p:sldId id="256" r:id="rId3"/>
    <p:sldId id="257" r:id="rId4"/>
    <p:sldId id="313" r:id="rId5"/>
    <p:sldId id="261" r:id="rId6"/>
    <p:sldId id="264" r:id="rId7"/>
    <p:sldId id="282" r:id="rId8"/>
    <p:sldId id="271" r:id="rId9"/>
    <p:sldId id="275" r:id="rId10"/>
    <p:sldId id="276" r:id="rId11"/>
    <p:sldId id="286" r:id="rId12"/>
    <p:sldId id="283" r:id="rId13"/>
    <p:sldId id="287" r:id="rId14"/>
    <p:sldId id="307" r:id="rId15"/>
    <p:sldId id="309" r:id="rId16"/>
    <p:sldId id="310" r:id="rId17"/>
    <p:sldId id="312" r:id="rId18"/>
    <p:sldId id="305" r:id="rId19"/>
    <p:sldId id="308" r:id="rId20"/>
    <p:sldId id="270" r:id="rId21"/>
  </p:sldIdLst>
  <p:sldSz cx="9144000" cy="5143500" type="screen16x9"/>
  <p:notesSz cx="6858000" cy="9144000"/>
  <p:embeddedFontLst>
    <p:embeddedFont>
      <p:font typeface="Cambria Math" panose="02040503050406030204" pitchFamily="18" charset="0"/>
      <p:regular r:id="rId23"/>
    </p:embeddedFont>
    <p:embeddedFont>
      <p:font typeface="Garamond" panose="02020404030301010803" pitchFamily="18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0580C588-64D1-4E6F-8A87-75F558FE46F3}">
          <p14:sldIdLst>
            <p14:sldId id="256"/>
            <p14:sldId id="257"/>
            <p14:sldId id="313"/>
            <p14:sldId id="261"/>
            <p14:sldId id="264"/>
            <p14:sldId id="282"/>
            <p14:sldId id="271"/>
            <p14:sldId id="275"/>
            <p14:sldId id="276"/>
            <p14:sldId id="286"/>
            <p14:sldId id="283"/>
            <p14:sldId id="287"/>
            <p14:sldId id="307"/>
            <p14:sldId id="309"/>
            <p14:sldId id="310"/>
            <p14:sldId id="312"/>
            <p14:sldId id="305"/>
            <p14:sldId id="308"/>
            <p14:sldId id="2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902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3T00:29:44.701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1489 190 24575,'-5'-4'0,"0"0"0,-1 0 0,1 0 0,-1 1 0,0 0 0,0 0 0,0 1 0,0 0 0,0 0 0,0 0 0,0 0 0,-13 0 0,-9-1 0,-48 3 0,38 1 0,32-1 0,-215 9 0,194-6 0,0 2 0,0 1 0,0 1 0,1 2 0,0 0 0,-28 15 0,-11 13 0,1 3 0,3 2 0,1 3 0,-60 57 0,-195 230 0,296-310 0,2 0 0,0 1 0,-25 48 0,36-57 0,0 0 0,0 1 0,2 0 0,-1 0 0,2 0 0,0 0 0,1 0 0,0 28 0,17 234 0,-11-257 0,1 1 0,0-1 0,2-1 0,0 1 0,1-1 0,1-1 0,1 0 0,0 0 0,2 0 0,17 20 0,19 18 0,83 75 0,-111-113 0,38 33 0,3-2 0,118 73 0,149 55 0,-260-145 0,0-4 0,2-2 0,1-3 0,92 16 0,-63-23 0,0-4 0,164-1 0,-166-13 0,0-3 0,0-5 0,136-32 0,-185 29 0,0-1 0,-1-3 0,-1-2 0,-1-2 0,-1-2 0,0-2 0,-2-2 0,57-46 0,-49 30 0,-2-1 0,73-85 0,-109 112 0,0-1 0,0 0 0,-2 0 0,0-1 0,-2-1 0,0 0 0,-1 0 0,-1 0 0,0-1 0,-2 0 0,-1-1 0,2-23 0,-1-12 0,-4-1 0,-2 1 0,-13-95 0,7 125 0,-1 0 0,-2 0 0,0 0 0,-1 1 0,-2 1 0,-27-42 0,-115-134 0,93 125 0,-8-5 0,-104-91 0,106 108 0,-12-7 0,-4 3 0,-2 4 0,-3 3 0,-125-63 0,188 109 0,-1 2 0,0 0 0,-1 1 0,0 2 0,-1 1 0,0 1 0,-46-5 0,-247 8 0,175 7 0,143-2 2,0 0 0,0 0 0,0 1 0,-1 0 0,1-1 0,0 1 0,0 1 0,1-1 0,-1 1 0,0-1 0,0 1-1,1 0 1,-1 0 0,1 1 0,-4 3 0,-1 1-29,0 2 1,1-1-1,1 1 0,-8 11 1,-13 18-1237,16-24-5563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3T00:29:44.701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1489 190 24575,'-5'-4'0,"0"0"0,-1 0 0,1 0 0,-1 1 0,0 0 0,0 0 0,0 1 0,0 0 0,0 0 0,0 0 0,0 0 0,-13 0 0,-9-1 0,-48 3 0,38 1 0,32-1 0,-215 9 0,194-6 0,0 2 0,0 1 0,0 1 0,1 2 0,0 0 0,-28 15 0,-11 13 0,1 3 0,3 2 0,1 3 0,-60 57 0,-195 230 0,296-310 0,2 0 0,0 1 0,-25 48 0,36-57 0,0 0 0,0 1 0,2 0 0,-1 0 0,2 0 0,0 0 0,1 0 0,0 28 0,17 234 0,-11-257 0,1 1 0,0-1 0,2-1 0,0 1 0,1-1 0,1-1 0,1 0 0,0 0 0,2 0 0,17 20 0,19 18 0,83 75 0,-111-113 0,38 33 0,3-2 0,118 73 0,149 55 0,-260-145 0,0-4 0,2-2 0,1-3 0,92 16 0,-63-23 0,0-4 0,164-1 0,-166-13 0,0-3 0,0-5 0,136-32 0,-185 29 0,0-1 0,-1-3 0,-1-2 0,-1-2 0,-1-2 0,0-2 0,-2-2 0,57-46 0,-49 30 0,-2-1 0,73-85 0,-109 112 0,0-1 0,0 0 0,-2 0 0,0-1 0,-2-1 0,0 0 0,-1 0 0,-1 0 0,0-1 0,-2 0 0,-1-1 0,2-23 0,-1-12 0,-4-1 0,-2 1 0,-13-95 0,7 125 0,-1 0 0,-2 0 0,0 0 0,-1 1 0,-2 1 0,-27-42 0,-115-134 0,93 125 0,-8-5 0,-104-91 0,106 108 0,-12-7 0,-4 3 0,-2 4 0,-3 3 0,-125-63 0,188 109 0,-1 2 0,0 0 0,-1 1 0,0 2 0,-1 1 0,0 1 0,-46-5 0,-247 8 0,175 7 0,143-2 2,0 0 0,0 0 0,0 1 0,-1 0 0,1-1 0,0 1 0,0 1 0,1-1 0,-1 1 0,0-1 0,0 1-1,1 0 1,-1 0 0,1 1 0,-4 3 0,-1 1-29,0 2 1,1-1-1,1 1 0,-8 11 1,-13 18-1237,16-24-5563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3T00:29:44.701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1489 190 24575,'-5'-4'0,"0"0"0,-1 0 0,1 0 0,-1 1 0,0 0 0,0 0 0,0 1 0,0 0 0,0 0 0,0 0 0,0 0 0,-13 0 0,-9-1 0,-48 3 0,38 1 0,32-1 0,-215 9 0,194-6 0,0 2 0,0 1 0,0 1 0,1 2 0,0 0 0,-28 15 0,-11 13 0,1 3 0,3 2 0,1 3 0,-60 57 0,-195 230 0,296-310 0,2 0 0,0 1 0,-25 48 0,36-57 0,0 0 0,0 1 0,2 0 0,-1 0 0,2 0 0,0 0 0,1 0 0,0 28 0,17 234 0,-11-257 0,1 1 0,0-1 0,2-1 0,0 1 0,1-1 0,1-1 0,1 0 0,0 0 0,2 0 0,17 20 0,19 18 0,83 75 0,-111-113 0,38 33 0,3-2 0,118 73 0,149 55 0,-260-145 0,0-4 0,2-2 0,1-3 0,92 16 0,-63-23 0,0-4 0,164-1 0,-166-13 0,0-3 0,0-5 0,136-32 0,-185 29 0,0-1 0,-1-3 0,-1-2 0,-1-2 0,-1-2 0,0-2 0,-2-2 0,57-46 0,-49 30 0,-2-1 0,73-85 0,-109 112 0,0-1 0,0 0 0,-2 0 0,0-1 0,-2-1 0,0 0 0,-1 0 0,-1 0 0,0-1 0,-2 0 0,-1-1 0,2-23 0,-1-12 0,-4-1 0,-2 1 0,-13-95 0,7 125 0,-1 0 0,-2 0 0,0 0 0,-1 1 0,-2 1 0,-27-42 0,-115-134 0,93 125 0,-8-5 0,-104-91 0,106 108 0,-12-7 0,-4 3 0,-2 4 0,-3 3 0,-125-63 0,188 109 0,-1 2 0,0 0 0,-1 1 0,0 2 0,-1 1 0,0 1 0,-46-5 0,-247 8 0,175 7 0,143-2 2,0 0 0,0 0 0,0 1 0,-1 0 0,1-1 0,0 1 0,0 1 0,1-1 0,-1 1 0,0-1 0,0 1-1,1 0 1,-1 0 0,1 1 0,-4 3 0,-1 1-29,0 2 1,1-1-1,1 1 0,-8 11 1,-13 18-1237,16-24-5563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3T05:10:29.028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88 1 24575,'-2'12'0,"1"1"0,-2 0 0,1-1 0,-2 0 0,0 1 0,0-1 0,-1-1 0,-12 21 0,10-19 0,1 0 0,0 1 0,1-1 0,0 1 0,1 0 0,-4 24 0,4 19 0,3 0 0,6 56 0,-3-104 0,0 1 0,0-2 0,1 1 0,0 0 0,1 0 0,0-1 0,0 0 0,0 0 0,1 0 0,1 0 0,-1-1 0,1 0 0,0 0 0,1-1 0,0 1 0,0-1 0,0-1 0,8 6 0,-9-8 0,0-1 0,0 1 0,1-1 0,-1 0 0,0 0 0,1-1 0,0 0 0,9 1 0,25 4 0,-4 4 0,1-2 0,1-2 0,-1-1 0,1-2 0,0-2 0,42-4 0,55-22 0,-67 10 0,-58 13 0,0 0 0,-1-1 0,1-1 0,-1 0 0,0 0 0,0-1 0,0 0 0,-1-1 0,0 0 0,0 0 0,0-1 0,-1 0 0,0-1 0,-1 0 0,1 0 0,-1 0 0,-1-1 0,0 0 0,6-12 0,-6 6 0,0-1 0,-2 0 0,0-1 0,0 1 0,-2-1 0,0 0 0,-1 1 0,-1-1 0,0 0 0,-1 0 0,-1 0 0,-1 1 0,0-1 0,-1 1 0,-1 0 0,0 0 0,-9-16 0,11 26 0,0 1 0,-1 0 0,1 0 0,-1 0 0,-1 0 0,1 0 0,-1 1 0,0 0 0,1 0 0,-2 0 0,-7-4 0,-10-4 0,-37-15 0,8 4 0,41 17 0,0 1 0,0 0 0,0 1 0,0 0 0,-1 1 0,0 0 0,1 1 0,-1 0 0,0 1 0,-19 0 0,-60 0 0,-86 4 0,164-1-105,0 1 0,1 0 0,-1 1 0,1 0 0,0 0 0,0 2 0,0-1 0,1 2 0,0-1 0,0 2 0,1-1 0,-11 11 0,10-8-6721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3T05:10:41.958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230 22 24575,'-7'1'0,"-1"0"0,1 1 0,0 0 0,0 1 0,0-1 0,0 1 0,-12 8 0,-5 1 0,17-10 0,1 1 0,-1 1 0,0-1 0,1 1 0,-1 0 0,1 1 0,1-1 0,-1 1 0,0 0 0,1 1 0,0-1 0,0 1 0,-6 11 0,-8 10 0,16-23 0,0-1 0,1 1 0,-1-1 0,1 1 0,0 0 0,0 0 0,0 0 0,0 0 0,1 0 0,-1 1 0,0 4 0,1-1 0,0 0 0,0 0 0,1 0 0,0 0 0,1 0 0,0 0 0,0 0 0,0 0 0,1 0 0,0 0 0,1 0 0,0 0 0,0-1 0,1 0 0,-1 1 0,2-1 0,-1-1 0,1 1 0,0-1 0,0 1 0,1-2 0,0 1 0,0 0 0,0-1 0,1 0 0,-1-1 0,1 1 0,0-1 0,15 5 0,30 14 0,83 23 0,-111-41 0,0-1 0,1-2 0,-1 0 0,0-2 0,46-4 0,-51 0 0,0-1 0,-1-1 0,1 0 0,-1-1 0,-1-1 0,1-1 0,21-15 0,-21 14 0,2-3 0,34-28 0,-31 22 0,-20 15 0,0 1 0,0 0 0,0-1 0,-1 1 0,1-1 0,-1 0 0,0 0 0,0 0 0,-1 0 0,1 0 0,-1 0 0,0 0 0,0-1 0,0 1 0,-1 0 0,1-8 0,-1-7 0,0-1 0,-4-24 0,3 36 0,-1 1 0,0 0 0,0-1 0,-1 1 0,0 0 0,0 0 0,-1 0 0,1 1 0,-2-1 0,1 1 0,-1 0 0,0 0 0,0 1 0,0-1 0,-1 1 0,0 0 0,0 1 0,-7-5 0,3 2 0,-1 1 0,1 1 0,-1 0 0,0 1 0,0 0 0,0 0 0,-1 1 0,1 1 0,-1 0 0,-23-1 0,14 2 0,-41-8 0,41 6 0,-40-3 0,-84 6-1365,128 0-5461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4d71ea9d55_3_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1" name="Google Shape;171;g24d71ea9d55_3_2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5160a53997_0_3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5160a53997_0_3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b875145b15_1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b875145b15_1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5742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b875145b15_1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b875145b15_1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b875145b15_1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2b875145b15_1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b875145b15_1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2b875145b15_1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090823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b875145b15_1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b875145b15_1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940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b875145b15_1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2b875145b15_1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2253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b875145b15_1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b875145b15_1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82149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b875145b15_1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b875145b15_1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88991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b875145b15_1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2b875145b15_1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436929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>
          <a:extLst>
            <a:ext uri="{FF2B5EF4-FFF2-40B4-BE49-F238E27FC236}">
              <a16:creationId xmlns:a16="http://schemas.microsoft.com/office/drawing/2014/main" id="{4D0C8559-F384-E54F-5E5D-73853F81A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ba11040b10_0_4:notes">
            <a:extLst>
              <a:ext uri="{FF2B5EF4-FFF2-40B4-BE49-F238E27FC236}">
                <a16:creationId xmlns:a16="http://schemas.microsoft.com/office/drawing/2014/main" id="{DAF12883-AA1C-6CE2-E241-F435F88F15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2ba11040b10_0_4:notes">
            <a:extLst>
              <a:ext uri="{FF2B5EF4-FFF2-40B4-BE49-F238E27FC236}">
                <a16:creationId xmlns:a16="http://schemas.microsoft.com/office/drawing/2014/main" id="{A475F478-94D9-3517-A4E4-2350DF6D2F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77616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2c04aeb84b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2c04aeb84b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46058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2c04aeb84b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2c04aeb84b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48378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2c04aeb84b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2c04aeb84b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645897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2c04aeb84b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2c04aeb84b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132572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2c04aeb84b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2c04aeb84b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72909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b875145b15_1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b875145b15_1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3050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2c04aeb84b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2c04aeb84b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/>
          <p:nvPr/>
        </p:nvSpPr>
        <p:spPr>
          <a:xfrm>
            <a:off x="0" y="1223963"/>
            <a:ext cx="9144000" cy="39195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endParaRPr sz="2400" b="0" i="0" u="sng" strike="noStrike" cap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7" name="Google Shape;57;p14"/>
          <p:cNvSpPr/>
          <p:nvPr/>
        </p:nvSpPr>
        <p:spPr>
          <a:xfrm>
            <a:off x="0" y="0"/>
            <a:ext cx="9144000" cy="12240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endParaRPr sz="2400" b="0" i="0" u="sng" strike="noStrike" cap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8" name="Google Shape;58;p14"/>
          <p:cNvSpPr txBox="1">
            <a:spLocks noGrp="1"/>
          </p:cNvSpPr>
          <p:nvPr>
            <p:ph type="ctrTitle"/>
          </p:nvPr>
        </p:nvSpPr>
        <p:spPr>
          <a:xfrm>
            <a:off x="457200" y="1302544"/>
            <a:ext cx="8458200" cy="14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ubTitle" idx="1"/>
          </p:nvPr>
        </p:nvSpPr>
        <p:spPr>
          <a:xfrm>
            <a:off x="457200" y="2914650"/>
            <a:ext cx="8382000" cy="13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920"/>
              <a:buFont typeface="Noto Sans Symbols"/>
              <a:buNone/>
              <a:defRPr/>
            </a:lvl1pPr>
            <a:lvl2pPr lvl="1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lvl="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lvl="3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lvl="4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lvl="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lvl="6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lvl="7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lvl="8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dt" idx="10"/>
          </p:nvPr>
        </p:nvSpPr>
        <p:spPr>
          <a:xfrm>
            <a:off x="457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ftr" idx="11"/>
          </p:nvPr>
        </p:nvSpPr>
        <p:spPr>
          <a:xfrm>
            <a:off x="3124200" y="4688681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6705600" y="4691063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/>
          <p:nvPr/>
        </p:nvSpPr>
        <p:spPr>
          <a:xfrm>
            <a:off x="0" y="-12403"/>
            <a:ext cx="9144000" cy="7917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endParaRPr sz="2400" b="0" i="0" u="sng" strike="noStrike" cap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65" name="Google Shape;65;p15"/>
          <p:cNvPicPr preferRelativeResize="0"/>
          <p:nvPr/>
        </p:nvPicPr>
        <p:blipFill rotWithShape="1">
          <a:blip r:embed="rId2">
            <a:alphaModFix/>
          </a:blip>
          <a:srcRect b="20942"/>
          <a:stretch/>
        </p:blipFill>
        <p:spPr>
          <a:xfrm flipH="1">
            <a:off x="0" y="345762"/>
            <a:ext cx="9144000" cy="43801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457200" y="857250"/>
            <a:ext cx="83820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457200" y="1459027"/>
            <a:ext cx="8382000" cy="33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528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>
                <a:solidFill>
                  <a:schemeClr val="dk1"/>
                </a:solidFill>
              </a:defRPr>
            </a:lvl1pPr>
            <a:lvl2pPr marL="914400" lvl="1" indent="-3175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2pPr>
            <a:lvl3pPr marL="1371600" lvl="2" indent="-29718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08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4pPr>
            <a:lvl5pPr marL="2286000" lvl="4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5pPr>
            <a:lvl6pPr marL="2743200" lvl="5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200400" y="4786313"/>
            <a:ext cx="24384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2098804">
            <a:off x="4485358" y="271710"/>
            <a:ext cx="288182" cy="13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55004" y="-34562"/>
            <a:ext cx="916029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 rotWithShape="1">
          <a:blip r:embed="rId5">
            <a:alphaModFix/>
          </a:blip>
          <a:srcRect l="32689" t="20815" r="48808" b="50429"/>
          <a:stretch/>
        </p:blipFill>
        <p:spPr>
          <a:xfrm rot="620519">
            <a:off x="3199578" y="219312"/>
            <a:ext cx="248178" cy="182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77574" y="17018"/>
            <a:ext cx="742950" cy="584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 rotWithShape="1">
          <a:blip r:embed="rId7">
            <a:alphaModFix/>
          </a:blip>
          <a:srcRect l="32220" t="15553" r="25557" b="26669"/>
          <a:stretch/>
        </p:blipFill>
        <p:spPr>
          <a:xfrm>
            <a:off x="1092024" y="68427"/>
            <a:ext cx="609600" cy="536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908631" y="114959"/>
            <a:ext cx="247323" cy="240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811714" y="196463"/>
            <a:ext cx="392698" cy="390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100188" y="62432"/>
            <a:ext cx="751482" cy="598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 descr="A picture containing diagram&#10;&#10;Description automatically generated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182109" y="9236"/>
            <a:ext cx="721418" cy="74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6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2000"/>
            </a:lvl1pPr>
            <a:lvl2pPr marL="91440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None/>
              <a:defRPr sz="1800"/>
            </a:lvl2pPr>
            <a:lvl3pPr marL="137160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720"/>
              <a:buNone/>
              <a:defRPr sz="1600"/>
            </a:lvl3pPr>
            <a:lvl4pPr marL="1828800" lvl="3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4pPr>
            <a:lvl5pPr marL="2286000" lvl="4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5pPr>
            <a:lvl6pPr marL="2743200" lvl="5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6pPr>
            <a:lvl7pPr marL="3200400" lvl="6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7pPr>
            <a:lvl8pPr marL="3657600" lvl="7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8pPr>
            <a:lvl9pPr marL="4114800" lvl="8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9pPr>
          </a:lstStyle>
          <a:p>
            <a:endParaRPr/>
          </a:p>
        </p:txBody>
      </p:sp>
      <p:sp>
        <p:nvSpPr>
          <p:cNvPr id="81" name="Google Shape;81;p16"/>
          <p:cNvSpPr txBox="1">
            <a:spLocks noGrp="1"/>
          </p:cNvSpPr>
          <p:nvPr>
            <p:ph type="dt" idx="10"/>
          </p:nvPr>
        </p:nvSpPr>
        <p:spPr>
          <a:xfrm>
            <a:off x="457200" y="4688681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82" name="Google Shape;82;p16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3" name="Google Shape;83;p16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body" idx="1"/>
          </p:nvPr>
        </p:nvSpPr>
        <p:spPr>
          <a:xfrm>
            <a:off x="1600200" y="1028700"/>
            <a:ext cx="3581400" cy="3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528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marL="914400" lvl="1" indent="-3048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marL="1371600" lvl="2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marL="1828800" lvl="3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marL="2286000" lvl="4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marL="2743200" lvl="5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marL="3200400" lvl="6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marL="3657600" lvl="7" indent="-30860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marL="4114800" lvl="8" indent="-30860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>
            <a:endParaRPr/>
          </a:p>
        </p:txBody>
      </p:sp>
      <p:sp>
        <p:nvSpPr>
          <p:cNvPr id="87" name="Google Shape;87;p17"/>
          <p:cNvSpPr txBox="1">
            <a:spLocks noGrp="1"/>
          </p:cNvSpPr>
          <p:nvPr>
            <p:ph type="body" idx="2"/>
          </p:nvPr>
        </p:nvSpPr>
        <p:spPr>
          <a:xfrm>
            <a:off x="5334000" y="1028700"/>
            <a:ext cx="3581400" cy="3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528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marL="914400" lvl="1" indent="-3048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marL="1371600" lvl="2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marL="1828800" lvl="3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marL="2286000" lvl="4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marL="2743200" lvl="5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marL="3200400" lvl="6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marL="3657600" lvl="7" indent="-30860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marL="4114800" lvl="8" indent="-30860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>
            <a:endParaRPr/>
          </a:p>
        </p:txBody>
      </p:sp>
      <p:sp>
        <p:nvSpPr>
          <p:cNvPr id="88" name="Google Shape;88;p17"/>
          <p:cNvSpPr txBox="1">
            <a:spLocks noGrp="1"/>
          </p:cNvSpPr>
          <p:nvPr>
            <p:ph type="dt" idx="10"/>
          </p:nvPr>
        </p:nvSpPr>
        <p:spPr>
          <a:xfrm>
            <a:off x="457200" y="4688681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89" name="Google Shape;89;p17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0" name="Google Shape;90;p17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8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40"/>
              <a:buNone/>
              <a:defRPr sz="2400" b="1"/>
            </a:lvl1pPr>
            <a:lvl2pPr marL="91440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2000" b="1"/>
            </a:lvl2pPr>
            <a:lvl3pPr marL="137160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None/>
              <a:defRPr sz="1800" b="1"/>
            </a:lvl3pPr>
            <a:lvl4pPr marL="182880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5pPr>
            <a:lvl6pPr marL="2743200" lvl="5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6pPr>
            <a:lvl7pPr marL="3200400" lvl="6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7pPr>
            <a:lvl8pPr marL="3657600" lvl="7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8pPr>
            <a:lvl9pPr marL="4114800" lvl="8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9pPr>
          </a:lstStyle>
          <a:p>
            <a:endParaRPr/>
          </a:p>
        </p:txBody>
      </p:sp>
      <p:sp>
        <p:nvSpPr>
          <p:cNvPr id="94" name="Google Shape;94;p18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marL="914400" lvl="1" indent="-292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marL="1371600" lvl="2" indent="-28003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marL="1828800" lvl="3" indent="-299719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marL="2286000" lvl="4" indent="-29972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marL="2743200" lvl="5" indent="-29972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marL="3200400" lvl="6" indent="-29972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marL="3657600" lvl="7" indent="-29972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marL="4114800" lvl="8" indent="-29972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>
            <a:endParaRPr/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3"/>
          </p:nvPr>
        </p:nvSpPr>
        <p:spPr>
          <a:xfrm>
            <a:off x="4645025" y="1151335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40"/>
              <a:buNone/>
              <a:defRPr sz="2400" b="1"/>
            </a:lvl1pPr>
            <a:lvl2pPr marL="91440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2000" b="1"/>
            </a:lvl2pPr>
            <a:lvl3pPr marL="137160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None/>
              <a:defRPr sz="1800" b="1"/>
            </a:lvl3pPr>
            <a:lvl4pPr marL="182880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5pPr>
            <a:lvl6pPr marL="2743200" lvl="5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6pPr>
            <a:lvl7pPr marL="3200400" lvl="6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7pPr>
            <a:lvl8pPr marL="3657600" lvl="7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8pPr>
            <a:lvl9pPr marL="4114800" lvl="8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9pPr>
          </a:lstStyle>
          <a:p>
            <a:endParaRPr/>
          </a:p>
        </p:txBody>
      </p:sp>
      <p:sp>
        <p:nvSpPr>
          <p:cNvPr id="96" name="Google Shape;96;p18"/>
          <p:cNvSpPr txBox="1">
            <a:spLocks noGrp="1"/>
          </p:cNvSpPr>
          <p:nvPr>
            <p:ph type="body" idx="4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marL="914400" lvl="1" indent="-292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marL="1371600" lvl="2" indent="-28003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marL="1828800" lvl="3" indent="-299719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marL="2286000" lvl="4" indent="-29972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marL="2743200" lvl="5" indent="-29972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marL="3200400" lvl="6" indent="-29972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marL="3657600" lvl="7" indent="-29972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marL="4114800" lvl="8" indent="-29972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>
            <a:endParaRPr/>
          </a:p>
        </p:txBody>
      </p:sp>
      <p:sp>
        <p:nvSpPr>
          <p:cNvPr id="97" name="Google Shape;97;p18"/>
          <p:cNvSpPr txBox="1">
            <a:spLocks noGrp="1"/>
          </p:cNvSpPr>
          <p:nvPr>
            <p:ph type="dt" idx="10"/>
          </p:nvPr>
        </p:nvSpPr>
        <p:spPr>
          <a:xfrm>
            <a:off x="457200" y="4688681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9"/>
          <p:cNvSpPr txBox="1">
            <a:spLocks noGrp="1"/>
          </p:cNvSpPr>
          <p:nvPr>
            <p:ph type="dt" idx="10"/>
          </p:nvPr>
        </p:nvSpPr>
        <p:spPr>
          <a:xfrm>
            <a:off x="457200" y="4688681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03" name="Google Shape;103;p19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7" name="Google Shape;107;p20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>
            <a:spLocks noGrp="1"/>
          </p:cNvSpPr>
          <p:nvPr>
            <p:ph type="title"/>
          </p:nvPr>
        </p:nvSpPr>
        <p:spPr>
          <a:xfrm>
            <a:off x="45720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1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052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920"/>
              <a:buChar char="●"/>
              <a:defRPr sz="3200"/>
            </a:lvl1pPr>
            <a:lvl2pPr marL="914400" lvl="1" indent="-3175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Char char="■"/>
              <a:defRPr sz="2800"/>
            </a:lvl2pPr>
            <a:lvl3pPr marL="1371600" lvl="2" indent="-29718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080"/>
              <a:buChar char="■"/>
              <a:defRPr sz="2400"/>
            </a:lvl3pPr>
            <a:lvl4pPr marL="1828800" lvl="3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4pPr>
            <a:lvl5pPr marL="2286000" lvl="4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5pPr>
            <a:lvl6pPr marL="2743200" lvl="5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6pPr>
            <a:lvl7pPr marL="3200400" lvl="6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7pPr>
            <a:lvl8pPr marL="3657600" lvl="7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8pPr>
            <a:lvl9pPr marL="4114800" lvl="8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9pPr>
          </a:lstStyle>
          <a:p>
            <a:endParaRPr/>
          </a:p>
        </p:txBody>
      </p:sp>
      <p:sp>
        <p:nvSpPr>
          <p:cNvPr id="111" name="Google Shape;111;p21"/>
          <p:cNvSpPr txBox="1">
            <a:spLocks noGrp="1"/>
          </p:cNvSpPr>
          <p:nvPr>
            <p:ph type="body" idx="2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marL="914400" lvl="1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marL="1371600" lvl="2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marL="182880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marL="228600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marL="2743200" lvl="5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marL="3200400" lvl="6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marL="3657600" lvl="7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marL="4114800" lvl="8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>
            <a:endParaRPr/>
          </a:p>
        </p:txBody>
      </p:sp>
      <p:sp>
        <p:nvSpPr>
          <p:cNvPr id="112" name="Google Shape;112;p21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3" name="Google Shape;113;p21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2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117" name="Google Shape;117;p22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marL="914400" lvl="1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marL="1371600" lvl="2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marL="182880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marL="228600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marL="2743200" lvl="5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marL="3200400" lvl="6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marL="3657600" lvl="7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marL="4114800" lvl="8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>
            <a:endParaRPr/>
          </a:p>
        </p:txBody>
      </p:sp>
      <p:sp>
        <p:nvSpPr>
          <p:cNvPr id="118" name="Google Shape;118;p22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9" name="Google Shape;119;p22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3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3"/>
          <p:cNvSpPr txBox="1">
            <a:spLocks noGrp="1"/>
          </p:cNvSpPr>
          <p:nvPr>
            <p:ph type="body" idx="1"/>
          </p:nvPr>
        </p:nvSpPr>
        <p:spPr>
          <a:xfrm rot="5400000">
            <a:off x="3463500" y="-834600"/>
            <a:ext cx="3588600" cy="73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23" name="Google Shape;123;p23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4" name="Google Shape;124;p23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 txBox="1">
            <a:spLocks noGrp="1"/>
          </p:cNvSpPr>
          <p:nvPr>
            <p:ph type="title"/>
          </p:nvPr>
        </p:nvSpPr>
        <p:spPr>
          <a:xfrm rot="5400000">
            <a:off x="5692350" y="1394250"/>
            <a:ext cx="46173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4"/>
          <p:cNvSpPr txBox="1">
            <a:spLocks noGrp="1"/>
          </p:cNvSpPr>
          <p:nvPr>
            <p:ph type="body" idx="1"/>
          </p:nvPr>
        </p:nvSpPr>
        <p:spPr>
          <a:xfrm rot="5400000">
            <a:off x="1958550" y="-358350"/>
            <a:ext cx="4617300" cy="53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28" name="Google Shape;128;p24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9" name="Google Shape;129;p24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5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5"/>
          <p:cNvSpPr txBox="1">
            <a:spLocks noGrp="1"/>
          </p:cNvSpPr>
          <p:nvPr>
            <p:ph type="body" idx="1"/>
          </p:nvPr>
        </p:nvSpPr>
        <p:spPr>
          <a:xfrm>
            <a:off x="1600200" y="1028700"/>
            <a:ext cx="3581400" cy="3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33" name="Google Shape;133;p25"/>
          <p:cNvSpPr txBox="1">
            <a:spLocks noGrp="1"/>
          </p:cNvSpPr>
          <p:nvPr>
            <p:ph type="body" idx="2"/>
          </p:nvPr>
        </p:nvSpPr>
        <p:spPr>
          <a:xfrm>
            <a:off x="5334000" y="1028700"/>
            <a:ext cx="3581400" cy="3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34" name="Google Shape;134;p25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5" name="Google Shape;135;p25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4 Content" type="fourObj">
  <p:cSld name="FOUR_OBJECTS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6"/>
          <p:cNvSpPr txBox="1">
            <a:spLocks noGrp="1"/>
          </p:cNvSpPr>
          <p:nvPr>
            <p:ph type="body" idx="1"/>
          </p:nvPr>
        </p:nvSpPr>
        <p:spPr>
          <a:xfrm>
            <a:off x="1600200" y="1028700"/>
            <a:ext cx="3581400" cy="17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39" name="Google Shape;139;p26"/>
          <p:cNvSpPr txBox="1">
            <a:spLocks noGrp="1"/>
          </p:cNvSpPr>
          <p:nvPr>
            <p:ph type="body" idx="2"/>
          </p:nvPr>
        </p:nvSpPr>
        <p:spPr>
          <a:xfrm>
            <a:off x="5334000" y="1028700"/>
            <a:ext cx="3581400" cy="17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40" name="Google Shape;140;p26"/>
          <p:cNvSpPr txBox="1">
            <a:spLocks noGrp="1"/>
          </p:cNvSpPr>
          <p:nvPr>
            <p:ph type="body" idx="3"/>
          </p:nvPr>
        </p:nvSpPr>
        <p:spPr>
          <a:xfrm>
            <a:off x="1600200" y="2880122"/>
            <a:ext cx="3581400" cy="17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41" name="Google Shape;141;p26"/>
          <p:cNvSpPr txBox="1">
            <a:spLocks noGrp="1"/>
          </p:cNvSpPr>
          <p:nvPr>
            <p:ph type="body" idx="4"/>
          </p:nvPr>
        </p:nvSpPr>
        <p:spPr>
          <a:xfrm>
            <a:off x="5334000" y="2880122"/>
            <a:ext cx="3581400" cy="17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42" name="Google Shape;142;p26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3" name="Google Shape;143;p26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able" type="tbl">
  <p:cSld name="TABLE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7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7" name="Google Shape;147;p27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 and Media Clip" type="txAndMedia">
  <p:cSld name="TEXT_AND_MEDIA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8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8"/>
          <p:cNvSpPr txBox="1">
            <a:spLocks noGrp="1"/>
          </p:cNvSpPr>
          <p:nvPr>
            <p:ph type="body" idx="1"/>
          </p:nvPr>
        </p:nvSpPr>
        <p:spPr>
          <a:xfrm>
            <a:off x="1600200" y="1028700"/>
            <a:ext cx="3581400" cy="3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51" name="Google Shape;151;p28"/>
          <p:cNvSpPr>
            <a:spLocks noGrp="1"/>
          </p:cNvSpPr>
          <p:nvPr>
            <p:ph type="media" idx="2"/>
          </p:nvPr>
        </p:nvSpPr>
        <p:spPr>
          <a:xfrm>
            <a:off x="5334000" y="1028700"/>
            <a:ext cx="3581400" cy="3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sz="32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sz="28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sz="2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52" name="Google Shape;152;p28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3" name="Google Shape;153;p28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 type="objOnly">
  <p:cSld name="OBJECT_ONLY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9"/>
          <p:cNvSpPr txBox="1">
            <a:spLocks noGrp="1"/>
          </p:cNvSpPr>
          <p:nvPr>
            <p:ph type="body" idx="1"/>
          </p:nvPr>
        </p:nvSpPr>
        <p:spPr>
          <a:xfrm>
            <a:off x="1600200" y="0"/>
            <a:ext cx="7315200" cy="46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56" name="Google Shape;156;p29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7" name="Google Shape;157;p29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2 Content" type="txAndTwoObj">
  <p:cSld name="TEXT_AND_TWO_OBJECTS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0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30"/>
          <p:cNvSpPr txBox="1">
            <a:spLocks noGrp="1"/>
          </p:cNvSpPr>
          <p:nvPr>
            <p:ph type="body" idx="1"/>
          </p:nvPr>
        </p:nvSpPr>
        <p:spPr>
          <a:xfrm>
            <a:off x="1600200" y="1028700"/>
            <a:ext cx="3581400" cy="3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61" name="Google Shape;161;p30"/>
          <p:cNvSpPr txBox="1">
            <a:spLocks noGrp="1"/>
          </p:cNvSpPr>
          <p:nvPr>
            <p:ph type="body" idx="2"/>
          </p:nvPr>
        </p:nvSpPr>
        <p:spPr>
          <a:xfrm>
            <a:off x="5334000" y="1028700"/>
            <a:ext cx="3581400" cy="17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62" name="Google Shape;162;p30"/>
          <p:cNvSpPr txBox="1">
            <a:spLocks noGrp="1"/>
          </p:cNvSpPr>
          <p:nvPr>
            <p:ph type="body" idx="3"/>
          </p:nvPr>
        </p:nvSpPr>
        <p:spPr>
          <a:xfrm>
            <a:off x="5334000" y="2880122"/>
            <a:ext cx="3581400" cy="17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63" name="Google Shape;163;p30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4" name="Google Shape;164;p30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052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920"/>
              <a:buChar char="●"/>
              <a:defRPr/>
            </a:lvl1pPr>
            <a:lvl2pPr marL="914400" lvl="1" indent="-3175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Char char="■"/>
              <a:defRPr/>
            </a:lvl2pPr>
            <a:lvl3pPr marL="1371600" lvl="2" indent="-29718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080"/>
              <a:buChar char="■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8" name="Google Shape;168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73152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sng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1600200" y="1028700"/>
            <a:ext cx="7315200" cy="3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sz="32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sz="28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371600" marR="0" lvl="2" indent="-29718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sz="2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0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4v"/><Relationship Id="rId1" Type="http://schemas.microsoft.com/office/2007/relationships/media" Target="../media/media1.m4v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8.png"/><Relationship Id="rId4" Type="http://schemas.openxmlformats.org/officeDocument/2006/relationships/image" Target="../media/image20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9.png"/><Relationship Id="rId4" Type="http://schemas.openxmlformats.org/officeDocument/2006/relationships/image" Target="../media/image2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3.m4v"/><Relationship Id="rId1" Type="http://schemas.microsoft.com/office/2007/relationships/media" Target="../media/media3.m4v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3.png"/><Relationship Id="rId7" Type="http://schemas.openxmlformats.org/officeDocument/2006/relationships/customXml" Target="../ink/ink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openxmlformats.org/officeDocument/2006/relationships/customXml" Target="../ink/ink4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08975" cy="71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17513" y="-4759"/>
            <a:ext cx="908975" cy="727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32" descr="A picture containing diagram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72075" y="0"/>
            <a:ext cx="871925" cy="79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2" descr="Logo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63100" y="0"/>
            <a:ext cx="871925" cy="798135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32"/>
          <p:cNvSpPr txBox="1"/>
          <p:nvPr/>
        </p:nvSpPr>
        <p:spPr>
          <a:xfrm>
            <a:off x="489300" y="3219100"/>
            <a:ext cx="8165400" cy="8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Multi-Robot Construction</a:t>
            </a:r>
            <a:endParaRPr sz="2400" b="1" i="0" u="none" strike="noStrike" cap="none" dirty="0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78" name="Google Shape;178;p32"/>
          <p:cNvSpPr txBox="1"/>
          <p:nvPr/>
        </p:nvSpPr>
        <p:spPr>
          <a:xfrm>
            <a:off x="-937895" y="3946676"/>
            <a:ext cx="115644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b="1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Adharsh Prasad Natesan,</a:t>
            </a:r>
            <a:r>
              <a:rPr lang="en-US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en-US" b="1" i="0" u="none" strike="noStrike" cap="none" dirty="0" err="1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Jekan</a:t>
            </a:r>
            <a:r>
              <a:rPr lang="en-US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en-US" b="1" i="0" u="none" strike="noStrike" cap="none" dirty="0" err="1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Thangavelautham</a:t>
            </a:r>
            <a:endParaRPr lang="en-US" b="1" i="0" u="none" strike="noStrike" cap="none" dirty="0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                                                      Space and Terrestrial Robotic Exploration (</a:t>
            </a:r>
            <a:r>
              <a:rPr lang="en-US" b="1" i="0" u="none" strike="noStrike" cap="none" dirty="0" err="1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SpaceTREx</a:t>
            </a:r>
            <a:r>
              <a:rPr lang="en-US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) Laboratory</a:t>
            </a:r>
            <a:endParaRPr lang="en-US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Aerospace and Mechanical Engineering Department</a:t>
            </a:r>
            <a:endParaRPr lang="en-US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University of Arizona</a:t>
            </a:r>
            <a:endParaRPr lang="en-US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9" name="Google Shape;179;p3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9300" y="1129787"/>
            <a:ext cx="3431880" cy="1988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32" descr="A picture containing tree, outdoor, rock, dirt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 l="5181" t="1254" r="15105"/>
          <a:stretch/>
        </p:blipFill>
        <p:spPr>
          <a:xfrm>
            <a:off x="3921175" y="1129788"/>
            <a:ext cx="2529764" cy="198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32" descr="A picture containing outdoor&#10;&#10;Description automatically generated"/>
          <p:cNvPicPr preferRelativeResize="0"/>
          <p:nvPr/>
        </p:nvPicPr>
        <p:blipFill rotWithShape="1">
          <a:blip r:embed="rId9">
            <a:alphaModFix/>
          </a:blip>
          <a:srcRect l="3264" r="9436"/>
          <a:stretch/>
        </p:blipFill>
        <p:spPr>
          <a:xfrm>
            <a:off x="6450940" y="1129788"/>
            <a:ext cx="2203760" cy="198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3"/>
          <p:cNvSpPr txBox="1">
            <a:spLocks noGrp="1"/>
          </p:cNvSpPr>
          <p:nvPr>
            <p:ph type="title"/>
          </p:nvPr>
        </p:nvSpPr>
        <p:spPr>
          <a:xfrm>
            <a:off x="457200" y="764850"/>
            <a:ext cx="8382000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Motivation</a:t>
            </a:r>
            <a:endParaRPr dirty="0"/>
          </a:p>
        </p:txBody>
      </p:sp>
      <p:sp>
        <p:nvSpPr>
          <p:cNvPr id="187" name="Google Shape;187;p33"/>
          <p:cNvSpPr txBox="1">
            <a:spLocks noGrp="1"/>
          </p:cNvSpPr>
          <p:nvPr>
            <p:ph type="body" idx="1"/>
          </p:nvPr>
        </p:nvSpPr>
        <p:spPr>
          <a:xfrm>
            <a:off x="0" y="1422800"/>
            <a:ext cx="6540300" cy="3720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1800" dirty="0"/>
              <a:t>Need for “Semi-Permanent” structures on lunar surface.</a:t>
            </a:r>
            <a:endParaRPr sz="1800" dirty="0"/>
          </a:p>
          <a:p>
            <a:pPr marL="457200" lvl="0" indent="-368300" algn="l" rtl="0">
              <a:spcBef>
                <a:spcPts val="1000"/>
              </a:spcBef>
              <a:spcAft>
                <a:spcPts val="0"/>
              </a:spcAft>
              <a:buSzPts val="2200"/>
              <a:buChar char="●"/>
            </a:pPr>
            <a:r>
              <a:rPr lang="en" sz="1800" dirty="0"/>
              <a:t>Potentially expanded role for robotics to handle dull, dirty, and dangerous tasks.</a:t>
            </a:r>
          </a:p>
          <a:p>
            <a:pPr indent="-368300">
              <a:spcBef>
                <a:spcPts val="1000"/>
              </a:spcBef>
              <a:buSzPts val="2200"/>
            </a:pPr>
            <a:r>
              <a:rPr lang="en-US" sz="1800" dirty="0"/>
              <a:t>Large multi-functioning construction robot is difficult to maneuver due to wheel sinkage.</a:t>
            </a:r>
          </a:p>
          <a:p>
            <a:pPr indent="-368300">
              <a:spcBef>
                <a:spcPts val="1000"/>
              </a:spcBef>
              <a:buSzPts val="2200"/>
            </a:pPr>
            <a:r>
              <a:rPr lang="en" sz="1800" dirty="0"/>
              <a:t>Swarm of autonomous robots that can perform varied tasks.</a:t>
            </a:r>
            <a:endParaRPr lang="en-US" sz="1800" dirty="0"/>
          </a:p>
          <a:p>
            <a:pPr marL="457200" lvl="0" indent="-368300" algn="l" rtl="0">
              <a:spcBef>
                <a:spcPts val="1000"/>
              </a:spcBef>
              <a:spcAft>
                <a:spcPts val="0"/>
              </a:spcAft>
              <a:buSzPts val="2200"/>
              <a:buChar char="●"/>
            </a:pPr>
            <a:endParaRPr sz="1800" dirty="0"/>
          </a:p>
        </p:txBody>
      </p:sp>
      <p:pic>
        <p:nvPicPr>
          <p:cNvPr id="188" name="Google Shape;188;p33" descr="A satellite in space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 l="9372" r="10033"/>
          <a:stretch/>
        </p:blipFill>
        <p:spPr>
          <a:xfrm>
            <a:off x="6540225" y="764850"/>
            <a:ext cx="2603775" cy="218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0225" y="2954173"/>
            <a:ext cx="2603770" cy="218932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64;p6">
            <a:extLst>
              <a:ext uri="{FF2B5EF4-FFF2-40B4-BE49-F238E27FC236}">
                <a16:creationId xmlns:a16="http://schemas.microsoft.com/office/drawing/2014/main" id="{46C3D308-B68D-3A6F-32E9-0098680E1044}"/>
              </a:ext>
            </a:extLst>
          </p:cNvPr>
          <p:cNvSpPr txBox="1"/>
          <p:nvPr/>
        </p:nvSpPr>
        <p:spPr>
          <a:xfrm>
            <a:off x="0" y="3894766"/>
            <a:ext cx="9144000" cy="96776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rgbClr val="000514"/>
              </a:buClr>
              <a:buSzPts val="3200"/>
            </a:pPr>
            <a:r>
              <a:rPr lang="en-IN" sz="3200" b="1" dirty="0">
                <a:latin typeface="Garamond" panose="02020404030301010803" pitchFamily="18" charset="0"/>
              </a:rPr>
              <a:t>Need for a centralized intelligence that could manage swarm of robot!!!</a:t>
            </a:r>
            <a:endParaRPr sz="3200" b="1" i="0" u="none" strike="noStrike" cap="none" dirty="0">
              <a:solidFill>
                <a:srgbClr val="000514"/>
              </a:solidFill>
              <a:latin typeface="Garamond" panose="02020404030301010803" pitchFamily="18" charset="0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5"/>
          <p:cNvSpPr txBox="1">
            <a:spLocks noGrp="1"/>
          </p:cNvSpPr>
          <p:nvPr>
            <p:ph type="title"/>
          </p:nvPr>
        </p:nvSpPr>
        <p:spPr>
          <a:xfrm>
            <a:off x="457200" y="764850"/>
            <a:ext cx="8382000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Objective</a:t>
            </a:r>
            <a:endParaRPr dirty="0"/>
          </a:p>
        </p:txBody>
      </p:sp>
      <p:sp>
        <p:nvSpPr>
          <p:cNvPr id="202" name="Google Shape;202;p35"/>
          <p:cNvSpPr txBox="1">
            <a:spLocks noGrp="1"/>
          </p:cNvSpPr>
          <p:nvPr>
            <p:ph type="body" idx="1"/>
          </p:nvPr>
        </p:nvSpPr>
        <p:spPr>
          <a:xfrm>
            <a:off x="457200" y="1422800"/>
            <a:ext cx="8233500" cy="3347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746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300"/>
              <a:buChar char="➢"/>
            </a:pPr>
            <a:r>
              <a:rPr lang="en" sz="2300" dirty="0"/>
              <a:t>Use swarm of multi robot systems to autonomously construct lunar structures.</a:t>
            </a:r>
            <a:endParaRPr sz="2300" dirty="0"/>
          </a:p>
          <a:p>
            <a:pPr marL="914400" lvl="1" indent="-3619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Char char="○"/>
            </a:pPr>
            <a:r>
              <a:rPr lang="en" sz="2100" dirty="0"/>
              <a:t>Generate the construction planning of the lunar structure.</a:t>
            </a:r>
          </a:p>
          <a:p>
            <a:pPr lvl="1" indent="-361950">
              <a:spcBef>
                <a:spcPts val="1000"/>
              </a:spcBef>
              <a:buSzPts val="2100"/>
              <a:buFont typeface="Noto Sans Symbols"/>
              <a:buChar char="○"/>
            </a:pPr>
            <a:r>
              <a:rPr lang="en-US" sz="2100" dirty="0"/>
              <a:t>Simulate the results to verify the effectiveness of the algorithm.</a:t>
            </a:r>
          </a:p>
          <a:p>
            <a:pPr marL="914400" lvl="1" indent="-3619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Char char="○"/>
            </a:pPr>
            <a:r>
              <a:rPr lang="en" sz="2100" dirty="0"/>
              <a:t>Propose failure recovery mechanism for off-nominal scenarios.</a:t>
            </a:r>
          </a:p>
        </p:txBody>
      </p:sp>
    </p:spTree>
    <p:extLst>
      <p:ext uri="{BB962C8B-B14F-4D97-AF65-F5344CB8AC3E}">
        <p14:creationId xmlns:p14="http://schemas.microsoft.com/office/powerpoint/2010/main" val="3971871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7"/>
          <p:cNvSpPr txBox="1">
            <a:spLocks noGrp="1"/>
          </p:cNvSpPr>
          <p:nvPr>
            <p:ph type="title"/>
          </p:nvPr>
        </p:nvSpPr>
        <p:spPr>
          <a:xfrm>
            <a:off x="457200" y="764850"/>
            <a:ext cx="8382000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Assembly sequence</a:t>
            </a:r>
            <a:endParaRPr dirty="0"/>
          </a:p>
        </p:txBody>
      </p:sp>
      <p:sp>
        <p:nvSpPr>
          <p:cNvPr id="216" name="Google Shape;216;p37"/>
          <p:cNvSpPr txBox="1">
            <a:spLocks noGrp="1"/>
          </p:cNvSpPr>
          <p:nvPr>
            <p:ph type="body" idx="1"/>
          </p:nvPr>
        </p:nvSpPr>
        <p:spPr>
          <a:xfrm>
            <a:off x="318750" y="1327190"/>
            <a:ext cx="8506500" cy="757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61950" algn="l" rtl="0">
              <a:lnSpc>
                <a:spcPct val="100000"/>
              </a:lnSpc>
              <a:spcBef>
                <a:spcPts val="560"/>
              </a:spcBef>
              <a:spcAft>
                <a:spcPts val="1000"/>
              </a:spcAft>
              <a:buSzPts val="2100"/>
              <a:buChar char="●"/>
            </a:pPr>
            <a:r>
              <a:rPr lang="en" sz="2100" dirty="0"/>
              <a:t>Tangent based sequence to define a precedence constraint.</a:t>
            </a:r>
            <a:endParaRPr sz="2100" dirty="0"/>
          </a:p>
        </p:txBody>
      </p:sp>
      <p:pic>
        <p:nvPicPr>
          <p:cNvPr id="217" name="Google Shape;21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604" y="1903750"/>
            <a:ext cx="4804758" cy="2658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7"/>
          <p:cNvSpPr txBox="1"/>
          <p:nvPr/>
        </p:nvSpPr>
        <p:spPr>
          <a:xfrm>
            <a:off x="3217979" y="4639579"/>
            <a:ext cx="2708042" cy="2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Tangent based assembly sequence.</a:t>
            </a:r>
            <a:endParaRPr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B9E040A2-6B40-8C24-792C-600F41875E40}"/>
              </a:ext>
            </a:extLst>
          </p:cNvPr>
          <p:cNvSpPr/>
          <p:nvPr/>
        </p:nvSpPr>
        <p:spPr>
          <a:xfrm>
            <a:off x="5316679" y="3096098"/>
            <a:ext cx="463923" cy="2736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528A54-F5E2-32F3-E75A-8F594AEABA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919" y="2301549"/>
            <a:ext cx="2532381" cy="18626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D258B0E-8EB4-4302-D372-A6AC30CB477C}"/>
              </a:ext>
            </a:extLst>
          </p:cNvPr>
          <p:cNvSpPr txBox="1"/>
          <p:nvPr/>
        </p:nvSpPr>
        <p:spPr>
          <a:xfrm rot="16200000">
            <a:off x="-120357" y="3012544"/>
            <a:ext cx="13917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Depot Location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0"/>
          <p:cNvSpPr txBox="1">
            <a:spLocks noGrp="1"/>
          </p:cNvSpPr>
          <p:nvPr>
            <p:ph type="title"/>
          </p:nvPr>
        </p:nvSpPr>
        <p:spPr>
          <a:xfrm>
            <a:off x="457200" y="764850"/>
            <a:ext cx="8382000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Optimality Check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3DAEAB-FD19-A657-EE0B-3F6B15D5E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01250"/>
            <a:ext cx="8382000" cy="3347700"/>
          </a:xfrm>
        </p:spPr>
        <p:txBody>
          <a:bodyPr/>
          <a:lstStyle/>
          <a:p>
            <a:r>
              <a:rPr lang="en-US" sz="1900" dirty="0"/>
              <a:t>Overall distance travelled by all the robot is ∑(</a:t>
            </a:r>
            <a:r>
              <a:rPr lang="en-US" sz="1900" dirty="0" err="1"/>
              <a:t>Target_Loc</a:t>
            </a:r>
            <a:r>
              <a:rPr lang="en-US" sz="1900" dirty="0"/>
              <a:t>(</a:t>
            </a:r>
            <a:r>
              <a:rPr lang="en-US" sz="1900" dirty="0" err="1"/>
              <a:t>i</a:t>
            </a:r>
            <a:r>
              <a:rPr lang="en-US" sz="1900" dirty="0"/>
              <a:t>) – </a:t>
            </a:r>
            <a:r>
              <a:rPr lang="en-US" sz="1900" dirty="0" err="1"/>
              <a:t>Home_Loc</a:t>
            </a:r>
            <a:r>
              <a:rPr lang="en-US" sz="1900" dirty="0"/>
              <a:t>).</a:t>
            </a:r>
          </a:p>
          <a:p>
            <a:r>
              <a:rPr lang="en-US" sz="1900" dirty="0"/>
              <a:t>Hence the total distance is fixed distance. The above sequence generated is bound to produce an optimal solution as can be seen in the figure below.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6A4771-F4FC-0933-0FC9-C621BAE802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221" t="25300" r="34779" b="25299"/>
          <a:stretch/>
        </p:blipFill>
        <p:spPr>
          <a:xfrm>
            <a:off x="2503394" y="2665148"/>
            <a:ext cx="4137212" cy="229935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6"/>
          <p:cNvSpPr txBox="1">
            <a:spLocks noGrp="1"/>
          </p:cNvSpPr>
          <p:nvPr>
            <p:ph type="title"/>
          </p:nvPr>
        </p:nvSpPr>
        <p:spPr>
          <a:xfrm>
            <a:off x="457200" y="764850"/>
            <a:ext cx="8382000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Construction Sequence</a:t>
            </a:r>
            <a:endParaRPr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08332AA-CF84-9561-D37B-73939F65E0EA}"/>
                  </a:ext>
                </a:extLst>
              </p14:cNvPr>
              <p14:cNvContentPartPr/>
              <p14:nvPr/>
            </p14:nvContentPartPr>
            <p14:xfrm>
              <a:off x="3948660" y="1706559"/>
              <a:ext cx="1150200" cy="8701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08332AA-CF84-9561-D37B-73939F65E0E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42540" y="1700439"/>
                <a:ext cx="1162440" cy="88236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755E9EE-3610-D1FC-022F-1A970CA2E10E}"/>
              </a:ext>
            </a:extLst>
          </p:cNvPr>
          <p:cNvSpPr txBox="1"/>
          <p:nvPr/>
        </p:nvSpPr>
        <p:spPr>
          <a:xfrm>
            <a:off x="1364876" y="4482688"/>
            <a:ext cx="64209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Garamond" panose="02020404030301010803" pitchFamily="18" charset="0"/>
              </a:rPr>
              <a:t>Target array formed by elements of the target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21D057-5859-E5D4-85B5-C65AFB25BB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361" t="9430" r="22796" b="8149"/>
          <a:stretch/>
        </p:blipFill>
        <p:spPr>
          <a:xfrm>
            <a:off x="0" y="1309004"/>
            <a:ext cx="1694329" cy="1665229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F09A805-F1F2-8BE3-3CBD-89C8BDB5B3AF}"/>
              </a:ext>
            </a:extLst>
          </p:cNvPr>
          <p:cNvCxnSpPr>
            <a:cxnSpLocks/>
          </p:cNvCxnSpPr>
          <p:nvPr/>
        </p:nvCxnSpPr>
        <p:spPr>
          <a:xfrm>
            <a:off x="1109382" y="1405218"/>
            <a:ext cx="0" cy="8001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5D86368-85E4-7803-7CC1-C03FF4DF39C3}"/>
              </a:ext>
            </a:extLst>
          </p:cNvPr>
          <p:cNvCxnSpPr>
            <a:cxnSpLocks/>
          </p:cNvCxnSpPr>
          <p:nvPr/>
        </p:nvCxnSpPr>
        <p:spPr>
          <a:xfrm>
            <a:off x="1109382" y="2205318"/>
            <a:ext cx="692523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52171F6-D941-9283-D3B0-245216C4642C}"/>
              </a:ext>
            </a:extLst>
          </p:cNvPr>
          <p:cNvCxnSpPr>
            <a:cxnSpLocks/>
          </p:cNvCxnSpPr>
          <p:nvPr/>
        </p:nvCxnSpPr>
        <p:spPr>
          <a:xfrm>
            <a:off x="927847" y="1433513"/>
            <a:ext cx="0" cy="113823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211583BF-6330-B093-6C76-ED7687B2F22D}"/>
              </a:ext>
            </a:extLst>
          </p:cNvPr>
          <p:cNvCxnSpPr>
            <a:cxnSpLocks/>
          </p:cNvCxnSpPr>
          <p:nvPr/>
        </p:nvCxnSpPr>
        <p:spPr>
          <a:xfrm>
            <a:off x="927847" y="2571750"/>
            <a:ext cx="87405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09B4FDD8-787B-3818-4EAA-A4D33377ED93}"/>
              </a:ext>
            </a:extLst>
          </p:cNvPr>
          <p:cNvCxnSpPr>
            <a:cxnSpLocks/>
          </p:cNvCxnSpPr>
          <p:nvPr/>
        </p:nvCxnSpPr>
        <p:spPr>
          <a:xfrm>
            <a:off x="504265" y="1521619"/>
            <a:ext cx="0" cy="145261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9DB9EE0-142A-16A2-1E9C-F5FE943829E8}"/>
              </a:ext>
            </a:extLst>
          </p:cNvPr>
          <p:cNvCxnSpPr>
            <a:cxnSpLocks/>
          </p:cNvCxnSpPr>
          <p:nvPr/>
        </p:nvCxnSpPr>
        <p:spPr>
          <a:xfrm>
            <a:off x="504265" y="2974233"/>
            <a:ext cx="127522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2" name="Straight Arrow Connector 191">
            <a:extLst>
              <a:ext uri="{FF2B5EF4-FFF2-40B4-BE49-F238E27FC236}">
                <a16:creationId xmlns:a16="http://schemas.microsoft.com/office/drawing/2014/main" id="{0F63FEDD-407C-AC20-C5AE-8376C68AB59D}"/>
              </a:ext>
            </a:extLst>
          </p:cNvPr>
          <p:cNvCxnSpPr>
            <a:cxnSpLocks/>
          </p:cNvCxnSpPr>
          <p:nvPr/>
        </p:nvCxnSpPr>
        <p:spPr>
          <a:xfrm>
            <a:off x="209550" y="3374283"/>
            <a:ext cx="1569943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06DABD3F-5375-1D7D-9B9C-6F7C43C23368}"/>
              </a:ext>
            </a:extLst>
          </p:cNvPr>
          <p:cNvCxnSpPr>
            <a:cxnSpLocks/>
          </p:cNvCxnSpPr>
          <p:nvPr/>
        </p:nvCxnSpPr>
        <p:spPr>
          <a:xfrm>
            <a:off x="209550" y="2571750"/>
            <a:ext cx="0" cy="802533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97" name="Picture 196" descr="A group of colorful rectangular boxes&#10;&#10;Description automatically generated">
            <a:extLst>
              <a:ext uri="{FF2B5EF4-FFF2-40B4-BE49-F238E27FC236}">
                <a16:creationId xmlns:a16="http://schemas.microsoft.com/office/drawing/2014/main" id="{28FF12B8-0929-6FCC-68B8-F634D5635A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1905" y="2135458"/>
            <a:ext cx="7342095" cy="1332800"/>
          </a:xfrm>
          <a:prstGeom prst="rect">
            <a:avLst/>
          </a:prstGeom>
        </p:spPr>
      </p:pic>
      <p:cxnSp>
        <p:nvCxnSpPr>
          <p:cNvPr id="203" name="Straight Arrow Connector 202">
            <a:extLst>
              <a:ext uri="{FF2B5EF4-FFF2-40B4-BE49-F238E27FC236}">
                <a16:creationId xmlns:a16="http://schemas.microsoft.com/office/drawing/2014/main" id="{0DFF1DD7-7199-6AA7-8CE9-BA7A2D7F9F08}"/>
              </a:ext>
            </a:extLst>
          </p:cNvPr>
          <p:cNvCxnSpPr/>
          <p:nvPr/>
        </p:nvCxnSpPr>
        <p:spPr>
          <a:xfrm>
            <a:off x="3847726" y="3462970"/>
            <a:ext cx="1403350" cy="3544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" name="Straight Arrow Connector 203">
            <a:extLst>
              <a:ext uri="{FF2B5EF4-FFF2-40B4-BE49-F238E27FC236}">
                <a16:creationId xmlns:a16="http://schemas.microsoft.com/office/drawing/2014/main" id="{99EE7653-95B7-A962-70E7-3C73ADF38D96}"/>
              </a:ext>
            </a:extLst>
          </p:cNvPr>
          <p:cNvCxnSpPr>
            <a:cxnSpLocks/>
          </p:cNvCxnSpPr>
          <p:nvPr/>
        </p:nvCxnSpPr>
        <p:spPr>
          <a:xfrm>
            <a:off x="4648200" y="3477854"/>
            <a:ext cx="602876" cy="3544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9" name="Straight Arrow Connector 208">
            <a:extLst>
              <a:ext uri="{FF2B5EF4-FFF2-40B4-BE49-F238E27FC236}">
                <a16:creationId xmlns:a16="http://schemas.microsoft.com/office/drawing/2014/main" id="{2E000C76-76F1-8DD0-86A4-AEB072196F7F}"/>
              </a:ext>
            </a:extLst>
          </p:cNvPr>
          <p:cNvCxnSpPr>
            <a:cxnSpLocks/>
          </p:cNvCxnSpPr>
          <p:nvPr/>
        </p:nvCxnSpPr>
        <p:spPr>
          <a:xfrm flipH="1">
            <a:off x="5230241" y="3477854"/>
            <a:ext cx="602876" cy="3544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Straight Arrow Connector 209">
            <a:extLst>
              <a:ext uri="{FF2B5EF4-FFF2-40B4-BE49-F238E27FC236}">
                <a16:creationId xmlns:a16="http://schemas.microsoft.com/office/drawing/2014/main" id="{69D7362B-BDD1-9DB1-C872-E1A7D3DB4F58}"/>
              </a:ext>
            </a:extLst>
          </p:cNvPr>
          <p:cNvCxnSpPr>
            <a:cxnSpLocks/>
          </p:cNvCxnSpPr>
          <p:nvPr/>
        </p:nvCxnSpPr>
        <p:spPr>
          <a:xfrm flipH="1">
            <a:off x="5251076" y="3462970"/>
            <a:ext cx="1403350" cy="3544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18D6A29-6AB9-0E1D-EE16-23F9920F2A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0679" y="3896278"/>
            <a:ext cx="7779124" cy="28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422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5"/>
          <p:cNvSpPr txBox="1">
            <a:spLocks noGrp="1"/>
          </p:cNvSpPr>
          <p:nvPr>
            <p:ph type="title"/>
          </p:nvPr>
        </p:nvSpPr>
        <p:spPr>
          <a:xfrm>
            <a:off x="457200" y="764850"/>
            <a:ext cx="8382000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Task Planning</a:t>
            </a:r>
            <a:endParaRPr dirty="0"/>
          </a:p>
        </p:txBody>
      </p:sp>
      <p:sp>
        <p:nvSpPr>
          <p:cNvPr id="202" name="Google Shape;202;p35"/>
          <p:cNvSpPr txBox="1">
            <a:spLocks noGrp="1"/>
          </p:cNvSpPr>
          <p:nvPr>
            <p:ph type="body" idx="1"/>
          </p:nvPr>
        </p:nvSpPr>
        <p:spPr>
          <a:xfrm>
            <a:off x="110937" y="1301250"/>
            <a:ext cx="8922125" cy="64804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746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300"/>
              <a:buChar char="➢"/>
            </a:pPr>
            <a:r>
              <a:rPr lang="en" sz="2000" dirty="0"/>
              <a:t>Uniformly assign robots to all the location equally to reduce operation time.</a:t>
            </a:r>
            <a:endParaRPr lang="en-US" sz="2000" dirty="0"/>
          </a:p>
        </p:txBody>
      </p:sp>
      <p:pic>
        <p:nvPicPr>
          <p:cNvPr id="2" name="Simulation Best Solution.Mp4 (3)-1">
            <a:hlinkClick r:id="" action="ppaction://media"/>
            <a:extLst>
              <a:ext uri="{FF2B5EF4-FFF2-40B4-BE49-F238E27FC236}">
                <a16:creationId xmlns:a16="http://schemas.microsoft.com/office/drawing/2014/main" id="{C1297162-E118-87AC-75CE-283D27E09C0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34797" t="23270" r="35365" b="25299"/>
          <a:stretch/>
        </p:blipFill>
        <p:spPr>
          <a:xfrm>
            <a:off x="5042908" y="2030220"/>
            <a:ext cx="2728332" cy="26453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C0B439-7E0E-AB5D-F366-72DEC3EB2E0C}"/>
              </a:ext>
            </a:extLst>
          </p:cNvPr>
          <p:cNvSpPr txBox="1"/>
          <p:nvPr/>
        </p:nvSpPr>
        <p:spPr>
          <a:xfrm>
            <a:off x="1372010" y="4719950"/>
            <a:ext cx="18395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/>
              <a:t>Plot showing Time vs Robot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FEA455-94F9-6399-94C5-CBC3C9FA6786}"/>
              </a:ext>
            </a:extLst>
          </p:cNvPr>
          <p:cNvSpPr txBox="1"/>
          <p:nvPr/>
        </p:nvSpPr>
        <p:spPr>
          <a:xfrm>
            <a:off x="4960552" y="4719949"/>
            <a:ext cx="28930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000" dirty="0"/>
              <a:t>Sandbag Blockages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461C6B8-46E0-21B2-DCE6-49B809F0D1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302" y="2030219"/>
            <a:ext cx="3242791" cy="2645353"/>
          </a:xfrm>
          <a:prstGeom prst="rect">
            <a:avLst/>
          </a:prstGeom>
        </p:spPr>
      </p:pic>
      <p:sp>
        <p:nvSpPr>
          <p:cNvPr id="3" name="Google Shape;164;p6">
            <a:extLst>
              <a:ext uri="{FF2B5EF4-FFF2-40B4-BE49-F238E27FC236}">
                <a16:creationId xmlns:a16="http://schemas.microsoft.com/office/drawing/2014/main" id="{FDBE7376-00D9-DB7A-C3A9-F177C32F5D37}"/>
              </a:ext>
            </a:extLst>
          </p:cNvPr>
          <p:cNvSpPr txBox="1"/>
          <p:nvPr/>
        </p:nvSpPr>
        <p:spPr>
          <a:xfrm>
            <a:off x="0" y="3894766"/>
            <a:ext cx="9144000" cy="96776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rgbClr val="000514"/>
              </a:buClr>
              <a:buSzPts val="3200"/>
            </a:pPr>
            <a:r>
              <a:rPr lang="en-IN" sz="3200" b="1" dirty="0">
                <a:latin typeface="Garamond" panose="02020404030301010803" pitchFamily="18" charset="0"/>
              </a:rPr>
              <a:t>How to Solve the construction gap problem???</a:t>
            </a:r>
            <a:endParaRPr sz="3200" b="1" i="0" u="none" strike="noStrike" cap="none" dirty="0">
              <a:solidFill>
                <a:srgbClr val="000514"/>
              </a:solidFill>
              <a:latin typeface="Garamond" panose="02020404030301010803" pitchFamily="18" charset="0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096692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08332AA-CF84-9561-D37B-73939F65E0EA}"/>
                  </a:ext>
                </a:extLst>
              </p14:cNvPr>
              <p14:cNvContentPartPr/>
              <p14:nvPr/>
            </p14:nvContentPartPr>
            <p14:xfrm>
              <a:off x="3948660" y="1706559"/>
              <a:ext cx="1150200" cy="8701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08332AA-CF84-9561-D37B-73939F65E0E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42540" y="1700439"/>
                <a:ext cx="1162440" cy="88236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Google Shape;207;p36">
            <a:extLst>
              <a:ext uri="{FF2B5EF4-FFF2-40B4-BE49-F238E27FC236}">
                <a16:creationId xmlns:a16="http://schemas.microsoft.com/office/drawing/2014/main" id="{C16890E0-1199-A63C-0EEC-DE873AED7F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764850"/>
            <a:ext cx="8382000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Problem Formulation</a:t>
            </a:r>
            <a:endParaRPr dirty="0"/>
          </a:p>
        </p:txBody>
      </p:sp>
      <p:sp>
        <p:nvSpPr>
          <p:cNvPr id="9" name="Google Shape;207;p36">
            <a:extLst>
              <a:ext uri="{FF2B5EF4-FFF2-40B4-BE49-F238E27FC236}">
                <a16:creationId xmlns:a16="http://schemas.microsoft.com/office/drawing/2014/main" id="{3635C4CC-8424-E49C-A156-B25308757865}"/>
              </a:ext>
            </a:extLst>
          </p:cNvPr>
          <p:cNvSpPr txBox="1">
            <a:spLocks/>
          </p:cNvSpPr>
          <p:nvPr/>
        </p:nvSpPr>
        <p:spPr>
          <a:xfrm>
            <a:off x="2123606" y="4254780"/>
            <a:ext cx="5049187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r>
              <a:rPr lang="en-US" sz="1400" b="0" dirty="0"/>
              <a:t>Represents a typical case of Sandbag-sandbag blockage.</a:t>
            </a:r>
          </a:p>
        </p:txBody>
      </p:sp>
      <p:pic>
        <p:nvPicPr>
          <p:cNvPr id="13" name="Picture 12" descr="A grey rectangles with lines&#10;&#10;Description automatically generated">
            <a:extLst>
              <a:ext uri="{FF2B5EF4-FFF2-40B4-BE49-F238E27FC236}">
                <a16:creationId xmlns:a16="http://schemas.microsoft.com/office/drawing/2014/main" id="{82124CB7-F262-89AB-8379-5A7D1F6649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953" y="1653187"/>
            <a:ext cx="7342094" cy="25178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F905D5C-61C3-4CD9-D73A-40FD83628C51}"/>
              </a:ext>
            </a:extLst>
          </p:cNvPr>
          <p:cNvSpPr txBox="1"/>
          <p:nvPr/>
        </p:nvSpPr>
        <p:spPr>
          <a:xfrm rot="16200000">
            <a:off x="108587" y="3129136"/>
            <a:ext cx="13917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Depot Location</a:t>
            </a:r>
          </a:p>
        </p:txBody>
      </p:sp>
    </p:spTree>
    <p:extLst>
      <p:ext uri="{BB962C8B-B14F-4D97-AF65-F5344CB8AC3E}">
        <p14:creationId xmlns:p14="http://schemas.microsoft.com/office/powerpoint/2010/main" val="2971364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7"/>
          <p:cNvSpPr txBox="1">
            <a:spLocks noGrp="1"/>
          </p:cNvSpPr>
          <p:nvPr>
            <p:ph type="title"/>
          </p:nvPr>
        </p:nvSpPr>
        <p:spPr>
          <a:xfrm>
            <a:off x="457200" y="764850"/>
            <a:ext cx="8382000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Constraint Formulation</a:t>
            </a:r>
            <a:endParaRPr dirty="0"/>
          </a:p>
        </p:txBody>
      </p:sp>
      <p:sp>
        <p:nvSpPr>
          <p:cNvPr id="216" name="Google Shape;216;p37"/>
          <p:cNvSpPr txBox="1">
            <a:spLocks noGrp="1"/>
          </p:cNvSpPr>
          <p:nvPr>
            <p:ph type="body" idx="1"/>
          </p:nvPr>
        </p:nvSpPr>
        <p:spPr>
          <a:xfrm>
            <a:off x="332550" y="1422800"/>
            <a:ext cx="8506500" cy="29558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61950" algn="just" rtl="0">
              <a:lnSpc>
                <a:spcPct val="100000"/>
              </a:lnSpc>
              <a:spcBef>
                <a:spcPts val="560"/>
              </a:spcBef>
              <a:buSzPts val="2100"/>
              <a:buChar char="●"/>
            </a:pPr>
            <a:r>
              <a:rPr lang="en-US" sz="2200" dirty="0"/>
              <a:t>If we see from the above diagram, we could understand that the problem is caused due to the placement of sandbags at targets that are in phase (i+1) before phase (</a:t>
            </a:r>
            <a:r>
              <a:rPr lang="en-US" sz="2200" dirty="0" err="1"/>
              <a:t>i</a:t>
            </a:r>
            <a:r>
              <a:rPr lang="en-US" sz="2200" dirty="0"/>
              <a:t>).</a:t>
            </a:r>
          </a:p>
          <a:p>
            <a:pPr marL="457200" lvl="0" indent="-361950" algn="just" rtl="0">
              <a:lnSpc>
                <a:spcPct val="100000"/>
              </a:lnSpc>
              <a:spcBef>
                <a:spcPts val="560"/>
              </a:spcBef>
              <a:buSzPts val="2100"/>
              <a:buChar char="●"/>
            </a:pPr>
            <a:r>
              <a:rPr lang="en-US" sz="2200" dirty="0"/>
              <a:t>But not all such placements cause a problem if the time at which </a:t>
            </a:r>
            <a:r>
              <a:rPr lang="en-US" sz="2200" dirty="0" err="1"/>
              <a:t>Sandtarget</a:t>
            </a:r>
            <a:r>
              <a:rPr lang="en-US" sz="2200" dirty="0"/>
              <a:t>(</a:t>
            </a:r>
            <a:r>
              <a:rPr lang="en-US" sz="2200" dirty="0" err="1"/>
              <a:t>i</a:t>
            </a:r>
            <a:r>
              <a:rPr lang="en-US" sz="2200" dirty="0"/>
              <a:t>) &lt; </a:t>
            </a:r>
            <a:r>
              <a:rPr lang="en-US" sz="2200" dirty="0" err="1"/>
              <a:t>Sandtarget</a:t>
            </a:r>
            <a:r>
              <a:rPr lang="en-US" sz="2200" dirty="0"/>
              <a:t>(i+1).</a:t>
            </a:r>
          </a:p>
          <a:p>
            <a:pPr marL="457200" lvl="0" indent="-361950" algn="just" rtl="0">
              <a:lnSpc>
                <a:spcPct val="100000"/>
              </a:lnSpc>
              <a:spcBef>
                <a:spcPts val="560"/>
              </a:spcBef>
              <a:buSzPts val="2100"/>
              <a:buChar char="●"/>
            </a:pPr>
            <a:r>
              <a:rPr lang="en-US" sz="2200" dirty="0"/>
              <a:t>To determine blockages, we initially identify the largest angles formed by the current target sandbag. If an empty location is subtended by this largest angle, leads to blockage.</a:t>
            </a:r>
            <a:endParaRPr lang="en" sz="2200" dirty="0"/>
          </a:p>
        </p:txBody>
      </p:sp>
    </p:spTree>
    <p:extLst>
      <p:ext uri="{BB962C8B-B14F-4D97-AF65-F5344CB8AC3E}">
        <p14:creationId xmlns:p14="http://schemas.microsoft.com/office/powerpoint/2010/main" val="3730132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7"/>
          <p:cNvSpPr txBox="1">
            <a:spLocks noGrp="1"/>
          </p:cNvSpPr>
          <p:nvPr>
            <p:ph type="title"/>
          </p:nvPr>
        </p:nvSpPr>
        <p:spPr>
          <a:xfrm>
            <a:off x="457200" y="764850"/>
            <a:ext cx="8382000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Problem Formulation</a:t>
            </a:r>
            <a:endParaRPr dirty="0"/>
          </a:p>
        </p:txBody>
      </p:sp>
      <p:sp>
        <p:nvSpPr>
          <p:cNvPr id="216" name="Google Shape;216;p37"/>
          <p:cNvSpPr txBox="1">
            <a:spLocks noGrp="1"/>
          </p:cNvSpPr>
          <p:nvPr>
            <p:ph type="body" idx="1"/>
          </p:nvPr>
        </p:nvSpPr>
        <p:spPr>
          <a:xfrm>
            <a:off x="332550" y="1422800"/>
            <a:ext cx="8506500" cy="29558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61950" algn="just" rtl="0">
              <a:lnSpc>
                <a:spcPct val="100000"/>
              </a:lnSpc>
              <a:spcBef>
                <a:spcPts val="560"/>
              </a:spcBef>
              <a:buSzPts val="2100"/>
              <a:buChar char="●"/>
            </a:pPr>
            <a:r>
              <a:rPr lang="en-US" sz="2200" dirty="0"/>
              <a:t>If we solve all the 3 conditions, we end up being in blockage.</a:t>
            </a:r>
          </a:p>
          <a:p>
            <a:pPr marL="457200" lvl="0" indent="-361950" algn="just" rtl="0">
              <a:lnSpc>
                <a:spcPct val="100000"/>
              </a:lnSpc>
              <a:spcBef>
                <a:spcPts val="560"/>
              </a:spcBef>
              <a:buSzPts val="2100"/>
              <a:buChar char="●"/>
            </a:pPr>
            <a:r>
              <a:rPr lang="en-US" sz="2200" dirty="0"/>
              <a:t>Hence, we could formulate the constraint as:</a:t>
            </a:r>
          </a:p>
          <a:p>
            <a:pPr marL="95250" lvl="0" indent="0" algn="ctr" rtl="0">
              <a:lnSpc>
                <a:spcPct val="100000"/>
              </a:lnSpc>
              <a:spcBef>
                <a:spcPts val="560"/>
              </a:spcBef>
              <a:buSzPts val="2100"/>
              <a:buNone/>
            </a:pPr>
            <a:r>
              <a:rPr lang="en-US" sz="1600" dirty="0"/>
              <a:t>Targets(</a:t>
            </a:r>
            <a:r>
              <a:rPr lang="en-US" sz="1600" dirty="0" err="1"/>
              <a:t>i</a:t>
            </a:r>
            <a:r>
              <a:rPr lang="en-US" sz="1600" dirty="0"/>
              <a:t>) ∈ [Max_Vertex1(Target(j))</a:t>
            </a:r>
            <a:r>
              <a:rPr lang="en-US" sz="2300" dirty="0"/>
              <a:t>∪</a:t>
            </a:r>
            <a:r>
              <a:rPr lang="en-US" sz="1600" dirty="0"/>
              <a:t> Max_Vertex2(Target(j))]</a:t>
            </a:r>
          </a:p>
          <a:p>
            <a:pPr marL="95250" lvl="0" indent="0" rtl="0">
              <a:lnSpc>
                <a:spcPct val="100000"/>
              </a:lnSpc>
              <a:spcBef>
                <a:spcPts val="560"/>
              </a:spcBef>
              <a:buSzPts val="2100"/>
              <a:buNone/>
            </a:pPr>
            <a:r>
              <a:rPr lang="en-US" sz="1600" dirty="0"/>
              <a:t>Where, </a:t>
            </a:r>
          </a:p>
          <a:p>
            <a:pPr marL="95250" lvl="0" indent="0" rtl="0">
              <a:lnSpc>
                <a:spcPct val="100000"/>
              </a:lnSpc>
              <a:spcBef>
                <a:spcPts val="560"/>
              </a:spcBef>
              <a:buSzPts val="2100"/>
              <a:buNone/>
            </a:pPr>
            <a:r>
              <a:rPr lang="en-US" sz="1600" dirty="0"/>
              <a:t>	</a:t>
            </a:r>
            <a:r>
              <a:rPr lang="en-US" sz="1600" dirty="0" err="1"/>
              <a:t>i</a:t>
            </a:r>
            <a:r>
              <a:rPr lang="en-US" sz="1600" dirty="0"/>
              <a:t> ∈ [1,j-1], represent all the targets in phases 1 to (j-1).</a:t>
            </a:r>
          </a:p>
          <a:p>
            <a:pPr marL="95250" lvl="0" indent="0" rtl="0">
              <a:lnSpc>
                <a:spcPct val="100000"/>
              </a:lnSpc>
              <a:spcBef>
                <a:spcPts val="560"/>
              </a:spcBef>
              <a:buSzPts val="2100"/>
              <a:buNone/>
            </a:pPr>
            <a:r>
              <a:rPr lang="en-US" sz="1600" dirty="0"/>
              <a:t>	j ∈ [2,N], represent all the targets that are placed before max(time(phase(j-1)).</a:t>
            </a:r>
          </a:p>
          <a:p>
            <a:pPr marL="95250" lvl="0" indent="0" rtl="0">
              <a:lnSpc>
                <a:spcPct val="100000"/>
              </a:lnSpc>
              <a:spcBef>
                <a:spcPts val="560"/>
              </a:spcBef>
              <a:buSzPts val="2100"/>
              <a:buNone/>
            </a:pPr>
            <a:r>
              <a:rPr lang="en-US" sz="1600" dirty="0"/>
              <a:t>	N is the total number of phases.</a:t>
            </a:r>
          </a:p>
          <a:p>
            <a:pPr marL="95250" lvl="0" indent="0" rtl="0">
              <a:lnSpc>
                <a:spcPct val="100000"/>
              </a:lnSpc>
              <a:spcBef>
                <a:spcPts val="560"/>
              </a:spcBef>
              <a:buSzPts val="2100"/>
              <a:buNone/>
            </a:pPr>
            <a:r>
              <a:rPr lang="en-US" sz="1600" dirty="0"/>
              <a:t>	Max_Vertex1 &amp; 2 are the vertex that subtend maximum between them among all the 	vertex of the sandbag rectangle.</a:t>
            </a:r>
          </a:p>
          <a:p>
            <a:pPr marL="95250" lvl="0" indent="0" rtl="0">
              <a:lnSpc>
                <a:spcPct val="100000"/>
              </a:lnSpc>
              <a:spcBef>
                <a:spcPts val="560"/>
              </a:spcBef>
              <a:buSzPts val="2100"/>
              <a:buNone/>
            </a:pPr>
            <a:r>
              <a:rPr lang="en-US" sz="1600" dirty="0"/>
              <a:t>	[A,B] represent all the points inside line joining OA and OB.</a:t>
            </a:r>
          </a:p>
        </p:txBody>
      </p:sp>
    </p:spTree>
    <p:extLst>
      <p:ext uri="{BB962C8B-B14F-4D97-AF65-F5344CB8AC3E}">
        <p14:creationId xmlns:p14="http://schemas.microsoft.com/office/powerpoint/2010/main" val="3973902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6"/>
          <p:cNvSpPr txBox="1">
            <a:spLocks noGrp="1"/>
          </p:cNvSpPr>
          <p:nvPr>
            <p:ph type="title"/>
          </p:nvPr>
        </p:nvSpPr>
        <p:spPr>
          <a:xfrm>
            <a:off x="457200" y="764850"/>
            <a:ext cx="8382000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Genetic Algorithm</a:t>
            </a:r>
            <a:endParaRPr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08332AA-CF84-9561-D37B-73939F65E0EA}"/>
                  </a:ext>
                </a:extLst>
              </p14:cNvPr>
              <p14:cNvContentPartPr/>
              <p14:nvPr/>
            </p14:nvContentPartPr>
            <p14:xfrm>
              <a:off x="3948660" y="1706559"/>
              <a:ext cx="1150200" cy="8701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08332AA-CF84-9561-D37B-73939F65E0E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42540" y="1700439"/>
                <a:ext cx="1162440" cy="88236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755E9EE-3610-D1FC-022F-1A970CA2E10E}"/>
              </a:ext>
            </a:extLst>
          </p:cNvPr>
          <p:cNvSpPr txBox="1"/>
          <p:nvPr/>
        </p:nvSpPr>
        <p:spPr>
          <a:xfrm>
            <a:off x="2674558" y="4799266"/>
            <a:ext cx="4848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Garamond" panose="02020404030301010803" pitchFamily="18" charset="0"/>
              </a:rPr>
              <a:t>Randomly assigned robots to target locations array to form chromosome.</a:t>
            </a:r>
          </a:p>
        </p:txBody>
      </p:sp>
      <p:pic>
        <p:nvPicPr>
          <p:cNvPr id="17" name="Picture 16" descr="A diagram of a network&#10;&#10;Description automatically generated">
            <a:extLst>
              <a:ext uri="{FF2B5EF4-FFF2-40B4-BE49-F238E27FC236}">
                <a16:creationId xmlns:a16="http://schemas.microsoft.com/office/drawing/2014/main" id="{C6C901B6-CEC9-C4CE-89B0-45A0CCDE33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426" y="1427046"/>
            <a:ext cx="7643147" cy="3319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075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>
          <a:extLst>
            <a:ext uri="{FF2B5EF4-FFF2-40B4-BE49-F238E27FC236}">
              <a16:creationId xmlns:a16="http://schemas.microsoft.com/office/drawing/2014/main" id="{ECCAEE47-016F-39D6-A17F-9554711D3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4">
            <a:extLst>
              <a:ext uri="{FF2B5EF4-FFF2-40B4-BE49-F238E27FC236}">
                <a16:creationId xmlns:a16="http://schemas.microsoft.com/office/drawing/2014/main" id="{4FB1996A-3527-B091-572B-2BCB16C93A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764850"/>
            <a:ext cx="8382000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Fitness Function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Google Shape;251;p42">
                <a:extLst>
                  <a:ext uri="{FF2B5EF4-FFF2-40B4-BE49-F238E27FC236}">
                    <a16:creationId xmlns:a16="http://schemas.microsoft.com/office/drawing/2014/main" id="{2CFF0FDE-A697-8DD6-6DA6-F751EF21662E}"/>
                  </a:ext>
                </a:extLst>
              </p:cNvPr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457200" y="1422800"/>
                <a:ext cx="8233500" cy="3347700"/>
              </a:xfrm>
              <a:prstGeom prst="rect">
                <a:avLst/>
              </a:prstGeom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457200" lvl="0" indent="-361950" algn="l" rtl="0">
                  <a:lnSpc>
                    <a:spcPct val="100000"/>
                  </a:lnSpc>
                  <a:spcBef>
                    <a:spcPts val="560"/>
                  </a:spcBef>
                  <a:spcAft>
                    <a:spcPts val="0"/>
                  </a:spcAft>
                  <a:buSzPts val="2100"/>
                  <a:buChar char="●"/>
                </a:pPr>
                <a:r>
                  <a:rPr lang="en-US" sz="1800" dirty="0"/>
                  <a:t>Fitness Function,</a:t>
                </a:r>
              </a:p>
              <a:p>
                <a:pPr marL="95250" lvl="0" indent="0" algn="ctr">
                  <a:buSzPts val="2100"/>
                  <a:buNone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200" i="1" dirty="0"/>
                      <m:t>i</m:t>
                    </m:r>
                    <m:r>
                      <m:rPr>
                        <m:nor/>
                      </m:rPr>
                      <a:rPr lang="en-US" sz="1200" i="1" dirty="0"/>
                      <m:t>)</m:t>
                    </m:r>
                    <m:f>
                      <m:fPr>
                        <m:ctrlPr>
                          <a:rPr lang="en-US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𝑭𝒊𝒙𝒆𝒅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_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𝑫𝒊𝒔𝒕𝒂𝒏𝒄𝒆</m:t>
                        </m:r>
                      </m:num>
                      <m:den>
                        <m:r>
                          <a:rPr lang="en-US" sz="1200" b="1" i="1" dirty="0" smtClean="0">
                            <a:latin typeface="Cambria Math" panose="02040503050406030204" pitchFamily="18" charset="0"/>
                          </a:rPr>
                          <m:t>𝒎𝒂𝒙</m:t>
                        </m:r>
                        <m:r>
                          <a:rPr lang="en-US" sz="1200" b="1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200" b="1" i="1" dirty="0" smtClean="0">
                            <a:latin typeface="Cambria Math" panose="02040503050406030204" pitchFamily="18" charset="0"/>
                          </a:rPr>
                          <m:t>𝑹𝒐𝒃𝒐𝒕</m:t>
                        </m:r>
                        <m:r>
                          <a:rPr lang="en-US" sz="1200" b="1" i="1" dirty="0" smtClean="0">
                            <a:latin typeface="Cambria Math" panose="02040503050406030204" pitchFamily="18" charset="0"/>
                          </a:rPr>
                          <m:t>_</m:t>
                        </m:r>
                        <m:r>
                          <a:rPr lang="en-US" sz="1200" b="1" i="1" dirty="0" smtClean="0">
                            <a:latin typeface="Cambria Math" panose="02040503050406030204" pitchFamily="18" charset="0"/>
                          </a:rPr>
                          <m:t>𝑫𝒊𝒔𝒕</m:t>
                        </m:r>
                        <m:r>
                          <a:rPr lang="en-US" sz="1200" b="1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200" b="1" i="1" dirty="0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200" b="1" i="1" dirty="0" smtClean="0">
                            <a:latin typeface="Cambria Math" panose="02040503050406030204" pitchFamily="18" charset="0"/>
                          </a:rPr>
                          <m:t>))</m:t>
                        </m:r>
                      </m:den>
                    </m:f>
                    <m:r>
                      <a:rPr lang="en-US" sz="12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1" i="1" smtClean="0">
                        <a:latin typeface="Cambria Math" panose="02040503050406030204" pitchFamily="18" charset="0"/>
                      </a:rPr>
                      <m:t>𝒊𝒊</m:t>
                    </m:r>
                    <m:r>
                      <a:rPr lang="en-US" sz="1200" b="1" i="1" smtClean="0">
                        <a:latin typeface="Cambria Math" panose="02040503050406030204" pitchFamily="18" charset="0"/>
                      </a:rPr>
                      <m:t>)</m:t>
                    </m:r>
                    <m:f>
                      <m:f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𝑭𝒊𝒙𝒆𝒅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_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𝑫𝒊𝒔𝒕𝒂𝒏𝒄𝒆</m:t>
                        </m:r>
                      </m:num>
                      <m:den>
                        <m:r>
                          <a:rPr lang="en-US" sz="1200" i="1" dirty="0">
                            <a:latin typeface="Cambria Math" panose="02040503050406030204" pitchFamily="18" charset="0"/>
                          </a:rPr>
                          <m:t>𝒎𝒂𝒙</m:t>
                        </m:r>
                        <m:r>
                          <a:rPr lang="en-US" sz="1200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200" i="1" dirty="0">
                            <a:latin typeface="Cambria Math" panose="02040503050406030204" pitchFamily="18" charset="0"/>
                          </a:rPr>
                          <m:t>𝑹𝒐𝒃𝒐𝒕</m:t>
                        </m:r>
                        <m:r>
                          <a:rPr lang="en-US" sz="1200" i="1" dirty="0">
                            <a:latin typeface="Cambria Math" panose="02040503050406030204" pitchFamily="18" charset="0"/>
                          </a:rPr>
                          <m:t>_</m:t>
                        </m:r>
                        <m:r>
                          <a:rPr lang="en-US" sz="1200" i="1" dirty="0">
                            <a:latin typeface="Cambria Math" panose="02040503050406030204" pitchFamily="18" charset="0"/>
                          </a:rPr>
                          <m:t>𝑫𝒊𝒔𝒕</m:t>
                        </m:r>
                        <m:r>
                          <a:rPr lang="en-US" sz="1200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200" i="1" dirty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200" i="1" dirty="0">
                            <a:latin typeface="Cambria Math" panose="02040503050406030204" pitchFamily="18" charset="0"/>
                          </a:rPr>
                          <m:t>))</m:t>
                        </m:r>
                        <m:r>
                          <a:rPr lang="en-US" sz="1200" b="1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200" i="1" dirty="0"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en-US" sz="1200" b="1" i="1" dirty="0" smtClean="0">
                            <a:latin typeface="Cambria Math" panose="02040503050406030204" pitchFamily="18" charset="0"/>
                          </a:rPr>
                          <m:t>𝒊𝒏</m:t>
                        </m:r>
                        <m:r>
                          <a:rPr lang="en-US" sz="1200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200" i="1" dirty="0">
                            <a:latin typeface="Cambria Math" panose="02040503050406030204" pitchFamily="18" charset="0"/>
                          </a:rPr>
                          <m:t>𝑹𝒐𝒃𝒐𝒕</m:t>
                        </m:r>
                        <m:r>
                          <a:rPr lang="en-US" sz="1200" i="1" dirty="0">
                            <a:latin typeface="Cambria Math" panose="02040503050406030204" pitchFamily="18" charset="0"/>
                          </a:rPr>
                          <m:t>_</m:t>
                        </m:r>
                        <m:r>
                          <a:rPr lang="en-US" sz="1200" i="1" dirty="0">
                            <a:latin typeface="Cambria Math" panose="02040503050406030204" pitchFamily="18" charset="0"/>
                          </a:rPr>
                          <m:t>𝑫𝒊𝒔𝒕</m:t>
                        </m:r>
                        <m:r>
                          <a:rPr lang="en-US" sz="1200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200" i="1" dirty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200" i="1" dirty="0">
                            <a:latin typeface="Cambria Math" panose="02040503050406030204" pitchFamily="18" charset="0"/>
                          </a:rPr>
                          <m:t>))</m:t>
                        </m:r>
                      </m:den>
                    </m:f>
                  </m:oMath>
                </a14:m>
                <a:r>
                  <a:rPr lang="en-US" sz="1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∀  </a:t>
                </a:r>
                <a:r>
                  <a:rPr lang="en-US" sz="12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1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∈ [1 ,N].</a:t>
                </a:r>
              </a:p>
              <a:p>
                <a:pPr marL="95250" lvl="0" indent="0">
                  <a:buSzPts val="2100"/>
                  <a:buNone/>
                </a:pPr>
                <a:endPara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838200" lvl="1" indent="-285750">
                  <a:buSzPts val="2100"/>
                  <a:buFont typeface="Arial" panose="020B0604020202020204" pitchFamily="34" charset="0"/>
                  <a:buChar char="•"/>
                </a:pPr>
                <a:r>
                  <a:rPr lang="en-US" sz="1200" dirty="0" err="1">
                    <a:latin typeface="Garamond" panose="02020404030301010803" pitchFamily="18" charset="0"/>
                    <a:cs typeface="Times New Roman" panose="02020603050405020304" pitchFamily="18" charset="0"/>
                  </a:rPr>
                  <a:t>Robot_Dist</a:t>
                </a:r>
                <a:r>
                  <a:rPr lang="en-US" sz="1200" dirty="0">
                    <a:latin typeface="Garamond" panose="02020404030301010803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1200" dirty="0" err="1">
                    <a:latin typeface="Garamond" panose="02020404030301010803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1200" dirty="0">
                    <a:latin typeface="Garamond" panose="02020404030301010803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1200" baseline="-25000" dirty="0">
                    <a:latin typeface="Garamond" panose="02020404030301010803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200" dirty="0">
                    <a:latin typeface="Garamond" panose="02020404030301010803" pitchFamily="18" charset="0"/>
                    <a:cs typeface="Times New Roman" panose="02020603050405020304" pitchFamily="18" charset="0"/>
                  </a:rPr>
                  <a:t>= Total distance travelled by robot </a:t>
                </a:r>
                <a:r>
                  <a:rPr lang="en-US" sz="1200" i="1" dirty="0">
                    <a:latin typeface="Garamond" panose="02020404030301010803" pitchFamily="18" charset="0"/>
                    <a:cs typeface="Times New Roman" panose="02020603050405020304" pitchFamily="18" charset="0"/>
                  </a:rPr>
                  <a:t>“</a:t>
                </a:r>
                <a:r>
                  <a:rPr lang="en-US" sz="1200" i="1" dirty="0" err="1">
                    <a:latin typeface="Garamond" panose="02020404030301010803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1200" i="1" dirty="0">
                    <a:latin typeface="Garamond" panose="02020404030301010803" pitchFamily="18" charset="0"/>
                    <a:cs typeface="Times New Roman" panose="02020603050405020304" pitchFamily="18" charset="0"/>
                  </a:rPr>
                  <a:t>"</a:t>
                </a:r>
                <a:r>
                  <a:rPr lang="en-US" sz="1200" dirty="0">
                    <a:latin typeface="Garamond" panose="02020404030301010803" pitchFamily="18" charset="0"/>
                    <a:cs typeface="Times New Roman" panose="02020603050405020304" pitchFamily="18" charset="0"/>
                  </a:rPr>
                  <a:t> to complete the entire task.</a:t>
                </a:r>
              </a:p>
              <a:p>
                <a:pPr marL="838200" lvl="1" indent="-285750">
                  <a:buSzPts val="2100"/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200" b="1" i="1" dirty="0" smtClean="0">
                        <a:latin typeface="Cambria Math" panose="02040503050406030204" pitchFamily="18" charset="0"/>
                      </a:rPr>
                      <m:t>𝑭𝒊𝒙𝒆𝒅</m:t>
                    </m:r>
                    <m:r>
                      <a:rPr lang="en-US" sz="1200" b="1" i="1" dirty="0" smtClean="0">
                        <a:latin typeface="Cambria Math" panose="02040503050406030204" pitchFamily="18" charset="0"/>
                      </a:rPr>
                      <m:t>_</m:t>
                    </m:r>
                    <m:r>
                      <a:rPr lang="en-US" sz="1200" b="1" i="1" dirty="0" smtClean="0">
                        <a:latin typeface="Cambria Math" panose="02040503050406030204" pitchFamily="18" charset="0"/>
                      </a:rPr>
                      <m:t>𝑫𝒊𝒔𝒕𝒂𝒏𝒄𝒆</m:t>
                    </m:r>
                  </m:oMath>
                </a14:m>
                <a:r>
                  <a:rPr lang="en-US" sz="1200" baseline="-25000" dirty="0">
                    <a:latin typeface="Garamond" panose="02020404030301010803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200" dirty="0">
                    <a:latin typeface="Garamond" panose="02020404030301010803" pitchFamily="18" charset="0"/>
                    <a:cs typeface="Times New Roman" panose="02020603050405020304" pitchFamily="18" charset="0"/>
                  </a:rPr>
                  <a:t>is constant for give construction structure.</a:t>
                </a:r>
                <a:endParaRPr lang="en-US" sz="1200" baseline="-25000" dirty="0">
                  <a:latin typeface="Garamond" panose="02020404030301010803" pitchFamily="18" charset="0"/>
                  <a:cs typeface="Times New Roman" panose="02020603050405020304" pitchFamily="18" charset="0"/>
                </a:endParaRPr>
              </a:p>
              <a:p>
                <a:pPr marL="838200" lvl="1" indent="-285750">
                  <a:buSzPts val="2100"/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Garamond" panose="02020404030301010803" pitchFamily="18" charset="0"/>
                    <a:cs typeface="Times New Roman" panose="02020603050405020304" pitchFamily="18" charset="0"/>
                  </a:rPr>
                  <a:t>Fitness function </a:t>
                </a:r>
                <a14:m>
                  <m:oMath xmlns:m="http://schemas.openxmlformats.org/officeDocument/2006/math">
                    <m:r>
                      <a:rPr lang="en-US" sz="12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2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200" dirty="0">
                    <a:latin typeface="Garamond" panose="02020404030301010803" pitchFamily="18" charset="0"/>
                    <a:cs typeface="Times New Roman" panose="02020603050405020304" pitchFamily="18" charset="0"/>
                  </a:rPr>
                  <a:t> is used to minimize the overall construction time.</a:t>
                </a:r>
              </a:p>
              <a:p>
                <a:pPr marL="838200" lvl="1" indent="-285750">
                  <a:buSzPts val="2100"/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Garamond" panose="02020404030301010803" pitchFamily="18" charset="0"/>
                    <a:cs typeface="Times New Roman" panose="02020603050405020304" pitchFamily="18" charset="0"/>
                  </a:rPr>
                  <a:t>Fitness function </a:t>
                </a:r>
                <a14:m>
                  <m:oMath xmlns:m="http://schemas.openxmlformats.org/officeDocument/2006/math">
                    <m:r>
                      <a:rPr lang="en-US" sz="1200" b="1" i="1" smtClean="0">
                        <a:latin typeface="Cambria Math" panose="02040503050406030204" pitchFamily="18" charset="0"/>
                      </a:rPr>
                      <m:t>𝒊𝒊</m:t>
                    </m:r>
                    <m:r>
                      <a:rPr lang="en-US" sz="12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200" dirty="0">
                    <a:latin typeface="Garamond" panose="02020404030301010803" pitchFamily="18" charset="0"/>
                    <a:cs typeface="Times New Roman" panose="02020603050405020304" pitchFamily="18" charset="0"/>
                  </a:rPr>
                  <a:t> is used to evenly distribute tasks among all the robots.</a:t>
                </a:r>
              </a:p>
              <a:p>
                <a:pPr marL="838200" lvl="1" indent="-285750">
                  <a:buSzPts val="2100"/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Garamond" panose="02020404030301010803" pitchFamily="18" charset="0"/>
                    <a:cs typeface="Times New Roman" panose="02020603050405020304" pitchFamily="18" charset="0"/>
                  </a:rPr>
                  <a:t>N is the number of robots.</a:t>
                </a:r>
              </a:p>
              <a:p>
                <a:pPr marL="266700" indent="-171450" algn="just">
                  <a:buSzPts val="2100"/>
                </a:pPr>
                <a:r>
                  <a:rPr lang="en-US" sz="1800" dirty="0"/>
                  <a:t>   The sum of all distance travelled by all the robots or distance traveled by one robot to complete all the task is both same and fixed for a given structure and hence is taken as the reference in the fitness function formulation.</a:t>
                </a:r>
              </a:p>
            </p:txBody>
          </p:sp>
        </mc:Choice>
        <mc:Fallback xmlns="">
          <p:sp>
            <p:nvSpPr>
              <p:cNvPr id="2" name="Google Shape;251;p42">
                <a:extLst>
                  <a:ext uri="{FF2B5EF4-FFF2-40B4-BE49-F238E27FC236}">
                    <a16:creationId xmlns:a16="http://schemas.microsoft.com/office/drawing/2014/main" id="{2CFF0FDE-A697-8DD6-6DA6-F751EF21662E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57200" y="1422800"/>
                <a:ext cx="8233500" cy="3347700"/>
              </a:xfrm>
              <a:prstGeom prst="rect">
                <a:avLst/>
              </a:prstGeom>
              <a:blipFill>
                <a:blip r:embed="rId3"/>
                <a:stretch>
                  <a:fillRect t="-182" r="-592" b="-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8486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6;p44">
            <a:extLst>
              <a:ext uri="{FF2B5EF4-FFF2-40B4-BE49-F238E27FC236}">
                <a16:creationId xmlns:a16="http://schemas.microsoft.com/office/drawing/2014/main" id="{CBDFE064-8E24-3D50-8C08-93B2834F47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3482" y="764717"/>
            <a:ext cx="8697029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Results for Different Robot capacity</a:t>
            </a:r>
            <a:endParaRPr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909141-74BE-048C-5745-DCF4FEAA0BD9}"/>
              </a:ext>
            </a:extLst>
          </p:cNvPr>
          <p:cNvSpPr txBox="1"/>
          <p:nvPr/>
        </p:nvSpPr>
        <p:spPr>
          <a:xfrm>
            <a:off x="457198" y="1294527"/>
            <a:ext cx="8229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361950" algn="just" rtl="0">
              <a:lnSpc>
                <a:spcPct val="100000"/>
              </a:lnSpc>
              <a:spcBef>
                <a:spcPts val="560"/>
              </a:spcBef>
              <a:buSzPts val="2100"/>
              <a:buChar char="●"/>
            </a:pPr>
            <a:r>
              <a:rPr lang="en-US" dirty="0"/>
              <a:t>Based on the best solutions of GA we could get maximum distance travelled by a robot and hence the approximate construction time would simply </a:t>
            </a:r>
            <a:r>
              <a:rPr lang="en-US" dirty="0" err="1"/>
              <a:t>Max_Distance</a:t>
            </a:r>
            <a:r>
              <a:rPr lang="en-US" dirty="0"/>
              <a:t>/(</a:t>
            </a:r>
            <a:r>
              <a:rPr lang="en-US" dirty="0" err="1"/>
              <a:t>Robot_Velocity</a:t>
            </a:r>
            <a:r>
              <a:rPr lang="en-US" dirty="0"/>
              <a:t>).</a:t>
            </a:r>
            <a:endParaRPr lang="en-US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5BB86CE-8560-AD27-F129-7739AB33BA63}"/>
              </a:ext>
            </a:extLst>
          </p:cNvPr>
          <p:cNvSpPr txBox="1"/>
          <p:nvPr/>
        </p:nvSpPr>
        <p:spPr>
          <a:xfrm>
            <a:off x="2264146" y="4742857"/>
            <a:ext cx="461570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5250" lvl="0" algn="ctr" rtl="0">
              <a:lnSpc>
                <a:spcPct val="100000"/>
              </a:lnSpc>
              <a:spcBef>
                <a:spcPts val="560"/>
              </a:spcBef>
              <a:buSzPts val="2100"/>
            </a:pPr>
            <a:r>
              <a:rPr lang="en-US" sz="1000" dirty="0"/>
              <a:t>Plot showing Construction time vs Robot capacity</a:t>
            </a:r>
          </a:p>
        </p:txBody>
      </p:sp>
      <p:pic>
        <p:nvPicPr>
          <p:cNvPr id="3" name="Simulation">
            <a:hlinkClick r:id="" action="ppaction://media"/>
            <a:extLst>
              <a:ext uri="{FF2B5EF4-FFF2-40B4-BE49-F238E27FC236}">
                <a16:creationId xmlns:a16="http://schemas.microsoft.com/office/drawing/2014/main" id="{FD6C6177-94C5-4D80-8E63-73F52C9C582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31626" t="21838" r="31869" b="23252"/>
          <a:stretch/>
        </p:blipFill>
        <p:spPr>
          <a:xfrm>
            <a:off x="5287532" y="2043997"/>
            <a:ext cx="2986898" cy="25272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598758-2E85-3CEF-C212-C440BC772C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0317" y="2068668"/>
            <a:ext cx="2986898" cy="2477902"/>
          </a:xfrm>
          <a:prstGeom prst="rect">
            <a:avLst/>
          </a:prstGeom>
        </p:spPr>
      </p:pic>
      <p:sp>
        <p:nvSpPr>
          <p:cNvPr id="4" name="Google Shape;164;p6">
            <a:extLst>
              <a:ext uri="{FF2B5EF4-FFF2-40B4-BE49-F238E27FC236}">
                <a16:creationId xmlns:a16="http://schemas.microsoft.com/office/drawing/2014/main" id="{FC62FA4B-9CCF-EA64-7401-3B21896421E2}"/>
              </a:ext>
            </a:extLst>
          </p:cNvPr>
          <p:cNvSpPr txBox="1"/>
          <p:nvPr/>
        </p:nvSpPr>
        <p:spPr>
          <a:xfrm>
            <a:off x="0" y="3894766"/>
            <a:ext cx="9144000" cy="96776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rgbClr val="000514"/>
              </a:buClr>
              <a:buSzPts val="3200"/>
            </a:pPr>
            <a:r>
              <a:rPr lang="en-US" sz="3200" b="1" i="0" u="none" strike="noStrike" cap="none" dirty="0">
                <a:solidFill>
                  <a:srgbClr val="000514"/>
                </a:solidFill>
                <a:latin typeface="Garamond" panose="02020404030301010803" pitchFamily="18" charset="0"/>
                <a:ea typeface="Garamond"/>
                <a:cs typeface="Garamond"/>
                <a:sym typeface="Garamond"/>
              </a:rPr>
              <a:t>Let us look at the real simulation </a:t>
            </a:r>
            <a:r>
              <a:rPr lang="en-US" sz="3200" b="1" dirty="0">
                <a:solidFill>
                  <a:srgbClr val="000514"/>
                </a:solidFill>
                <a:latin typeface="Garamond" panose="02020404030301010803" pitchFamily="18" charset="0"/>
                <a:ea typeface="Garamond"/>
                <a:cs typeface="Garamond"/>
                <a:sym typeface="Garamond"/>
              </a:rPr>
              <a:t>with robots</a:t>
            </a:r>
            <a:endParaRPr sz="3200" b="1" i="0" u="none" strike="noStrike" cap="none" dirty="0">
              <a:solidFill>
                <a:srgbClr val="000514"/>
              </a:solidFill>
              <a:latin typeface="Garamond" panose="02020404030301010803" pitchFamily="18" charset="0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420064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 mute="1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6;p44">
            <a:extLst>
              <a:ext uri="{FF2B5EF4-FFF2-40B4-BE49-F238E27FC236}">
                <a16:creationId xmlns:a16="http://schemas.microsoft.com/office/drawing/2014/main" id="{15DAC1AB-CE37-3ECD-023E-A7654443F6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3482" y="764717"/>
            <a:ext cx="8697029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Simulation best results</a:t>
            </a:r>
            <a:endParaRPr dirty="0"/>
          </a:p>
        </p:txBody>
      </p:sp>
      <p:pic>
        <p:nvPicPr>
          <p:cNvPr id="3" name="Complete Simulation-1">
            <a:hlinkClick r:id="" action="ppaction://media"/>
            <a:extLst>
              <a:ext uri="{FF2B5EF4-FFF2-40B4-BE49-F238E27FC236}">
                <a16:creationId xmlns:a16="http://schemas.microsoft.com/office/drawing/2014/main" id="{717DBDE7-64A2-FBAF-0234-D8E478B3BC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7156" y="1301117"/>
            <a:ext cx="6809679" cy="382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54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9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6;p44">
            <a:extLst>
              <a:ext uri="{FF2B5EF4-FFF2-40B4-BE49-F238E27FC236}">
                <a16:creationId xmlns:a16="http://schemas.microsoft.com/office/drawing/2014/main" id="{15DAC1AB-CE37-3ECD-023E-A7654443F6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3482" y="764717"/>
            <a:ext cx="8697029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Off nominal Scenarios</a:t>
            </a:r>
            <a:endParaRPr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AA04805-1417-0E49-83ED-EA529F047D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09" t="23250" r="31329" b="25670"/>
          <a:stretch/>
        </p:blipFill>
        <p:spPr>
          <a:xfrm>
            <a:off x="223482" y="2200508"/>
            <a:ext cx="3997542" cy="23035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3E0B158-30FB-57B5-2698-78A511C622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584" t="23052" r="31553" b="25868"/>
          <a:stretch/>
        </p:blipFill>
        <p:spPr>
          <a:xfrm>
            <a:off x="4922969" y="2200508"/>
            <a:ext cx="3997542" cy="23035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F3AD625-3F6C-2571-3E6A-F73E9CEC3F4D}"/>
              </a:ext>
            </a:extLst>
          </p:cNvPr>
          <p:cNvSpPr txBox="1"/>
          <p:nvPr/>
        </p:nvSpPr>
        <p:spPr>
          <a:xfrm>
            <a:off x="457198" y="1294527"/>
            <a:ext cx="8229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361950" algn="just" rtl="0">
              <a:lnSpc>
                <a:spcPct val="100000"/>
              </a:lnSpc>
              <a:spcBef>
                <a:spcPts val="560"/>
              </a:spcBef>
              <a:buSzPts val="2100"/>
              <a:buChar char="●"/>
            </a:pPr>
            <a:r>
              <a:rPr lang="en-US" dirty="0"/>
              <a:t>Robots in the harsh lunar environment are prone to failure and in case of failure, we need to propose an effective and real time failure recovery mechanisms. </a:t>
            </a:r>
            <a:endParaRPr lang="en-US" sz="1400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9EDED451-DF3B-A27B-9D16-A91E561A52C3}"/>
              </a:ext>
            </a:extLst>
          </p:cNvPr>
          <p:cNvSpPr/>
          <p:nvPr/>
        </p:nvSpPr>
        <p:spPr>
          <a:xfrm>
            <a:off x="4298919" y="3226897"/>
            <a:ext cx="546154" cy="25073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142A84-D7DB-5C42-DE78-CB8E2E9784D0}"/>
              </a:ext>
            </a:extLst>
          </p:cNvPr>
          <p:cNvSpPr txBox="1"/>
          <p:nvPr/>
        </p:nvSpPr>
        <p:spPr>
          <a:xfrm>
            <a:off x="2264146" y="4742857"/>
            <a:ext cx="461570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5250" lvl="0" algn="ctr" rtl="0">
              <a:lnSpc>
                <a:spcPct val="100000"/>
              </a:lnSpc>
              <a:spcBef>
                <a:spcPts val="560"/>
              </a:spcBef>
              <a:buSzPts val="2100"/>
            </a:pPr>
            <a:r>
              <a:rPr lang="en-US" sz="1000" dirty="0"/>
              <a:t>Failure in two of the robots while performing the construction tasks.</a:t>
            </a:r>
          </a:p>
        </p:txBody>
      </p:sp>
      <p:sp>
        <p:nvSpPr>
          <p:cNvPr id="7" name="Google Shape;164;p6">
            <a:extLst>
              <a:ext uri="{FF2B5EF4-FFF2-40B4-BE49-F238E27FC236}">
                <a16:creationId xmlns:a16="http://schemas.microsoft.com/office/drawing/2014/main" id="{9EC559A9-632C-6793-A75F-FF1F701D837F}"/>
              </a:ext>
            </a:extLst>
          </p:cNvPr>
          <p:cNvSpPr txBox="1"/>
          <p:nvPr/>
        </p:nvSpPr>
        <p:spPr>
          <a:xfrm>
            <a:off x="0" y="3894766"/>
            <a:ext cx="9144000" cy="96776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rgbClr val="000514"/>
              </a:buClr>
              <a:buSzPts val="3200"/>
            </a:pPr>
            <a:r>
              <a:rPr lang="en-IN" sz="3200" dirty="0">
                <a:latin typeface="Garamond" panose="02020404030301010803" pitchFamily="18" charset="0"/>
              </a:rPr>
              <a:t>What do we do in such scenarios???</a:t>
            </a:r>
            <a:endParaRPr sz="3200" b="1" i="0" u="none" strike="noStrike" cap="none" dirty="0">
              <a:solidFill>
                <a:srgbClr val="000514"/>
              </a:solidFill>
              <a:latin typeface="Garamond" panose="02020404030301010803" pitchFamily="18" charset="0"/>
              <a:ea typeface="Garamond"/>
              <a:cs typeface="Garamond"/>
              <a:sym typeface="Garamond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B55E2CDF-4F55-26EA-6F19-FBC487E0F2A3}"/>
                  </a:ext>
                </a:extLst>
              </p14:cNvPr>
              <p14:cNvContentPartPr/>
              <p14:nvPr/>
            </p14:nvContentPartPr>
            <p14:xfrm>
              <a:off x="853100" y="3077620"/>
              <a:ext cx="338040" cy="24624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B55E2CDF-4F55-26EA-6F19-FBC487E0F2A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46980" y="3071500"/>
                <a:ext cx="350280" cy="25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61C3A8EB-FD56-935F-23A6-54CFA83F2C75}"/>
                  </a:ext>
                </a:extLst>
              </p14:cNvPr>
              <p14:cNvContentPartPr/>
              <p14:nvPr/>
            </p14:nvContentPartPr>
            <p14:xfrm>
              <a:off x="1634660" y="3627340"/>
              <a:ext cx="292680" cy="18072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1C3A8EB-FD56-935F-23A6-54CFA83F2C7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628540" y="3621220"/>
                <a:ext cx="304920" cy="192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77632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6;p44">
            <a:extLst>
              <a:ext uri="{FF2B5EF4-FFF2-40B4-BE49-F238E27FC236}">
                <a16:creationId xmlns:a16="http://schemas.microsoft.com/office/drawing/2014/main" id="{15DAC1AB-CE37-3ECD-023E-A7654443F6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3482" y="764717"/>
            <a:ext cx="8697029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Failure Recovery Mechanism</a:t>
            </a:r>
            <a:endParaRPr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09F904-0DC3-AE3A-6A10-7D855350C2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640" t="24046" r="31330" b="25272"/>
          <a:stretch/>
        </p:blipFill>
        <p:spPr>
          <a:xfrm>
            <a:off x="417860" y="2124532"/>
            <a:ext cx="3652180" cy="2537620"/>
          </a:xfrm>
          <a:prstGeom prst="rect">
            <a:avLst/>
          </a:prstGeom>
        </p:spPr>
      </p:pic>
      <p:pic>
        <p:nvPicPr>
          <p:cNvPr id="5" name="Picture 4" descr="A blue screen with a circle in the middle&#10;&#10;Description automatically generated">
            <a:extLst>
              <a:ext uri="{FF2B5EF4-FFF2-40B4-BE49-F238E27FC236}">
                <a16:creationId xmlns:a16="http://schemas.microsoft.com/office/drawing/2014/main" id="{F7656240-0E68-6539-57E8-C92C2E03FE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763" t="23648" r="29207" b="25670"/>
          <a:stretch/>
        </p:blipFill>
        <p:spPr>
          <a:xfrm>
            <a:off x="5077058" y="2124532"/>
            <a:ext cx="3652178" cy="2537620"/>
          </a:xfrm>
          <a:prstGeom prst="rect">
            <a:avLst/>
          </a:prstGeom>
        </p:spPr>
      </p:pic>
      <p:pic>
        <p:nvPicPr>
          <p:cNvPr id="4" name="Picture 3" descr="A close-up of a robot&#10;&#10;Description automatically generated">
            <a:extLst>
              <a:ext uri="{FF2B5EF4-FFF2-40B4-BE49-F238E27FC236}">
                <a16:creationId xmlns:a16="http://schemas.microsoft.com/office/drawing/2014/main" id="{347F3B52-FA93-2961-F3C1-1F484E5FD8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585" y="2614076"/>
            <a:ext cx="1078415" cy="1558531"/>
          </a:xfrm>
          <a:prstGeom prst="rect">
            <a:avLst/>
          </a:prstGeom>
        </p:spPr>
      </p:pic>
      <p:pic>
        <p:nvPicPr>
          <p:cNvPr id="11" name="Picture 10" descr="A close-up of a robot&#10;&#10;Description automatically generated">
            <a:extLst>
              <a:ext uri="{FF2B5EF4-FFF2-40B4-BE49-F238E27FC236}">
                <a16:creationId xmlns:a16="http://schemas.microsoft.com/office/drawing/2014/main" id="{8ACDB274-8590-1F29-5079-C10F11669B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2096" y="2787802"/>
            <a:ext cx="1078415" cy="1211077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F429DA53-60FB-6F12-33C2-3BA5E835F41C}"/>
              </a:ext>
            </a:extLst>
          </p:cNvPr>
          <p:cNvSpPr/>
          <p:nvPr/>
        </p:nvSpPr>
        <p:spPr>
          <a:xfrm>
            <a:off x="4205806" y="3267971"/>
            <a:ext cx="735476" cy="25073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105903-6634-C1A9-73A0-6C6E5CBF2375}"/>
              </a:ext>
            </a:extLst>
          </p:cNvPr>
          <p:cNvSpPr txBox="1"/>
          <p:nvPr/>
        </p:nvSpPr>
        <p:spPr>
          <a:xfrm>
            <a:off x="457196" y="1422674"/>
            <a:ext cx="8229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361950" algn="just" rtl="0">
              <a:lnSpc>
                <a:spcPct val="100000"/>
              </a:lnSpc>
              <a:spcBef>
                <a:spcPts val="560"/>
              </a:spcBef>
              <a:buSzPts val="2100"/>
              <a:buChar char="●"/>
            </a:pPr>
            <a:r>
              <a:rPr lang="en-US" sz="1400" dirty="0"/>
              <a:t>Re</a:t>
            </a:r>
            <a:r>
              <a:rPr lang="en-US" dirty="0"/>
              <a:t> allocate the remaining target locations using the Genetic Algorithm among the remaining 4 robots based on their robot location when failure happened.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166248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6;p44">
            <a:extLst>
              <a:ext uri="{FF2B5EF4-FFF2-40B4-BE49-F238E27FC236}">
                <a16:creationId xmlns:a16="http://schemas.microsoft.com/office/drawing/2014/main" id="{CBDFE064-8E24-3D50-8C08-93B2834F47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3485" y="785021"/>
            <a:ext cx="8697029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/>
              <a:t>Computation time vs Number of robots</a:t>
            </a:r>
            <a:endParaRPr sz="2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4B8D7E-203C-9956-00A7-4BB00E285693}"/>
              </a:ext>
            </a:extLst>
          </p:cNvPr>
          <p:cNvSpPr txBox="1"/>
          <p:nvPr/>
        </p:nvSpPr>
        <p:spPr>
          <a:xfrm>
            <a:off x="304800" y="3873500"/>
            <a:ext cx="23812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Population:- 500</a:t>
            </a:r>
          </a:p>
          <a:p>
            <a:r>
              <a:rPr lang="en-US" dirty="0"/>
              <a:t>Generations:- 200</a:t>
            </a:r>
          </a:p>
          <a:p>
            <a:r>
              <a:rPr lang="en-US" dirty="0"/>
              <a:t>Elite Population:- 25%</a:t>
            </a:r>
          </a:p>
          <a:p>
            <a:r>
              <a:rPr lang="en-US" dirty="0"/>
              <a:t>Number of Targets:- 212</a:t>
            </a:r>
          </a:p>
        </p:txBody>
      </p:sp>
      <p:pic>
        <p:nvPicPr>
          <p:cNvPr id="8" name="Picture 7" descr="A graph of a line&#10;&#10;Description automatically generated with medium confidence">
            <a:extLst>
              <a:ext uri="{FF2B5EF4-FFF2-40B4-BE49-F238E27FC236}">
                <a16:creationId xmlns:a16="http://schemas.microsoft.com/office/drawing/2014/main" id="{F3066F80-6752-0E13-835D-BE44BA4FC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6050" y="1514709"/>
            <a:ext cx="3735110" cy="3047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633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5"/>
          <p:cNvSpPr txBox="1">
            <a:spLocks noGrp="1"/>
          </p:cNvSpPr>
          <p:nvPr>
            <p:ph type="title"/>
          </p:nvPr>
        </p:nvSpPr>
        <p:spPr>
          <a:xfrm>
            <a:off x="457200" y="764850"/>
            <a:ext cx="8382000" cy="53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Future Works</a:t>
            </a:r>
            <a:endParaRPr dirty="0"/>
          </a:p>
        </p:txBody>
      </p:sp>
      <p:sp>
        <p:nvSpPr>
          <p:cNvPr id="202" name="Google Shape;202;p35"/>
          <p:cNvSpPr txBox="1">
            <a:spLocks noGrp="1"/>
          </p:cNvSpPr>
          <p:nvPr>
            <p:ph type="body" idx="1"/>
          </p:nvPr>
        </p:nvSpPr>
        <p:spPr>
          <a:xfrm>
            <a:off x="457200" y="1422800"/>
            <a:ext cx="8233500" cy="3347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74650" algn="just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300"/>
              <a:buChar char="➢"/>
            </a:pPr>
            <a:r>
              <a:rPr lang="en-US" sz="2000" dirty="0"/>
              <a:t>Executing a Genetic Algorithm (GA) in real-time scenarios is not viable, leading to the need for storing GA outcomes for future use.</a:t>
            </a:r>
          </a:p>
          <a:p>
            <a:pPr marL="457200" lvl="0" indent="-374650" algn="just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300"/>
              <a:buChar char="➢"/>
            </a:pPr>
            <a:r>
              <a:rPr lang="en-US" sz="2000" dirty="0"/>
              <a:t>A potential solution involves using GA-generated data to train a neural network, enabling it to learn the optimization process and ensure reproducible results for future applications.</a:t>
            </a:r>
          </a:p>
          <a:p>
            <a:pPr marL="457200" lvl="0" indent="-374650" algn="just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300"/>
              <a:buChar char="➢"/>
            </a:pPr>
            <a:r>
              <a:rPr lang="en-US" sz="2000" dirty="0"/>
              <a:t>Leveraging the ML model, propose a dynamic task planner capable of adapting to real-time changes in the targets and robot locations.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36409142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6"/>
          <p:cNvSpPr txBox="1"/>
          <p:nvPr/>
        </p:nvSpPr>
        <p:spPr>
          <a:xfrm>
            <a:off x="986400" y="2225100"/>
            <a:ext cx="7171200" cy="6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Thank </a:t>
            </a:r>
            <a:r>
              <a:rPr lang="en" sz="3200" b="1">
                <a:latin typeface="Garamond"/>
                <a:ea typeface="Garamond"/>
                <a:cs typeface="Garamond"/>
                <a:sym typeface="Garamond"/>
              </a:rPr>
              <a:t>You!!!</a:t>
            </a:r>
            <a:endParaRPr sz="3200" b="1"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3705</TotalTime>
  <Words>871</Words>
  <Application>Microsoft Office PowerPoint</Application>
  <PresentationFormat>On-screen Show (16:9)</PresentationFormat>
  <Paragraphs>80</Paragraphs>
  <Slides>19</Slides>
  <Notes>19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Noto Sans Symbols</vt:lpstr>
      <vt:lpstr>Garamond</vt:lpstr>
      <vt:lpstr>Cambria Math</vt:lpstr>
      <vt:lpstr>Times New Roman</vt:lpstr>
      <vt:lpstr>Simple Light</vt:lpstr>
      <vt:lpstr>2_Stream</vt:lpstr>
      <vt:lpstr>PowerPoint Presentation</vt:lpstr>
      <vt:lpstr>Motivation</vt:lpstr>
      <vt:lpstr>Objective</vt:lpstr>
      <vt:lpstr>Assembly sequence</vt:lpstr>
      <vt:lpstr>Optimality Check</vt:lpstr>
      <vt:lpstr>Construction Sequence</vt:lpstr>
      <vt:lpstr>Task Planning</vt:lpstr>
      <vt:lpstr>Problem Formulation</vt:lpstr>
      <vt:lpstr>Constraint Formulation</vt:lpstr>
      <vt:lpstr>Problem Formulation</vt:lpstr>
      <vt:lpstr>Genetic Algorithm</vt:lpstr>
      <vt:lpstr>Fitness Function</vt:lpstr>
      <vt:lpstr>Results for Different Robot capacity</vt:lpstr>
      <vt:lpstr>Simulation best results</vt:lpstr>
      <vt:lpstr>Off nominal Scenarios</vt:lpstr>
      <vt:lpstr>Failure Recovery Mechanism</vt:lpstr>
      <vt:lpstr>Computation time vs Number of robots</vt:lpstr>
      <vt:lpstr>Future Works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Adharshaero</dc:creator>
  <cp:lastModifiedBy>Adharsh Prasad Natesan (Student)</cp:lastModifiedBy>
  <cp:revision>24</cp:revision>
  <dcterms:modified xsi:type="dcterms:W3CDTF">2024-04-23T05:11:43Z</dcterms:modified>
</cp:coreProperties>
</file>