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6" r:id="rId2"/>
    <p:sldMasterId id="2147483684" r:id="rId3"/>
  </p:sldMasterIdLst>
  <p:notesMasterIdLst>
    <p:notesMasterId r:id="rId21"/>
  </p:notesMasterIdLst>
  <p:sldIdLst>
    <p:sldId id="256" r:id="rId4"/>
    <p:sldId id="257" r:id="rId5"/>
    <p:sldId id="258" r:id="rId6"/>
    <p:sldId id="259" r:id="rId7"/>
    <p:sldId id="260" r:id="rId8"/>
    <p:sldId id="274" r:id="rId9"/>
    <p:sldId id="261" r:id="rId10"/>
    <p:sldId id="263" r:id="rId11"/>
    <p:sldId id="264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embeddedFontLst>
    <p:embeddedFont>
      <p:font typeface="Garamond" panose="02020404030301010803" pitchFamily="18" charset="0"/>
      <p:regular r:id="rId22"/>
      <p:bold r:id="rId23"/>
      <p:italic r:id="rId24"/>
      <p:boldItalic r:id="rId25"/>
    </p:embeddedFont>
    <p:embeddedFont>
      <p:font typeface="Impact" panose="020B0806030902050204" pitchFamily="34" charset="0"/>
      <p:regular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i/PleAw5gvgoPFG4SAvwUd7NYK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8"/>
    <p:restoredTop sz="94646"/>
  </p:normalViewPr>
  <p:slideViewPr>
    <p:cSldViewPr snapToGrid="0">
      <p:cViewPr varScale="1">
        <p:scale>
          <a:sx n="64" d="100"/>
          <a:sy n="64" d="100"/>
        </p:scale>
        <p:origin x="12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4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3.fntdata"/><Relationship Id="rId32" Type="http://customschemas.google.com/relationships/presentationmetadata" Target="meta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56" name="Google Shape;3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4198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2cce68fd75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2cce68fd752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g2cce68fd752_0_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2cda9324d2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99" name="Google Shape;499;g2cda9324d2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0" name="Google Shape;500;g2cda9324d29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2cda9324d29_1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2cda9324d29_1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g2cda9324d29_1_1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2cce68fd75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2cce68fd75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g2cce68fd752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48" name="Google Shape;54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9" name="Google Shape;549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59" name="Google Shape;55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0" name="Google Shape;560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6"/>
          <p:cNvSpPr/>
          <p:nvPr/>
        </p:nvSpPr>
        <p:spPr>
          <a:xfrm>
            <a:off x="0" y="0"/>
            <a:ext cx="9144000" cy="1055688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6" name="Google Shape;1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2288" y="41275"/>
            <a:ext cx="947737" cy="97313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6"/>
          <p:cNvSpPr txBox="1">
            <a:spLocks noGrp="1"/>
          </p:cNvSpPr>
          <p:nvPr>
            <p:ph type="body" idx="1"/>
          </p:nvPr>
        </p:nvSpPr>
        <p:spPr>
          <a:xfrm>
            <a:off x="457200" y="1937386"/>
            <a:ext cx="8382000" cy="446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marL="914400" lvl="1" indent="-3175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marL="1371600" lvl="2" indent="-29718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marL="2286000" lvl="4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ftr" idx="11"/>
          </p:nvPr>
        </p:nvSpPr>
        <p:spPr>
          <a:xfrm>
            <a:off x="3886200" y="6381750"/>
            <a:ext cx="24384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51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21"/>
          <p:cNvSpPr/>
          <p:nvPr/>
        </p:nvSpPr>
        <p:spPr>
          <a:xfrm>
            <a:off x="-12700" y="-11113"/>
            <a:ext cx="9385300" cy="849313"/>
          </a:xfrm>
          <a:prstGeom prst="rect">
            <a:avLst/>
          </a:prstGeom>
          <a:solidFill>
            <a:schemeClr val="dk1">
              <a:alpha val="73725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4" name="Google Shape;2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21"/>
          <p:cNvSpPr/>
          <p:nvPr/>
        </p:nvSpPr>
        <p:spPr>
          <a:xfrm>
            <a:off x="-6350" y="838200"/>
            <a:ext cx="9144000" cy="6157913"/>
          </a:xfrm>
          <a:prstGeom prst="rect">
            <a:avLst/>
          </a:prstGeom>
          <a:solidFill>
            <a:schemeClr val="dk1">
              <a:alpha val="13725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6" name="Google Shape;26;p21"/>
          <p:cNvSpPr txBox="1">
            <a:spLocks noGrp="1"/>
          </p:cNvSpPr>
          <p:nvPr>
            <p:ph type="ctrTitle"/>
          </p:nvPr>
        </p:nvSpPr>
        <p:spPr>
          <a:xfrm>
            <a:off x="457200" y="1736725"/>
            <a:ext cx="8458200" cy="192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subTitle" idx="1"/>
          </p:nvPr>
        </p:nvSpPr>
        <p:spPr>
          <a:xfrm>
            <a:off x="457200" y="3886200"/>
            <a:ext cx="83820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21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ftr" idx="11"/>
          </p:nvPr>
        </p:nvSpPr>
        <p:spPr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sldNum" idx="12"/>
          </p:nvPr>
        </p:nvSpPr>
        <p:spPr>
          <a:xfrm>
            <a:off x="6705600" y="62547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>
            <a:endParaRPr/>
          </a:p>
        </p:txBody>
      </p:sp>
      <p:sp>
        <p:nvSpPr>
          <p:cNvPr id="34" name="Google Shape;34;p22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3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marL="914400" lvl="1" indent="-3048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marL="1371600" lvl="2" indent="-28575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body" idx="2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marL="914400" lvl="1" indent="-3048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marL="1371600" lvl="2" indent="-28575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81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marL="914400" lvl="1" indent="-2921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marL="1828800" lvl="3" indent="-299719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marL="2286000" lvl="4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marL="2743200" lvl="5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marL="3200400" lvl="6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marL="3657600" lvl="7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marL="4114800" lvl="8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81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marL="914400" lvl="1" indent="-2921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marL="1828800" lvl="3" indent="-299719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marL="2286000" lvl="4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marL="2743200" lvl="5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marL="3200400" lvl="6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marL="3657600" lvl="7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marL="4114800" lvl="8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>
            <a:endParaRPr/>
          </a:p>
        </p:txBody>
      </p:sp>
      <p:sp>
        <p:nvSpPr>
          <p:cNvPr id="50" name="Google Shape;50;p24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5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5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0" name="Google Shape;60;p2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marL="914400" lvl="1" indent="-317500" algn="l"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marL="1371600" lvl="2" indent="-297180" algn="l"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marL="1828800" lvl="3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marL="2286000" lvl="4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marL="2743200" lvl="5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marL="3200400" lvl="6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marL="3657600" lvl="7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marL="4114800" lvl="8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>
            <a:endParaRPr/>
          </a:p>
        </p:txBody>
      </p:sp>
      <p:sp>
        <p:nvSpPr>
          <p:cNvPr id="64" name="Google Shape;64;p2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" name="Google Shape;66;p2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2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9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9"/>
          <p:cNvSpPr txBox="1">
            <a:spLocks noGrp="1"/>
          </p:cNvSpPr>
          <p:nvPr>
            <p:ph type="body" idx="1"/>
          </p:nvPr>
        </p:nvSpPr>
        <p:spPr>
          <a:xfrm rot="5400000">
            <a:off x="2865438" y="106363"/>
            <a:ext cx="4784725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>
            <a:spLocks noGrp="1"/>
          </p:cNvSpPr>
          <p:nvPr>
            <p:ph type="title"/>
          </p:nvPr>
        </p:nvSpPr>
        <p:spPr>
          <a:xfrm rot="5400000">
            <a:off x="4922838" y="2163763"/>
            <a:ext cx="6156325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0"/>
          <p:cNvSpPr txBox="1">
            <a:spLocks noGrp="1"/>
          </p:cNvSpPr>
          <p:nvPr>
            <p:ph type="body" idx="1"/>
          </p:nvPr>
        </p:nvSpPr>
        <p:spPr>
          <a:xfrm rot="5400000">
            <a:off x="1189038" y="411163"/>
            <a:ext cx="6156325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81" name="Google Shape;81;p3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2" name="Google Shape;82;p3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1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1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31"/>
          <p:cNvSpPr txBox="1">
            <a:spLocks noGrp="1"/>
          </p:cNvSpPr>
          <p:nvPr>
            <p:ph type="body" idx="2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3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" name="Google Shape;88;p3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" type="fourObj">
  <p:cSld name="FOUR_OBJECTS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2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2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32"/>
          <p:cNvSpPr txBox="1">
            <a:spLocks noGrp="1"/>
          </p:cNvSpPr>
          <p:nvPr>
            <p:ph type="body" idx="2"/>
          </p:nvPr>
        </p:nvSpPr>
        <p:spPr>
          <a:xfrm>
            <a:off x="53340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93" name="Google Shape;93;p32"/>
          <p:cNvSpPr txBox="1">
            <a:spLocks noGrp="1"/>
          </p:cNvSpPr>
          <p:nvPr>
            <p:ph type="body" idx="3"/>
          </p:nvPr>
        </p:nvSpPr>
        <p:spPr>
          <a:xfrm>
            <a:off x="16002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32"/>
          <p:cNvSpPr txBox="1">
            <a:spLocks noGrp="1"/>
          </p:cNvSpPr>
          <p:nvPr>
            <p:ph type="body" idx="4"/>
          </p:nvPr>
        </p:nvSpPr>
        <p:spPr>
          <a:xfrm>
            <a:off x="53340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95" name="Google Shape;95;p3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6" name="Google Shape;96;p3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able" type="tbl">
  <p:cSld name="TABLE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3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" name="Google Shape;100;p3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and Media Clip" type="txAndMedia">
  <p:cSld name="TEXT_AND_MEDIA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4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4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34"/>
          <p:cNvSpPr>
            <a:spLocks noGrp="1"/>
          </p:cNvSpPr>
          <p:nvPr>
            <p:ph type="media" idx="2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05" name="Google Shape;105;p3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6" name="Google Shape;106;p3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Only">
  <p:cSld name="OBJECT_ONLY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5"/>
          <p:cNvSpPr txBox="1">
            <a:spLocks noGrp="1"/>
          </p:cNvSpPr>
          <p:nvPr>
            <p:ph type="body" idx="1"/>
          </p:nvPr>
        </p:nvSpPr>
        <p:spPr>
          <a:xfrm>
            <a:off x="1600200" y="0"/>
            <a:ext cx="7315200" cy="615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09" name="Google Shape;109;p3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0" name="Google Shape;110;p3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EXT_AND_TWO_OBJECTS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6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14" name="Google Shape;114;p36"/>
          <p:cNvSpPr txBox="1">
            <a:spLocks noGrp="1"/>
          </p:cNvSpPr>
          <p:nvPr>
            <p:ph type="body" idx="2"/>
          </p:nvPr>
        </p:nvSpPr>
        <p:spPr>
          <a:xfrm>
            <a:off x="53340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15" name="Google Shape;115;p36"/>
          <p:cNvSpPr txBox="1">
            <a:spLocks noGrp="1"/>
          </p:cNvSpPr>
          <p:nvPr>
            <p:ph type="body" idx="3"/>
          </p:nvPr>
        </p:nvSpPr>
        <p:spPr>
          <a:xfrm>
            <a:off x="53340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16" name="Google Shape;116;p3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7" name="Google Shape;117;p3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/>
          <p:nvPr/>
        </p:nvSpPr>
        <p:spPr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25" name="Google Shape;125;p18"/>
          <p:cNvPicPr preferRelativeResize="0"/>
          <p:nvPr/>
        </p:nvPicPr>
        <p:blipFill rotWithShape="1">
          <a:blip r:embed="rId2">
            <a:alphaModFix/>
          </a:blip>
          <a:srcRect b="20941"/>
          <a:stretch/>
        </p:blipFill>
        <p:spPr>
          <a:xfrm flipH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8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body" idx="1"/>
          </p:nvPr>
        </p:nvSpPr>
        <p:spPr>
          <a:xfrm>
            <a:off x="457200" y="1945369"/>
            <a:ext cx="8382000" cy="446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marL="914400" lvl="1" indent="-3175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marL="1371600" lvl="2" indent="-29718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marL="2286000" lvl="4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28" name="Google Shape;128;p18"/>
          <p:cNvSpPr txBox="1">
            <a:spLocks noGrp="1"/>
          </p:cNvSpPr>
          <p:nvPr>
            <p:ph type="ftr" idx="11"/>
          </p:nvPr>
        </p:nvSpPr>
        <p:spPr>
          <a:xfrm>
            <a:off x="3200400" y="6381750"/>
            <a:ext cx="24384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29" name="Google Shape;12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098802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 rotWithShape="1">
          <a:blip r:embed="rId5">
            <a:alphaModFix/>
          </a:blip>
          <a:srcRect l="32690" t="20817" r="48808" b="50428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8"/>
          <p:cNvPicPr preferRelativeResize="0"/>
          <p:nvPr/>
        </p:nvPicPr>
        <p:blipFill rotWithShape="1">
          <a:blip r:embed="rId7">
            <a:alphaModFix/>
          </a:blip>
          <a:srcRect l="32222" t="15556" r="25555" b="26666"/>
          <a:stretch/>
        </p:blipFill>
        <p:spPr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Google Shape;134;p18"/>
          <p:cNvGrpSpPr/>
          <p:nvPr/>
        </p:nvGrpSpPr>
        <p:grpSpPr>
          <a:xfrm>
            <a:off x="7357979" y="-10204"/>
            <a:ext cx="1447800" cy="1010663"/>
            <a:chOff x="8229600" y="59218"/>
            <a:chExt cx="1447800" cy="1010663"/>
          </a:xfrm>
        </p:grpSpPr>
        <p:pic>
          <p:nvPicPr>
            <p:cNvPr id="135" name="Google Shape;135;p18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251198" y="59218"/>
              <a:ext cx="795964" cy="7959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18"/>
            <p:cNvSpPr txBox="1"/>
            <p:nvPr/>
          </p:nvSpPr>
          <p:spPr>
            <a:xfrm>
              <a:off x="8229600" y="792882"/>
              <a:ext cx="14478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u="none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SpaceTREx</a:t>
              </a:r>
              <a:endParaRPr/>
            </a:p>
          </p:txBody>
        </p:sp>
      </p:grpSp>
      <p:pic>
        <p:nvPicPr>
          <p:cNvPr id="137" name="Google Shape;137;p1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908631" y="153279"/>
            <a:ext cx="329763" cy="32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811714" y="261951"/>
            <a:ext cx="523596" cy="52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334858" y="91256"/>
            <a:ext cx="1001976" cy="798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 descr="A gold and white label with a planet earth and a satellite&#10;&#10;Description automatically generated"/>
          <p:cNvPicPr preferRelativeResize="0"/>
          <p:nvPr/>
        </p:nvPicPr>
        <p:blipFill rotWithShape="1">
          <a:blip r:embed="rId12">
            <a:alphaModFix/>
          </a:blip>
          <a:srcRect t="2262"/>
          <a:stretch/>
        </p:blipFill>
        <p:spPr>
          <a:xfrm>
            <a:off x="8263099" y="58827"/>
            <a:ext cx="793342" cy="885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 rotWithShape="1">
          <a:blip r:embed="rId13">
            <a:alphaModFix/>
          </a:blip>
          <a:srcRect b="18215"/>
          <a:stretch/>
        </p:blipFill>
        <p:spPr>
          <a:xfrm>
            <a:off x="6555947" y="22690"/>
            <a:ext cx="766464" cy="731331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8"/>
          <p:cNvSpPr txBox="1"/>
          <p:nvPr/>
        </p:nvSpPr>
        <p:spPr>
          <a:xfrm>
            <a:off x="6529468" y="730043"/>
            <a:ext cx="14478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ASTEROIDS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>
            <a:endParaRPr/>
          </a:p>
        </p:txBody>
      </p:sp>
      <p:sp>
        <p:nvSpPr>
          <p:cNvPr id="154" name="Google Shape;154;p38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55" name="Google Shape;155;p3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6" name="Google Shape;156;p3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9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9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marL="914400" lvl="1" indent="-3048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marL="1371600" lvl="2" indent="-28575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>
            <a:endParaRPr/>
          </a:p>
        </p:txBody>
      </p:sp>
      <p:sp>
        <p:nvSpPr>
          <p:cNvPr id="160" name="Google Shape;160;p39"/>
          <p:cNvSpPr txBox="1">
            <a:spLocks noGrp="1"/>
          </p:cNvSpPr>
          <p:nvPr>
            <p:ph type="body" idx="2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marL="914400" lvl="1" indent="-3048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marL="1371600" lvl="2" indent="-28575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>
            <a:endParaRPr/>
          </a:p>
        </p:txBody>
      </p:sp>
      <p:sp>
        <p:nvSpPr>
          <p:cNvPr id="161" name="Google Shape;161;p39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62" name="Google Shape;162;p3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3" name="Google Shape;163;p3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4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81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167" name="Google Shape;167;p4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marL="914400" lvl="1" indent="-2921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marL="1828800" lvl="3" indent="-299719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marL="2286000" lvl="4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marL="2743200" lvl="5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marL="3200400" lvl="6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marL="3657600" lvl="7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marL="4114800" lvl="8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>
            <a:endParaRPr/>
          </a:p>
        </p:txBody>
      </p:sp>
      <p:sp>
        <p:nvSpPr>
          <p:cNvPr id="168" name="Google Shape;168;p4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81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169" name="Google Shape;169;p4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marL="914400" lvl="1" indent="-2921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marL="1828800" lvl="3" indent="-299719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marL="2286000" lvl="4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marL="2743200" lvl="5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marL="3200400" lvl="6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marL="3657600" lvl="7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marL="4114800" lvl="8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>
            <a:endParaRPr/>
          </a:p>
        </p:txBody>
      </p:sp>
      <p:sp>
        <p:nvSpPr>
          <p:cNvPr id="170" name="Google Shape;170;p40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71" name="Google Shape;171;p4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2" name="Google Shape;172;p4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1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41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76" name="Google Shape;176;p4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7" name="Google Shape;177;p4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0" name="Google Shape;180;p4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4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marL="914400" lvl="1" indent="-317500" algn="l"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marL="1371600" lvl="2" indent="-297180" algn="l"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marL="1828800" lvl="3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marL="2286000" lvl="4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marL="2743200" lvl="5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marL="3200400" lvl="6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marL="3657600" lvl="7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marL="4114800" lvl="8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>
            <a:endParaRPr/>
          </a:p>
        </p:txBody>
      </p:sp>
      <p:sp>
        <p:nvSpPr>
          <p:cNvPr id="184" name="Google Shape;184;p4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185" name="Google Shape;185;p4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6" name="Google Shape;186;p4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4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90" name="Google Shape;190;p4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191" name="Google Shape;191;p4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2" name="Google Shape;192;p4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5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45"/>
          <p:cNvSpPr txBox="1">
            <a:spLocks noGrp="1"/>
          </p:cNvSpPr>
          <p:nvPr>
            <p:ph type="body" idx="1"/>
          </p:nvPr>
        </p:nvSpPr>
        <p:spPr>
          <a:xfrm rot="5400000">
            <a:off x="2865438" y="106363"/>
            <a:ext cx="4784725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96" name="Google Shape;196;p4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7" name="Google Shape;197;p4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6"/>
          <p:cNvSpPr txBox="1">
            <a:spLocks noGrp="1"/>
          </p:cNvSpPr>
          <p:nvPr>
            <p:ph type="title"/>
          </p:nvPr>
        </p:nvSpPr>
        <p:spPr>
          <a:xfrm rot="5400000">
            <a:off x="4922838" y="2163763"/>
            <a:ext cx="6156325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46"/>
          <p:cNvSpPr txBox="1">
            <a:spLocks noGrp="1"/>
          </p:cNvSpPr>
          <p:nvPr>
            <p:ph type="body" idx="1"/>
          </p:nvPr>
        </p:nvSpPr>
        <p:spPr>
          <a:xfrm rot="5400000">
            <a:off x="1189038" y="411163"/>
            <a:ext cx="6156325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201" name="Google Shape;201;p4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2" name="Google Shape;202;p4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7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47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206" name="Google Shape;206;p47"/>
          <p:cNvSpPr txBox="1">
            <a:spLocks noGrp="1"/>
          </p:cNvSpPr>
          <p:nvPr>
            <p:ph type="body" idx="2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207" name="Google Shape;207;p4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8" name="Google Shape;208;p4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" type="fourObj">
  <p:cSld name="FOUR_OBJECTS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8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48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212" name="Google Shape;212;p48"/>
          <p:cNvSpPr txBox="1">
            <a:spLocks noGrp="1"/>
          </p:cNvSpPr>
          <p:nvPr>
            <p:ph type="body" idx="2"/>
          </p:nvPr>
        </p:nvSpPr>
        <p:spPr>
          <a:xfrm>
            <a:off x="53340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213" name="Google Shape;213;p48"/>
          <p:cNvSpPr txBox="1">
            <a:spLocks noGrp="1"/>
          </p:cNvSpPr>
          <p:nvPr>
            <p:ph type="body" idx="3"/>
          </p:nvPr>
        </p:nvSpPr>
        <p:spPr>
          <a:xfrm>
            <a:off x="16002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214" name="Google Shape;214;p48"/>
          <p:cNvSpPr txBox="1">
            <a:spLocks noGrp="1"/>
          </p:cNvSpPr>
          <p:nvPr>
            <p:ph type="body" idx="4"/>
          </p:nvPr>
        </p:nvSpPr>
        <p:spPr>
          <a:xfrm>
            <a:off x="53340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215" name="Google Shape;215;p4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6" name="Google Shape;216;p4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able" type="tbl">
  <p:cSld name="TABLE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9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4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0" name="Google Shape;220;p4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and Media Clip" type="txAndMedia">
  <p:cSld name="TEXT_AND_MEDIA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50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50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224" name="Google Shape;224;p50"/>
          <p:cNvSpPr>
            <a:spLocks noGrp="1"/>
          </p:cNvSpPr>
          <p:nvPr>
            <p:ph type="media" idx="2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25" name="Google Shape;225;p5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6" name="Google Shape;226;p5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Only">
  <p:cSld name="OBJECT_ONLY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51"/>
          <p:cNvSpPr txBox="1">
            <a:spLocks noGrp="1"/>
          </p:cNvSpPr>
          <p:nvPr>
            <p:ph type="body" idx="1"/>
          </p:nvPr>
        </p:nvSpPr>
        <p:spPr>
          <a:xfrm>
            <a:off x="1600200" y="0"/>
            <a:ext cx="7315200" cy="615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229" name="Google Shape;229;p5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0" name="Google Shape;230;p5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EXT_AND_TWO_OBJECTS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52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52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234" name="Google Shape;234;p52"/>
          <p:cNvSpPr txBox="1">
            <a:spLocks noGrp="1"/>
          </p:cNvSpPr>
          <p:nvPr>
            <p:ph type="body" idx="2"/>
          </p:nvPr>
        </p:nvSpPr>
        <p:spPr>
          <a:xfrm>
            <a:off x="53340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235" name="Google Shape;235;p52"/>
          <p:cNvSpPr txBox="1">
            <a:spLocks noGrp="1"/>
          </p:cNvSpPr>
          <p:nvPr>
            <p:ph type="body" idx="3"/>
          </p:nvPr>
        </p:nvSpPr>
        <p:spPr>
          <a:xfrm>
            <a:off x="53340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236" name="Google Shape;236;p5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7" name="Google Shape;237;p5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0"/>
          <p:cNvSpPr/>
          <p:nvPr/>
        </p:nvSpPr>
        <p:spPr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45" name="Google Shape;245;p20"/>
          <p:cNvPicPr preferRelativeResize="0"/>
          <p:nvPr/>
        </p:nvPicPr>
        <p:blipFill rotWithShape="1">
          <a:blip r:embed="rId2">
            <a:alphaModFix/>
          </a:blip>
          <a:srcRect b="20941"/>
          <a:stretch/>
        </p:blipFill>
        <p:spPr>
          <a:xfrm flipH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0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20"/>
          <p:cNvSpPr txBox="1">
            <a:spLocks noGrp="1"/>
          </p:cNvSpPr>
          <p:nvPr>
            <p:ph type="body" idx="1"/>
          </p:nvPr>
        </p:nvSpPr>
        <p:spPr>
          <a:xfrm>
            <a:off x="457200" y="1945369"/>
            <a:ext cx="8382000" cy="446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marL="914400" lvl="1" indent="-3175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marL="1371600" lvl="2" indent="-29718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marL="2286000" lvl="4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248" name="Google Shape;248;p20"/>
          <p:cNvSpPr txBox="1">
            <a:spLocks noGrp="1"/>
          </p:cNvSpPr>
          <p:nvPr>
            <p:ph type="ftr" idx="11"/>
          </p:nvPr>
        </p:nvSpPr>
        <p:spPr>
          <a:xfrm>
            <a:off x="3200400" y="6381750"/>
            <a:ext cx="24384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49" name="Google Shape;24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098802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0"/>
          <p:cNvPicPr preferRelativeResize="0"/>
          <p:nvPr/>
        </p:nvPicPr>
        <p:blipFill rotWithShape="1">
          <a:blip r:embed="rId5">
            <a:alphaModFix/>
          </a:blip>
          <a:srcRect l="32690" t="20817" r="48808" b="50428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0"/>
          <p:cNvPicPr preferRelativeResize="0"/>
          <p:nvPr/>
        </p:nvPicPr>
        <p:blipFill rotWithShape="1">
          <a:blip r:embed="rId7">
            <a:alphaModFix/>
          </a:blip>
          <a:srcRect l="32222" t="15556" r="25555" b="26666"/>
          <a:stretch/>
        </p:blipFill>
        <p:spPr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4" name="Google Shape;254;p20"/>
          <p:cNvGrpSpPr/>
          <p:nvPr/>
        </p:nvGrpSpPr>
        <p:grpSpPr>
          <a:xfrm>
            <a:off x="8229600" y="0"/>
            <a:ext cx="1447800" cy="1010663"/>
            <a:chOff x="8229600" y="59218"/>
            <a:chExt cx="1447800" cy="1010663"/>
          </a:xfrm>
        </p:grpSpPr>
        <p:pic>
          <p:nvPicPr>
            <p:cNvPr id="255" name="Google Shape;255;p2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251198" y="59218"/>
              <a:ext cx="795964" cy="7959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" name="Google Shape;256;p20"/>
            <p:cNvSpPr txBox="1"/>
            <p:nvPr/>
          </p:nvSpPr>
          <p:spPr>
            <a:xfrm>
              <a:off x="8229600" y="792882"/>
              <a:ext cx="14478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u="sng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SpaceTREx</a:t>
              </a:r>
              <a:endParaRPr/>
            </a:p>
          </p:txBody>
        </p:sp>
      </p:grpSp>
      <p:pic>
        <p:nvPicPr>
          <p:cNvPr id="257" name="Google Shape;257;p2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908631" y="153279"/>
            <a:ext cx="329763" cy="32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811714" y="261951"/>
            <a:ext cx="523596" cy="5200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53"/>
          <p:cNvSpPr/>
          <p:nvPr/>
        </p:nvSpPr>
        <p:spPr>
          <a:xfrm>
            <a:off x="0" y="1631950"/>
            <a:ext cx="9144000" cy="522605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61" name="Google Shape;261;p53"/>
          <p:cNvSpPr/>
          <p:nvPr/>
        </p:nvSpPr>
        <p:spPr>
          <a:xfrm>
            <a:off x="0" y="0"/>
            <a:ext cx="9144000" cy="163195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62" name="Google Shape;262;p53"/>
          <p:cNvSpPr txBox="1">
            <a:spLocks noGrp="1"/>
          </p:cNvSpPr>
          <p:nvPr>
            <p:ph type="ctrTitle"/>
          </p:nvPr>
        </p:nvSpPr>
        <p:spPr>
          <a:xfrm>
            <a:off x="457200" y="1736725"/>
            <a:ext cx="8458200" cy="192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53"/>
          <p:cNvSpPr txBox="1">
            <a:spLocks noGrp="1"/>
          </p:cNvSpPr>
          <p:nvPr>
            <p:ph type="subTitle" idx="1"/>
          </p:nvPr>
        </p:nvSpPr>
        <p:spPr>
          <a:xfrm>
            <a:off x="457200" y="3886200"/>
            <a:ext cx="83820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264" name="Google Shape;264;p53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65" name="Google Shape;265;p53"/>
          <p:cNvSpPr txBox="1">
            <a:spLocks noGrp="1"/>
          </p:cNvSpPr>
          <p:nvPr>
            <p:ph type="ftr" idx="11"/>
          </p:nvPr>
        </p:nvSpPr>
        <p:spPr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53"/>
          <p:cNvSpPr txBox="1">
            <a:spLocks noGrp="1"/>
          </p:cNvSpPr>
          <p:nvPr>
            <p:ph type="sldNum" idx="12"/>
          </p:nvPr>
        </p:nvSpPr>
        <p:spPr>
          <a:xfrm>
            <a:off x="6705600" y="62547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5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>
            <a:endParaRPr/>
          </a:p>
        </p:txBody>
      </p:sp>
      <p:sp>
        <p:nvSpPr>
          <p:cNvPr id="270" name="Google Shape;270;p54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71" name="Google Shape;271;p5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2" name="Google Shape;272;p5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5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55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marL="914400" lvl="1" indent="-3048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marL="1371600" lvl="2" indent="-28575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>
            <a:endParaRPr/>
          </a:p>
        </p:txBody>
      </p:sp>
      <p:sp>
        <p:nvSpPr>
          <p:cNvPr id="276" name="Google Shape;276;p55"/>
          <p:cNvSpPr txBox="1">
            <a:spLocks noGrp="1"/>
          </p:cNvSpPr>
          <p:nvPr>
            <p:ph type="body" idx="2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marL="914400" lvl="1" indent="-3048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marL="1371600" lvl="2" indent="-28575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>
            <a:endParaRPr/>
          </a:p>
        </p:txBody>
      </p:sp>
      <p:sp>
        <p:nvSpPr>
          <p:cNvPr id="277" name="Google Shape;277;p55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78" name="Google Shape;278;p5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9" name="Google Shape;279;p5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5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81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283" name="Google Shape;283;p5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marL="914400" lvl="1" indent="-2921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marL="1828800" lvl="3" indent="-299719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marL="2286000" lvl="4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marL="2743200" lvl="5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marL="3200400" lvl="6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marL="3657600" lvl="7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marL="4114800" lvl="8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>
            <a:endParaRPr/>
          </a:p>
        </p:txBody>
      </p:sp>
      <p:sp>
        <p:nvSpPr>
          <p:cNvPr id="284" name="Google Shape;284;p5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81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285" name="Google Shape;285;p5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marL="914400" lvl="1" indent="-2921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marL="1828800" lvl="3" indent="-299719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marL="2286000" lvl="4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marL="2743200" lvl="5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marL="3200400" lvl="6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marL="3657600" lvl="7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marL="4114800" lvl="8" indent="-29972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>
            <a:endParaRPr/>
          </a:p>
        </p:txBody>
      </p:sp>
      <p:sp>
        <p:nvSpPr>
          <p:cNvPr id="286" name="Google Shape;286;p56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87" name="Google Shape;287;p5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8" name="Google Shape;288;p5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7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57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92" name="Google Shape;292;p5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3" name="Google Shape;293;p5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6" name="Google Shape;296;p5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5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marL="914400" lvl="1" indent="-317500" algn="l"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marL="1371600" lvl="2" indent="-297180" algn="l"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marL="1828800" lvl="3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marL="2286000" lvl="4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marL="2743200" lvl="5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marL="3200400" lvl="6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marL="3657600" lvl="7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marL="4114800" lvl="8" indent="-3175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>
            <a:endParaRPr/>
          </a:p>
        </p:txBody>
      </p:sp>
      <p:sp>
        <p:nvSpPr>
          <p:cNvPr id="300" name="Google Shape;300;p5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301" name="Google Shape;301;p5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2" name="Google Shape;302;p5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6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6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06" name="Google Shape;306;p6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307" name="Google Shape;307;p6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8" name="Google Shape;308;p6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61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61"/>
          <p:cNvSpPr txBox="1">
            <a:spLocks noGrp="1"/>
          </p:cNvSpPr>
          <p:nvPr>
            <p:ph type="body" idx="1"/>
          </p:nvPr>
        </p:nvSpPr>
        <p:spPr>
          <a:xfrm rot="5400000">
            <a:off x="2865438" y="106363"/>
            <a:ext cx="4784725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312" name="Google Shape;312;p6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3" name="Google Shape;313;p6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62"/>
          <p:cNvSpPr txBox="1">
            <a:spLocks noGrp="1"/>
          </p:cNvSpPr>
          <p:nvPr>
            <p:ph type="title"/>
          </p:nvPr>
        </p:nvSpPr>
        <p:spPr>
          <a:xfrm rot="5400000">
            <a:off x="4922838" y="2163763"/>
            <a:ext cx="6156325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62"/>
          <p:cNvSpPr txBox="1">
            <a:spLocks noGrp="1"/>
          </p:cNvSpPr>
          <p:nvPr>
            <p:ph type="body" idx="1"/>
          </p:nvPr>
        </p:nvSpPr>
        <p:spPr>
          <a:xfrm rot="5400000">
            <a:off x="1189038" y="411163"/>
            <a:ext cx="6156325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317" name="Google Shape;317;p6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8" name="Google Shape;318;p6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63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63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322" name="Google Shape;322;p63"/>
          <p:cNvSpPr txBox="1">
            <a:spLocks noGrp="1"/>
          </p:cNvSpPr>
          <p:nvPr>
            <p:ph type="body" idx="2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323" name="Google Shape;323;p6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4" name="Google Shape;324;p6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" type="fourObj">
  <p:cSld name="FOUR_OBJECT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4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4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328" name="Google Shape;328;p64"/>
          <p:cNvSpPr txBox="1">
            <a:spLocks noGrp="1"/>
          </p:cNvSpPr>
          <p:nvPr>
            <p:ph type="body" idx="2"/>
          </p:nvPr>
        </p:nvSpPr>
        <p:spPr>
          <a:xfrm>
            <a:off x="53340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329" name="Google Shape;329;p64"/>
          <p:cNvSpPr txBox="1">
            <a:spLocks noGrp="1"/>
          </p:cNvSpPr>
          <p:nvPr>
            <p:ph type="body" idx="3"/>
          </p:nvPr>
        </p:nvSpPr>
        <p:spPr>
          <a:xfrm>
            <a:off x="16002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330" name="Google Shape;330;p64"/>
          <p:cNvSpPr txBox="1">
            <a:spLocks noGrp="1"/>
          </p:cNvSpPr>
          <p:nvPr>
            <p:ph type="body" idx="4"/>
          </p:nvPr>
        </p:nvSpPr>
        <p:spPr>
          <a:xfrm>
            <a:off x="53340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331" name="Google Shape;331;p6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2" name="Google Shape;332;p6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able" type="tbl">
  <p:cSld name="TABLE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5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6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6" name="Google Shape;336;p6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and Media Clip" type="txAndMedia">
  <p:cSld name="TEXT_AND_MEDIA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6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66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340" name="Google Shape;340;p66"/>
          <p:cNvSpPr>
            <a:spLocks noGrp="1"/>
          </p:cNvSpPr>
          <p:nvPr>
            <p:ph type="media" idx="2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341" name="Google Shape;341;p6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2" name="Google Shape;342;p6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Only">
  <p:cSld name="OBJECT_ONLY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67"/>
          <p:cNvSpPr txBox="1">
            <a:spLocks noGrp="1"/>
          </p:cNvSpPr>
          <p:nvPr>
            <p:ph type="body" idx="1"/>
          </p:nvPr>
        </p:nvSpPr>
        <p:spPr>
          <a:xfrm>
            <a:off x="1600200" y="0"/>
            <a:ext cx="7315200" cy="615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345" name="Google Shape;345;p6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6" name="Google Shape;346;p6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EXT_AND_TWO_OBJECTS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68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68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350" name="Google Shape;350;p68"/>
          <p:cNvSpPr txBox="1">
            <a:spLocks noGrp="1"/>
          </p:cNvSpPr>
          <p:nvPr>
            <p:ph type="body" idx="2"/>
          </p:nvPr>
        </p:nvSpPr>
        <p:spPr>
          <a:xfrm>
            <a:off x="53340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351" name="Google Shape;351;p68"/>
          <p:cNvSpPr txBox="1">
            <a:spLocks noGrp="1"/>
          </p:cNvSpPr>
          <p:nvPr>
            <p:ph type="body" idx="3"/>
          </p:nvPr>
        </p:nvSpPr>
        <p:spPr>
          <a:xfrm>
            <a:off x="53340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352" name="Google Shape;352;p6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3" name="Google Shape;353;p6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0520" algn="l" rtl="0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29718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3200400" marR="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657600" marR="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4114800" marR="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0" name="Google Shape;120;p17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21" name="Google Shape;121;p1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22" name="Google Shape;122;p17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0520" algn="l" rtl="0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29718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3200400" marR="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657600" marR="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4114800" marR="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0" name="Google Shape;240;p19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41" name="Google Shape;241;p1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42" name="Google Shape;242;p19"/>
          <p:cNvSpPr txBox="1">
            <a:spLocks noGrp="1"/>
          </p:cNvSpPr>
          <p:nvPr>
            <p:ph type="body" idx="1"/>
          </p:nvPr>
        </p:nvSpPr>
        <p:spPr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0520" algn="l" rtl="0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29718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3200400" marR="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657600" marR="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4114800" marR="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jpg"/><Relationship Id="rId7" Type="http://schemas.openxmlformats.org/officeDocument/2006/relationships/image" Target="../media/image16.png"/><Relationship Id="rId12" Type="http://schemas.openxmlformats.org/officeDocument/2006/relationships/image" Target="../media/image2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3.jpg"/><Relationship Id="rId5" Type="http://schemas.openxmlformats.org/officeDocument/2006/relationships/image" Target="../media/image11.png"/><Relationship Id="rId10" Type="http://schemas.openxmlformats.org/officeDocument/2006/relationships/image" Target="../media/image22.jpg"/><Relationship Id="rId4" Type="http://schemas.openxmlformats.org/officeDocument/2006/relationships/image" Target="../media/image18.png"/><Relationship Id="rId9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media" Target="../media/media2.MOV"/><Relationship Id="rId7" Type="http://schemas.openxmlformats.org/officeDocument/2006/relationships/image" Target="../media/image4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8.xml"/><Relationship Id="rId4" Type="http://schemas.openxmlformats.org/officeDocument/2006/relationships/video" Target="../media/media2.MOV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1" descr="SpaceX 'excited' about building moon bases and Mars cities at the same tim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4818" y="2087342"/>
            <a:ext cx="2714625" cy="1076325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1"/>
          <p:cNvSpPr/>
          <p:nvPr/>
        </p:nvSpPr>
        <p:spPr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61" name="Google Shape;361;p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62" name="Google Shape;362;p1"/>
          <p:cNvSpPr txBox="1"/>
          <p:nvPr/>
        </p:nvSpPr>
        <p:spPr>
          <a:xfrm>
            <a:off x="260080" y="5560218"/>
            <a:ext cx="8716962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Chad </a:t>
            </a:r>
            <a:r>
              <a:rPr lang="en-US" sz="1600" b="1" i="0" u="none" strike="noStrike" cap="none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Cantin</a:t>
            </a: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, Sivaperuman Muniyasamy</a:t>
            </a:r>
            <a:r>
              <a:rPr lang="en-US" sz="1100" b="1" i="0" u="none" strike="noStrike" cap="none" baseline="3000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1</a:t>
            </a: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, Dr </a:t>
            </a:r>
            <a:r>
              <a:rPr lang="en-US" sz="1600" b="1" i="0" u="none" strike="noStrike" cap="none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Jekan</a:t>
            </a: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Thangavelautham</a:t>
            </a:r>
            <a:r>
              <a:rPr lang="en-US" sz="1100" b="1" i="0" u="none" strike="noStrike" cap="none" baseline="3000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1</a:t>
            </a:r>
            <a:endParaRPr sz="1100" b="0" i="0" u="none" strike="noStrike" cap="none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baseline="3000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1</a:t>
            </a: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Space and Terrestrial Robotic Exploration (</a:t>
            </a:r>
            <a:r>
              <a:rPr lang="en-US" sz="1600" b="1" i="0" u="none" strike="noStrike" cap="none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SpaceTREx</a:t>
            </a: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) Laboratory</a:t>
            </a:r>
            <a:endParaRPr sz="1600" b="0" i="0" u="none" strike="noStrike" cap="none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baseline="3000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1</a:t>
            </a: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Aerospace and Mechanical Engineering Dept.,</a:t>
            </a:r>
            <a:endParaRPr sz="1600" b="0" i="0" u="none" strike="noStrike" cap="none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University of Arizona</a:t>
            </a:r>
            <a:endParaRPr sz="1600" b="0" i="0" u="none" strike="noStrike" cap="none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63" name="Google Shape;363;p1"/>
          <p:cNvSpPr txBox="1"/>
          <p:nvPr/>
        </p:nvSpPr>
        <p:spPr>
          <a:xfrm>
            <a:off x="184087" y="4693674"/>
            <a:ext cx="8791068" cy="1261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Design and Development of an Autonomous Sandbag Filling Robot for Lunar Base Applications</a:t>
            </a:r>
            <a:endParaRPr sz="24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364" name="Google Shape;36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3825" y="144463"/>
            <a:ext cx="1400175" cy="1100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12718" y="74702"/>
            <a:ext cx="1020762" cy="1033849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1"/>
          <p:cNvSpPr txBox="1"/>
          <p:nvPr/>
        </p:nvSpPr>
        <p:spPr>
          <a:xfrm>
            <a:off x="6490479" y="1049426"/>
            <a:ext cx="16002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SpaceTREx</a:t>
            </a:r>
            <a:endParaRPr/>
          </a:p>
        </p:txBody>
      </p:sp>
      <p:pic>
        <p:nvPicPr>
          <p:cNvPr id="367" name="Google Shape;36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06483" y="194083"/>
            <a:ext cx="1400175" cy="111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"/>
          <p:cNvPicPr preferRelativeResize="0"/>
          <p:nvPr/>
        </p:nvPicPr>
        <p:blipFill rotWithShape="1">
          <a:blip r:embed="rId7">
            <a:alphaModFix/>
          </a:blip>
          <a:srcRect b="18215"/>
          <a:stretch/>
        </p:blipFill>
        <p:spPr>
          <a:xfrm>
            <a:off x="5309109" y="80096"/>
            <a:ext cx="1067369" cy="1018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2030734"/>
            <a:ext cx="4142592" cy="2493983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1"/>
          <p:cNvSpPr txBox="1"/>
          <p:nvPr/>
        </p:nvSpPr>
        <p:spPr>
          <a:xfrm>
            <a:off x="5205146" y="1046057"/>
            <a:ext cx="165223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ASTEROIDS</a:t>
            </a:r>
            <a:endParaRPr/>
          </a:p>
        </p:txBody>
      </p:sp>
      <p:pic>
        <p:nvPicPr>
          <p:cNvPr id="371" name="Google Shape;371;p1"/>
          <p:cNvPicPr preferRelativeResize="0"/>
          <p:nvPr/>
        </p:nvPicPr>
        <p:blipFill rotWithShape="1">
          <a:blip r:embed="rId9">
            <a:alphaModFix/>
          </a:blip>
          <a:srcRect r="3568"/>
          <a:stretch/>
        </p:blipFill>
        <p:spPr>
          <a:xfrm>
            <a:off x="6467455" y="2043290"/>
            <a:ext cx="2682204" cy="25062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2" name="Google Shape;372;p1"/>
          <p:cNvCxnSpPr/>
          <p:nvPr/>
        </p:nvCxnSpPr>
        <p:spPr>
          <a:xfrm rot="10800000">
            <a:off x="0" y="2042052"/>
            <a:ext cx="9143999" cy="0"/>
          </a:xfrm>
          <a:prstGeom prst="straightConnector1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3" name="Google Shape;373;p1"/>
          <p:cNvCxnSpPr/>
          <p:nvPr/>
        </p:nvCxnSpPr>
        <p:spPr>
          <a:xfrm rot="10800000">
            <a:off x="-1" y="4549497"/>
            <a:ext cx="9143999" cy="0"/>
          </a:xfrm>
          <a:prstGeom prst="straightConnector1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74" name="Google Shape;374;p1" descr="A gold and white label with a planet earth and a satellite&#10;&#10;Description automatically generated"/>
          <p:cNvPicPr preferRelativeResize="0"/>
          <p:nvPr/>
        </p:nvPicPr>
        <p:blipFill rotWithShape="1">
          <a:blip r:embed="rId10">
            <a:alphaModFix/>
          </a:blip>
          <a:srcRect t="2262"/>
          <a:stretch/>
        </p:blipFill>
        <p:spPr>
          <a:xfrm>
            <a:off x="7882666" y="178563"/>
            <a:ext cx="1092488" cy="1219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" descr="NASA turns to 3D-printed construction for outer space infrastructure | SYFY  WIRE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644932" y="2073173"/>
            <a:ext cx="3829617" cy="2474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1" descr="Mining the Moon, Fueling the Future | Daily Planet | Air &amp; Space Magazine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467963" y="2047710"/>
            <a:ext cx="1679811" cy="1295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Outline</a:t>
            </a:r>
            <a:endParaRPr/>
          </a:p>
        </p:txBody>
      </p:sp>
      <p:sp>
        <p:nvSpPr>
          <p:cNvPr id="382" name="Google Shape;382;p2"/>
          <p:cNvSpPr txBox="1">
            <a:spLocks noGrp="1"/>
          </p:cNvSpPr>
          <p:nvPr>
            <p:ph type="body" idx="1"/>
          </p:nvPr>
        </p:nvSpPr>
        <p:spPr>
          <a:xfrm>
            <a:off x="457200" y="1945369"/>
            <a:ext cx="8382000" cy="446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Motivation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Challenges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Objectives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Related Work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Methodology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Results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Conclusion and Discussion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Future Work</a:t>
            </a:r>
            <a:endParaRPr/>
          </a:p>
          <a:p>
            <a:pPr marL="342900" lvl="0" indent="-236220" algn="l" rtl="0"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/>
          </a:p>
          <a:p>
            <a:pPr marL="342900" lvl="0" indent="-236220" algn="l" rtl="0"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Motivation</a:t>
            </a:r>
            <a:endParaRPr/>
          </a:p>
        </p:txBody>
      </p:sp>
      <p:sp>
        <p:nvSpPr>
          <p:cNvPr id="388" name="Google Shape;388;p3"/>
          <p:cNvSpPr txBox="1">
            <a:spLocks noGrp="1"/>
          </p:cNvSpPr>
          <p:nvPr>
            <p:ph type="body" idx="1"/>
          </p:nvPr>
        </p:nvSpPr>
        <p:spPr>
          <a:xfrm>
            <a:off x="228600" y="1752600"/>
            <a:ext cx="8991600" cy="2681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Establishing a prolonged, permanent presence on the moon</a:t>
            </a:r>
            <a:endParaRPr/>
          </a:p>
          <a:p>
            <a:pPr marL="742950" lvl="1" indent="-2857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514"/>
              </a:buClr>
              <a:buSzPts val="1200"/>
              <a:buChar char="■"/>
            </a:pPr>
            <a:r>
              <a:rPr lang="en-US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Enables scientific development</a:t>
            </a:r>
            <a:endParaRPr/>
          </a:p>
          <a:p>
            <a:pPr marL="742950" lvl="1" indent="-2857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514"/>
              </a:buClr>
              <a:buSzPts val="1200"/>
              <a:buChar char="■"/>
            </a:pPr>
            <a:r>
              <a:rPr lang="en-US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Commercial and private Space economy development 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A886E0"/>
              </a:buClr>
              <a:buSzPts val="1680"/>
              <a:buChar char="●"/>
            </a:pPr>
            <a:r>
              <a:rPr lang="en-US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&gt;Artemis VIII (2032)</a:t>
            </a:r>
            <a:endParaRPr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rgbClr val="A886E0"/>
              </a:buClr>
              <a:buSzPts val="1680"/>
              <a:buChar char="●"/>
            </a:pPr>
            <a:r>
              <a:rPr lang="en-US">
                <a:solidFill>
                  <a:srgbClr val="000514"/>
                </a:solidFill>
                <a:latin typeface="Garamond"/>
                <a:ea typeface="Garamond"/>
                <a:cs typeface="Garamond"/>
                <a:sym typeface="Garamond"/>
              </a:rPr>
              <a:t>Revolutionize lunar construction methods</a:t>
            </a:r>
            <a:endParaRPr b="0">
              <a:solidFill>
                <a:srgbClr val="000514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36220" algn="l" rtl="0">
              <a:spcBef>
                <a:spcPts val="560"/>
              </a:spcBef>
              <a:spcAft>
                <a:spcPts val="0"/>
              </a:spcAft>
              <a:buClr>
                <a:srgbClr val="A886E0"/>
              </a:buClr>
              <a:buSzPts val="1680"/>
              <a:buNone/>
            </a:pPr>
            <a:endParaRPr>
              <a:solidFill>
                <a:srgbClr val="000514"/>
              </a:solidFill>
            </a:endParaRPr>
          </a:p>
          <a:p>
            <a:pPr marL="342900" lvl="0" indent="-236220" algn="l" rtl="0">
              <a:spcBef>
                <a:spcPts val="560"/>
              </a:spcBef>
              <a:spcAft>
                <a:spcPts val="0"/>
              </a:spcAft>
              <a:buClr>
                <a:srgbClr val="A886E0"/>
              </a:buClr>
              <a:buSzPts val="1680"/>
              <a:buNone/>
            </a:pPr>
            <a:endParaRPr>
              <a:solidFill>
                <a:srgbClr val="000514"/>
              </a:solidFill>
            </a:endParaRPr>
          </a:p>
          <a:p>
            <a:pPr marL="342900" lvl="0" indent="-23622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A886E0"/>
              </a:buClr>
              <a:buSzPts val="1680"/>
              <a:buNone/>
            </a:pPr>
            <a:endParaRPr>
              <a:solidFill>
                <a:srgbClr val="000000"/>
              </a:solidFill>
            </a:endParaRPr>
          </a:p>
          <a:p>
            <a:pPr marL="742950" lvl="1" indent="-196850" algn="l" rtl="0">
              <a:spcBef>
                <a:spcPts val="5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pic>
        <p:nvPicPr>
          <p:cNvPr id="389" name="Google Shape;389;p3" descr="A picture containing ground, outdoo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199" y="4452031"/>
            <a:ext cx="3776870" cy="1982596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3"/>
          <p:cNvSpPr txBox="1"/>
          <p:nvPr/>
        </p:nvSpPr>
        <p:spPr>
          <a:xfrm>
            <a:off x="407315" y="6199981"/>
            <a:ext cx="158889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Render by Pierre Carril (ESA)</a:t>
            </a:r>
            <a:endParaRPr sz="900" u="non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1" name="Google Shape;391;p3"/>
          <p:cNvSpPr txBox="1"/>
          <p:nvPr/>
        </p:nvSpPr>
        <p:spPr>
          <a:xfrm>
            <a:off x="1179689" y="6452600"/>
            <a:ext cx="2331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u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Lunar Base Concept (E</a:t>
            </a:r>
            <a:r>
              <a:rPr lang="en-US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SA)</a:t>
            </a:r>
            <a:endParaRPr sz="1400" b="1" u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392" name="Google Shape;392;p3" descr="A picture containing gea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52285" y="4773177"/>
            <a:ext cx="2084318" cy="1536423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3"/>
          <p:cNvSpPr txBox="1"/>
          <p:nvPr/>
        </p:nvSpPr>
        <p:spPr>
          <a:xfrm>
            <a:off x="5477255" y="6436226"/>
            <a:ext cx="3217039" cy="3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u="non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Lunar Smart </a:t>
            </a:r>
            <a:r>
              <a:rPr lang="en-US" sz="1350" b="1" u="none" dirty="0" err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Superadobe</a:t>
            </a:r>
            <a:r>
              <a:rPr lang="en-US" sz="1350" b="1" u="non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 </a:t>
            </a:r>
            <a:r>
              <a:rPr lang="en-US" sz="1350" u="non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(</a:t>
            </a:r>
            <a:r>
              <a:rPr lang="en-US" sz="1350" b="1" u="non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SpaceTREx</a:t>
            </a:r>
            <a:r>
              <a:rPr lang="en-US" sz="1350" u="non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)</a:t>
            </a:r>
            <a:endParaRPr sz="2400" u="sng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Challenges</a:t>
            </a:r>
            <a:endParaRPr/>
          </a:p>
        </p:txBody>
      </p:sp>
      <p:sp>
        <p:nvSpPr>
          <p:cNvPr id="399" name="Google Shape;399;p4"/>
          <p:cNvSpPr txBox="1">
            <a:spLocks noGrp="1"/>
          </p:cNvSpPr>
          <p:nvPr>
            <p:ph type="body" idx="1"/>
          </p:nvPr>
        </p:nvSpPr>
        <p:spPr>
          <a:xfrm>
            <a:off x="381000" y="1860070"/>
            <a:ext cx="6091725" cy="2131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Harsh lunar environment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Dust and regolith management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Surface radiation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Micrometeorites </a:t>
            </a:r>
            <a:endParaRPr/>
          </a:p>
        </p:txBody>
      </p:sp>
      <p:sp>
        <p:nvSpPr>
          <p:cNvPr id="400" name="Google Shape;400;p4"/>
          <p:cNvSpPr txBox="1"/>
          <p:nvPr/>
        </p:nvSpPr>
        <p:spPr>
          <a:xfrm>
            <a:off x="382186" y="3858764"/>
            <a:ext cx="8468259" cy="2195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None/>
            </a:pPr>
            <a:endParaRPr sz="2800" b="1" u="sng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endParaRPr sz="2800" b="1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401" name="Google Shape;401;p4" descr="Fresh Craters on the Moon and Eart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3023" y="4037403"/>
            <a:ext cx="1837951" cy="183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" descr="A diagram of solar energ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2688" y="2800045"/>
            <a:ext cx="2132100" cy="3248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4" descr="Abrasive Lunar Dust Threatens Long-Duration Moon Mission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0511" y="4316014"/>
            <a:ext cx="2480907" cy="1559337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"/>
          <p:cNvSpPr txBox="1"/>
          <p:nvPr/>
        </p:nvSpPr>
        <p:spPr>
          <a:xfrm>
            <a:off x="582818" y="6048846"/>
            <a:ext cx="19962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Abrasive Lunar Dust (NASA)</a:t>
            </a:r>
            <a:endParaRPr sz="12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05" name="Google Shape;405;p4"/>
          <p:cNvSpPr txBox="1"/>
          <p:nvPr/>
        </p:nvSpPr>
        <p:spPr>
          <a:xfrm>
            <a:off x="6382699" y="6048846"/>
            <a:ext cx="247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Lunar Surface Radiation (NASA, LPI)</a:t>
            </a:r>
            <a:endParaRPr sz="12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06" name="Google Shape;406;p4"/>
          <p:cNvSpPr txBox="1"/>
          <p:nvPr/>
        </p:nvSpPr>
        <p:spPr>
          <a:xfrm>
            <a:off x="3353254" y="6048896"/>
            <a:ext cx="24375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Micrometeorite Impacts (NASA, LPI)</a:t>
            </a:r>
            <a:endParaRPr sz="12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"/>
          <p:cNvSpPr txBox="1">
            <a:spLocks noGrp="1"/>
          </p:cNvSpPr>
          <p:nvPr>
            <p:ph type="title"/>
          </p:nvPr>
        </p:nvSpPr>
        <p:spPr>
          <a:xfrm>
            <a:off x="457200" y="1143001"/>
            <a:ext cx="8382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Objectives</a:t>
            </a:r>
            <a:endParaRPr/>
          </a:p>
        </p:txBody>
      </p:sp>
      <p:sp>
        <p:nvSpPr>
          <p:cNvPr id="412" name="Google Shape;412;p5"/>
          <p:cNvSpPr txBox="1">
            <a:spLocks noGrp="1"/>
          </p:cNvSpPr>
          <p:nvPr>
            <p:ph type="body" idx="1"/>
          </p:nvPr>
        </p:nvSpPr>
        <p:spPr>
          <a:xfrm>
            <a:off x="398569" y="1676400"/>
            <a:ext cx="8516831" cy="5096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 dirty="0"/>
              <a:t>Conceptualize, design, and prototype an autonomous sandbag filling lunar robot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rgbClr val="000514"/>
              </a:buClr>
              <a:buSzPts val="1400"/>
              <a:buChar char="■"/>
            </a:pPr>
            <a:r>
              <a:rPr lang="en-US" dirty="0">
                <a:solidFill>
                  <a:srgbClr val="000514"/>
                </a:solidFill>
                <a:latin typeface="Garamond"/>
                <a:ea typeface="Garamond"/>
                <a:cs typeface="Garamond"/>
                <a:sym typeface="Garamond"/>
              </a:rPr>
              <a:t>Robots will be capable of handling repetitive and strenuous tasks for various lunar base applications</a:t>
            </a:r>
            <a:endParaRPr b="0" dirty="0">
              <a:solidFill>
                <a:srgbClr val="000514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514"/>
              </a:buClr>
              <a:buSzPts val="1100"/>
              <a:buNone/>
            </a:pPr>
            <a:endParaRPr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36220" algn="l" rtl="0"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dirty="0"/>
          </a:p>
          <a:p>
            <a:pPr marL="342900" lvl="0" indent="-236220" algn="l" rtl="0"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dirty="0"/>
          </a:p>
          <a:p>
            <a:pPr marL="342900" lvl="0" indent="-236220" algn="l" rtl="0"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dirty="0"/>
          </a:p>
        </p:txBody>
      </p:sp>
      <p:pic>
        <p:nvPicPr>
          <p:cNvPr id="413" name="Google Shape;413;p5" descr="A space rover on the mo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3744" y="4242816"/>
            <a:ext cx="2199807" cy="2255431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5"/>
          <p:cNvSpPr txBox="1"/>
          <p:nvPr/>
        </p:nvSpPr>
        <p:spPr>
          <a:xfrm>
            <a:off x="479569" y="6496369"/>
            <a:ext cx="335606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Concept Autonomous Lunar Excavator (NASA)</a:t>
            </a:r>
            <a:endParaRPr sz="1200" b="1" u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415" name="Google Shape;415;p5" descr="A robot on the mo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40218" y="4242816"/>
            <a:ext cx="3572845" cy="2207848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5"/>
          <p:cNvSpPr txBox="1"/>
          <p:nvPr/>
        </p:nvSpPr>
        <p:spPr>
          <a:xfrm>
            <a:off x="5308366" y="6473516"/>
            <a:ext cx="311704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Concept Autonomous Lunar Robots (NASA)</a:t>
            </a:r>
            <a:endParaRPr sz="1200" b="1" u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17" name="Google Shape;417;p5"/>
          <p:cNvSpPr txBox="1"/>
          <p:nvPr/>
        </p:nvSpPr>
        <p:spPr>
          <a:xfrm>
            <a:off x="6920515" y="4446263"/>
            <a:ext cx="114974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Render by: NASA</a:t>
            </a:r>
            <a:endParaRPr sz="1000" u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18" name="Google Shape;418;p5"/>
          <p:cNvSpPr txBox="1"/>
          <p:nvPr/>
        </p:nvSpPr>
        <p:spPr>
          <a:xfrm>
            <a:off x="1189974" y="4446263"/>
            <a:ext cx="1088454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Render by: NASA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u="sng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6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Smart Sandbag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306293-D275-6B72-1AA8-4297B0BDF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1587" y="1858057"/>
            <a:ext cx="3637613" cy="4463414"/>
          </a:xfrm>
        </p:spPr>
        <p:txBody>
          <a:bodyPr/>
          <a:lstStyle/>
          <a:p>
            <a:r>
              <a:rPr lang="en-US" dirty="0"/>
              <a:t>Imagine brick in a home that can:</a:t>
            </a:r>
          </a:p>
          <a:p>
            <a:pPr lvl="1"/>
            <a:r>
              <a:rPr lang="en-US" dirty="0"/>
              <a:t>Sense</a:t>
            </a:r>
          </a:p>
          <a:p>
            <a:pPr lvl="1"/>
            <a:r>
              <a:rPr lang="en-US" dirty="0"/>
              <a:t>Light-up</a:t>
            </a:r>
          </a:p>
          <a:p>
            <a:pPr lvl="1"/>
            <a:r>
              <a:rPr lang="en-US" dirty="0"/>
              <a:t>Compute</a:t>
            </a:r>
          </a:p>
          <a:p>
            <a:pPr lvl="1"/>
            <a:r>
              <a:rPr lang="en-US" dirty="0"/>
              <a:t>Relay Comms</a:t>
            </a:r>
          </a:p>
          <a:p>
            <a:pPr lvl="1"/>
            <a:r>
              <a:rPr lang="en-US" dirty="0"/>
              <a:t>Position, Nav, Track</a:t>
            </a:r>
          </a:p>
          <a:p>
            <a:pPr lvl="1"/>
            <a:r>
              <a:rPr lang="en-US" dirty="0"/>
              <a:t>Measure structural health </a:t>
            </a:r>
          </a:p>
          <a:p>
            <a:endParaRPr lang="en-US" dirty="0"/>
          </a:p>
        </p:txBody>
      </p:sp>
      <p:pic>
        <p:nvPicPr>
          <p:cNvPr id="4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B5AFBB6B-8C2C-435D-A541-2370BF6B0C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2140922"/>
            <a:ext cx="4896787" cy="2576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3825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6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Related Work</a:t>
            </a:r>
            <a:endParaRPr/>
          </a:p>
        </p:txBody>
      </p:sp>
      <p:sp>
        <p:nvSpPr>
          <p:cNvPr id="424" name="Google Shape;424;p6"/>
          <p:cNvSpPr txBox="1">
            <a:spLocks noGrp="1"/>
          </p:cNvSpPr>
          <p:nvPr>
            <p:ph type="body" idx="1"/>
          </p:nvPr>
        </p:nvSpPr>
        <p:spPr>
          <a:xfrm>
            <a:off x="533400" y="1858057"/>
            <a:ext cx="5340626" cy="4768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 dirty="0"/>
              <a:t>Terrestrial </a:t>
            </a:r>
            <a:r>
              <a:rPr lang="en-US" dirty="0" err="1"/>
              <a:t>superadobe</a:t>
            </a:r>
            <a:r>
              <a:rPr lang="en-US" dirty="0"/>
              <a:t> applications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rgbClr val="000514"/>
              </a:buClr>
              <a:buSzPts val="1400"/>
              <a:buChar char="■"/>
            </a:pPr>
            <a:r>
              <a:rPr lang="en-US" dirty="0">
                <a:latin typeface="Garamond"/>
                <a:ea typeface="Garamond"/>
                <a:cs typeface="Garamond"/>
                <a:sym typeface="Garamond"/>
              </a:rPr>
              <a:t>Housing and Emergency Shelter</a:t>
            </a:r>
            <a:endParaRPr b="0" dirty="0">
              <a:latin typeface="Garamond"/>
              <a:ea typeface="Garamond"/>
              <a:cs typeface="Garamond"/>
              <a:sym typeface="Garamond"/>
            </a:endParaRPr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rgbClr val="000514"/>
              </a:buClr>
              <a:buSzPts val="1400"/>
              <a:buChar char="■"/>
            </a:pPr>
            <a:r>
              <a:rPr lang="en-US" dirty="0">
                <a:latin typeface="Garamond"/>
                <a:ea typeface="Garamond"/>
                <a:cs typeface="Garamond"/>
                <a:sym typeface="Garamond"/>
              </a:rPr>
              <a:t>Storage</a:t>
            </a:r>
            <a:endParaRPr dirty="0"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rgbClr val="A886E0"/>
              </a:buClr>
              <a:buSzPts val="1680"/>
              <a:buChar char="●"/>
            </a:pPr>
            <a:r>
              <a:rPr lang="en-US" dirty="0"/>
              <a:t>Erosion control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SzPts val="1400"/>
              <a:buChar char="■"/>
            </a:pPr>
            <a:r>
              <a:rPr lang="en-US" dirty="0"/>
              <a:t>Utilization of continuous sandbags  </a:t>
            </a:r>
            <a:endParaRPr dirty="0"/>
          </a:p>
          <a:p>
            <a:pPr marL="742950" lvl="1" indent="-196850" algn="l" rtl="0">
              <a:spcBef>
                <a:spcPts val="56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lvl="1" indent="0" algn="l" rtl="0">
              <a:spcBef>
                <a:spcPts val="56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742950" lvl="1" indent="-196850" algn="l" rtl="0">
              <a:spcBef>
                <a:spcPts val="5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25" name="Google Shape;425;p6"/>
          <p:cNvSpPr txBox="1"/>
          <p:nvPr/>
        </p:nvSpPr>
        <p:spPr>
          <a:xfrm>
            <a:off x="5681655" y="3806958"/>
            <a:ext cx="3404085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Superadobe</a:t>
            </a:r>
            <a:r>
              <a:rPr lang="en-US" sz="1200" b="1" u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Dome Construction (Cal-Earth)</a:t>
            </a:r>
            <a:endParaRPr sz="1200" b="1" u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426" name="Google Shape;426;p6" descr="Sandbag Machin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8887" y="4163703"/>
            <a:ext cx="1861930" cy="197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6" descr="A person standing on top of a building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66658" y="1858617"/>
            <a:ext cx="1866385" cy="1868556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6"/>
          <p:cNvSpPr txBox="1"/>
          <p:nvPr/>
        </p:nvSpPr>
        <p:spPr>
          <a:xfrm>
            <a:off x="5698435" y="6162261"/>
            <a:ext cx="256429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Sandbag Storm Basin Installment (Superior Sandbag System)</a:t>
            </a:r>
            <a:endParaRPr sz="1200" b="1" u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8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Trade Study -Filling Mechanisms</a:t>
            </a:r>
            <a:endParaRPr dirty="0"/>
          </a:p>
        </p:txBody>
      </p:sp>
      <p:sp>
        <p:nvSpPr>
          <p:cNvPr id="440" name="Google Shape;440;p8"/>
          <p:cNvSpPr txBox="1">
            <a:spLocks noGrp="1"/>
          </p:cNvSpPr>
          <p:nvPr>
            <p:ph type="body" idx="1"/>
          </p:nvPr>
        </p:nvSpPr>
        <p:spPr>
          <a:xfrm>
            <a:off x="457200" y="1667073"/>
            <a:ext cx="8382000" cy="446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Variety of filling mechanisms compared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Moving forward with the continuous tube bagging idea </a:t>
            </a:r>
            <a:endParaRPr/>
          </a:p>
          <a:p>
            <a:pPr marL="457200" lvl="1" indent="0" algn="l" rtl="0">
              <a:spcBef>
                <a:spcPts val="560"/>
              </a:spcBef>
              <a:spcAft>
                <a:spcPts val="0"/>
              </a:spcAft>
              <a:buClr>
                <a:srgbClr val="000514"/>
              </a:buClr>
              <a:buSzPts val="1400"/>
              <a:buNone/>
            </a:pPr>
            <a:endParaRPr/>
          </a:p>
          <a:p>
            <a:pPr marL="342900" lvl="0" indent="-236220" algn="l" rtl="0"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/>
          </a:p>
          <a:p>
            <a:pPr marL="342900" lvl="0" indent="-236220" algn="l" rtl="0"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/>
          </a:p>
          <a:p>
            <a:pPr marL="342900" lvl="0" indent="-236220" algn="l" rtl="0"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/>
          </a:p>
        </p:txBody>
      </p:sp>
      <p:pic>
        <p:nvPicPr>
          <p:cNvPr id="441" name="Google Shape;441;p8" descr="A table with numbers and symbol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7037" y="3101139"/>
            <a:ext cx="8435702" cy="1596514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8"/>
          <p:cNvSpPr txBox="1"/>
          <p:nvPr/>
        </p:nvSpPr>
        <p:spPr>
          <a:xfrm>
            <a:off x="2736056" y="4701001"/>
            <a:ext cx="38290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Trade Study for Various Filling Mechanisms (Cantin, 2023)</a:t>
            </a:r>
            <a:endParaRPr sz="12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443" name="Google Shape;443;p8" descr="A bulldozer with a loader and bags of sa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4557" y="4978616"/>
            <a:ext cx="2511287" cy="1472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8" descr="A person driving a tractor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72677" y="4978700"/>
            <a:ext cx="2305879" cy="1479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8" descr="A red machine outside of a building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24260" y="4782046"/>
            <a:ext cx="1789044" cy="1680377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8"/>
          <p:cNvSpPr txBox="1"/>
          <p:nvPr/>
        </p:nvSpPr>
        <p:spPr>
          <a:xfrm>
            <a:off x="324678" y="6460434"/>
            <a:ext cx="255767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Track Loader Mechanism (Sand Master)</a:t>
            </a:r>
            <a:endParaRPr sz="12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47" name="Google Shape;447;p8"/>
          <p:cNvSpPr txBox="1"/>
          <p:nvPr/>
        </p:nvSpPr>
        <p:spPr>
          <a:xfrm>
            <a:off x="2994990" y="6460433"/>
            <a:ext cx="330641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Telehandler Mechanism (Superior Sandbag System)</a:t>
            </a:r>
            <a:endParaRPr sz="12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48" name="Google Shape;448;p8"/>
          <p:cNvSpPr txBox="1"/>
          <p:nvPr/>
        </p:nvSpPr>
        <p:spPr>
          <a:xfrm>
            <a:off x="6394172" y="6453806"/>
            <a:ext cx="285584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Manual Bagging Mechanism (Megga Bagger)</a:t>
            </a:r>
            <a:endParaRPr sz="12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2cce68fd752_0_16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3820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Trade Study -Screw Feeders</a:t>
            </a:r>
            <a:endParaRPr dirty="0"/>
          </a:p>
        </p:txBody>
      </p:sp>
      <p:pic>
        <p:nvPicPr>
          <p:cNvPr id="455" name="Google Shape;455;g2cce68fd752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010600"/>
            <a:ext cx="8839203" cy="3908163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56" name="Google Shape;456;g2cce68fd752_0_16"/>
          <p:cNvSpPr txBox="1"/>
          <p:nvPr/>
        </p:nvSpPr>
        <p:spPr>
          <a:xfrm>
            <a:off x="2916891" y="5932683"/>
            <a:ext cx="41859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Trade Study for Various </a:t>
            </a:r>
            <a:r>
              <a:rPr lang="en-US" sz="1200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Screw Conveyors/Feeders</a:t>
            </a:r>
            <a:r>
              <a:rPr lang="en-US" sz="1200" b="1" u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endParaRPr sz="1200" b="1" u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9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Sandbag Filling Robot CAD Model</a:t>
            </a:r>
            <a:endParaRPr dirty="0"/>
          </a:p>
        </p:txBody>
      </p:sp>
      <p:pic>
        <p:nvPicPr>
          <p:cNvPr id="462" name="Google Shape;462;p9" descr="Imag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62943" y="1779216"/>
            <a:ext cx="7025700" cy="47643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63" name="Google Shape;463;p9"/>
          <p:cNvSpPr txBox="1"/>
          <p:nvPr/>
        </p:nvSpPr>
        <p:spPr>
          <a:xfrm>
            <a:off x="6986701" y="4412655"/>
            <a:ext cx="13587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Robotic Arm</a:t>
            </a:r>
            <a:endParaRPr sz="1600" b="1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64" name="Google Shape;464;p9"/>
          <p:cNvSpPr txBox="1"/>
          <p:nvPr/>
        </p:nvSpPr>
        <p:spPr>
          <a:xfrm>
            <a:off x="6913157" y="1868256"/>
            <a:ext cx="136774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Regolith Bin</a:t>
            </a:r>
            <a:endParaRPr sz="1600" b="1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65" name="Google Shape;465;p9"/>
          <p:cNvSpPr txBox="1"/>
          <p:nvPr/>
        </p:nvSpPr>
        <p:spPr>
          <a:xfrm>
            <a:off x="6986700" y="5301316"/>
            <a:ext cx="124847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Main Robot</a:t>
            </a:r>
            <a:endParaRPr sz="1600" b="1" u="sng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66" name="Google Shape;466;p9"/>
          <p:cNvSpPr txBox="1"/>
          <p:nvPr/>
        </p:nvSpPr>
        <p:spPr>
          <a:xfrm>
            <a:off x="6974941" y="4046586"/>
            <a:ext cx="170830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Assisting Robot</a:t>
            </a:r>
            <a:endParaRPr sz="1600" b="1" u="sng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67" name="Google Shape;467;p9"/>
          <p:cNvSpPr txBox="1"/>
          <p:nvPr/>
        </p:nvSpPr>
        <p:spPr>
          <a:xfrm>
            <a:off x="6913157" y="2885121"/>
            <a:ext cx="156485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Regolith Pump</a:t>
            </a:r>
            <a:endParaRPr sz="1600" b="1" u="sng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68" name="Google Shape;468;p9"/>
          <p:cNvSpPr txBox="1"/>
          <p:nvPr/>
        </p:nvSpPr>
        <p:spPr>
          <a:xfrm>
            <a:off x="6968475" y="4658957"/>
            <a:ext cx="178712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Sandbag </a:t>
            </a:r>
            <a:endParaRPr sz="1600" b="1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69" name="Google Shape;469;p9"/>
          <p:cNvSpPr txBox="1"/>
          <p:nvPr/>
        </p:nvSpPr>
        <p:spPr>
          <a:xfrm>
            <a:off x="6913158" y="2201194"/>
            <a:ext cx="191685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Filling Mechanism</a:t>
            </a:r>
            <a:endParaRPr sz="1600" b="1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470" name="Google Shape;470;p9"/>
          <p:cNvCxnSpPr/>
          <p:nvPr/>
        </p:nvCxnSpPr>
        <p:spPr>
          <a:xfrm>
            <a:off x="3456732" y="2031814"/>
            <a:ext cx="3457803" cy="1226"/>
          </a:xfrm>
          <a:prstGeom prst="straightConnector1">
            <a:avLst/>
          </a:prstGeom>
          <a:solidFill>
            <a:schemeClr val="accent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1" name="Google Shape;471;p9"/>
          <p:cNvCxnSpPr/>
          <p:nvPr/>
        </p:nvCxnSpPr>
        <p:spPr>
          <a:xfrm>
            <a:off x="3860389" y="2338248"/>
            <a:ext cx="3054145" cy="1226"/>
          </a:xfrm>
          <a:prstGeom prst="straightConnector1">
            <a:avLst/>
          </a:prstGeom>
          <a:solidFill>
            <a:schemeClr val="accent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2" name="Google Shape;472;p9"/>
          <p:cNvCxnSpPr/>
          <p:nvPr/>
        </p:nvCxnSpPr>
        <p:spPr>
          <a:xfrm rot="10800000" flipH="1">
            <a:off x="2457754" y="3044273"/>
            <a:ext cx="4456778" cy="23288"/>
          </a:xfrm>
          <a:prstGeom prst="straightConnector1">
            <a:avLst/>
          </a:prstGeom>
          <a:solidFill>
            <a:schemeClr val="accent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3" name="Google Shape;473;p9"/>
          <p:cNvCxnSpPr/>
          <p:nvPr/>
        </p:nvCxnSpPr>
        <p:spPr>
          <a:xfrm rot="10800000" flipH="1">
            <a:off x="3371091" y="4245495"/>
            <a:ext cx="3604730" cy="11031"/>
          </a:xfrm>
          <a:prstGeom prst="straightConnector1">
            <a:avLst/>
          </a:prstGeom>
          <a:solidFill>
            <a:schemeClr val="accent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4" name="Google Shape;474;p9"/>
          <p:cNvCxnSpPr/>
          <p:nvPr/>
        </p:nvCxnSpPr>
        <p:spPr>
          <a:xfrm rot="10800000" flipH="1">
            <a:off x="2457757" y="4558057"/>
            <a:ext cx="4518063" cy="11031"/>
          </a:xfrm>
          <a:prstGeom prst="straightConnector1">
            <a:avLst/>
          </a:prstGeom>
          <a:solidFill>
            <a:schemeClr val="accent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5" name="Google Shape;475;p9"/>
          <p:cNvCxnSpPr/>
          <p:nvPr/>
        </p:nvCxnSpPr>
        <p:spPr>
          <a:xfrm rot="10800000" flipH="1">
            <a:off x="2250537" y="4815462"/>
            <a:ext cx="4731413" cy="10036"/>
          </a:xfrm>
          <a:prstGeom prst="straightConnector1">
            <a:avLst/>
          </a:prstGeom>
          <a:solidFill>
            <a:schemeClr val="accent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6" name="Google Shape;476;p9"/>
          <p:cNvCxnSpPr/>
          <p:nvPr/>
        </p:nvCxnSpPr>
        <p:spPr>
          <a:xfrm rot="10800000" flipH="1">
            <a:off x="6000136" y="5452845"/>
            <a:ext cx="1043100" cy="4903"/>
          </a:xfrm>
          <a:prstGeom prst="straightConnector1">
            <a:avLst/>
          </a:prstGeom>
          <a:solidFill>
            <a:schemeClr val="accent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7" name="Google Shape;477;p9"/>
          <p:cNvSpPr txBox="1"/>
          <p:nvPr/>
        </p:nvSpPr>
        <p:spPr>
          <a:xfrm>
            <a:off x="2831453" y="6545437"/>
            <a:ext cx="371153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CAD Model of Sandbag Filling Robot (Cantin, 2023)</a:t>
            </a:r>
            <a:endParaRPr sz="12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cda9324d29_1_0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3820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Screw Feeder Final CAD Model</a:t>
            </a:r>
            <a:endParaRPr dirty="0"/>
          </a:p>
        </p:txBody>
      </p:sp>
      <p:sp>
        <p:nvSpPr>
          <p:cNvPr id="503" name="Google Shape;503;g2cda9324d29_1_0"/>
          <p:cNvSpPr txBox="1"/>
          <p:nvPr/>
        </p:nvSpPr>
        <p:spPr>
          <a:xfrm>
            <a:off x="1180352" y="6426850"/>
            <a:ext cx="60714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Regular and Sectional View 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CAD Model of Screw Feeder Filling Mechanism</a:t>
            </a:r>
            <a:endParaRPr sz="1200" b="1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504" name="Google Shape;504;g2cda9324d29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250" y="1999313"/>
            <a:ext cx="2883049" cy="44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g2cda9324d29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5160" y="2021875"/>
            <a:ext cx="3021016" cy="4404975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g2cda9324d29_1_0"/>
          <p:cNvSpPr txBox="1"/>
          <p:nvPr/>
        </p:nvSpPr>
        <p:spPr>
          <a:xfrm>
            <a:off x="7116776" y="4201068"/>
            <a:ext cx="135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Gear Motor</a:t>
            </a:r>
            <a:endParaRPr sz="1600" b="1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07" name="Google Shape;507;g2cda9324d29_1_0"/>
          <p:cNvSpPr txBox="1"/>
          <p:nvPr/>
        </p:nvSpPr>
        <p:spPr>
          <a:xfrm>
            <a:off x="7112282" y="2282631"/>
            <a:ext cx="1367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Regolith Bin</a:t>
            </a:r>
            <a:endParaRPr sz="1600" b="1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08" name="Google Shape;508;g2cda9324d29_1_0"/>
          <p:cNvSpPr txBox="1"/>
          <p:nvPr/>
        </p:nvSpPr>
        <p:spPr>
          <a:xfrm>
            <a:off x="7121275" y="4375425"/>
            <a:ext cx="1514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Internal Screw</a:t>
            </a:r>
            <a:endParaRPr sz="1600" b="1" i="0" u="sng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09" name="Google Shape;509;g2cda9324d29_1_0"/>
          <p:cNvSpPr txBox="1"/>
          <p:nvPr/>
        </p:nvSpPr>
        <p:spPr>
          <a:xfrm>
            <a:off x="7121276" y="3694625"/>
            <a:ext cx="1863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Main Feeder Tube</a:t>
            </a:r>
            <a:endParaRPr sz="1600" b="1" i="0" u="sng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10" name="Google Shape;510;g2cda9324d29_1_0"/>
          <p:cNvSpPr txBox="1"/>
          <p:nvPr/>
        </p:nvSpPr>
        <p:spPr>
          <a:xfrm>
            <a:off x="7116775" y="4031550"/>
            <a:ext cx="14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Screw Coupler</a:t>
            </a:r>
            <a:endParaRPr sz="1600" b="1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511" name="Google Shape;511;g2cda9324d29_1_0"/>
          <p:cNvCxnSpPr/>
          <p:nvPr/>
        </p:nvCxnSpPr>
        <p:spPr>
          <a:xfrm rot="10800000" flipH="1">
            <a:off x="5602025" y="2451825"/>
            <a:ext cx="1514700" cy="300"/>
          </a:xfrm>
          <a:prstGeom prst="straightConnector1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12" name="Google Shape;512;g2cda9324d29_1_0"/>
          <p:cNvCxnSpPr/>
          <p:nvPr/>
        </p:nvCxnSpPr>
        <p:spPr>
          <a:xfrm rot="10800000" flipH="1">
            <a:off x="6781998" y="4373024"/>
            <a:ext cx="406200" cy="3000"/>
          </a:xfrm>
          <a:prstGeom prst="straightConnector1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13" name="Google Shape;513;g2cda9324d29_1_0"/>
          <p:cNvCxnSpPr/>
          <p:nvPr/>
        </p:nvCxnSpPr>
        <p:spPr>
          <a:xfrm rot="10800000" flipH="1">
            <a:off x="6094936" y="3861573"/>
            <a:ext cx="1043100" cy="4800"/>
          </a:xfrm>
          <a:prstGeom prst="straightConnector1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14" name="Google Shape;514;g2cda9324d29_1_0"/>
          <p:cNvCxnSpPr/>
          <p:nvPr/>
        </p:nvCxnSpPr>
        <p:spPr>
          <a:xfrm rot="-10077738" flipH="1">
            <a:off x="6443593" y="4122727"/>
            <a:ext cx="736495" cy="156393"/>
          </a:xfrm>
          <a:prstGeom prst="straightConnector1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15" name="Google Shape;515;g2cda9324d29_1_0"/>
          <p:cNvCxnSpPr/>
          <p:nvPr/>
        </p:nvCxnSpPr>
        <p:spPr>
          <a:xfrm>
            <a:off x="5093650" y="4535450"/>
            <a:ext cx="2075700" cy="6000"/>
          </a:xfrm>
          <a:prstGeom prst="straightConnector1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6" name="Google Shape;516;g2cda9324d29_1_0"/>
          <p:cNvSpPr txBox="1"/>
          <p:nvPr/>
        </p:nvSpPr>
        <p:spPr>
          <a:xfrm>
            <a:off x="7169200" y="5313625"/>
            <a:ext cx="1514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Support Legs</a:t>
            </a:r>
            <a:endParaRPr sz="1600" b="1" i="0" u="sng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517" name="Google Shape;517;g2cda9324d29_1_0"/>
          <p:cNvCxnSpPr/>
          <p:nvPr/>
        </p:nvCxnSpPr>
        <p:spPr>
          <a:xfrm rot="10800000" flipH="1">
            <a:off x="5200652" y="5481174"/>
            <a:ext cx="2051100" cy="3600"/>
          </a:xfrm>
          <a:prstGeom prst="straightConnector1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2cda9324d29_1_147"/>
          <p:cNvSpPr txBox="1">
            <a:spLocks noGrp="1"/>
          </p:cNvSpPr>
          <p:nvPr>
            <p:ph type="title"/>
          </p:nvPr>
        </p:nvSpPr>
        <p:spPr>
          <a:xfrm>
            <a:off x="609600" y="1295400"/>
            <a:ext cx="83820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Screw Feeder Prints</a:t>
            </a:r>
            <a:endParaRPr dirty="0"/>
          </a:p>
        </p:txBody>
      </p:sp>
      <p:pic>
        <p:nvPicPr>
          <p:cNvPr id="524" name="Google Shape;524;g2cda9324d29_1_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8837" y="2559428"/>
            <a:ext cx="2302350" cy="3240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g2cda9324d29_1_1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686" y="2559425"/>
            <a:ext cx="2524376" cy="324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g2cda9324d29_1_1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04962" y="2559424"/>
            <a:ext cx="2007650" cy="3240851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g2cda9324d29_1_147"/>
          <p:cNvSpPr txBox="1"/>
          <p:nvPr/>
        </p:nvSpPr>
        <p:spPr>
          <a:xfrm>
            <a:off x="2947086" y="5800275"/>
            <a:ext cx="4900688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3D Printed Prototype: Screw Feeder Filling Mechanism</a:t>
            </a:r>
            <a:endParaRPr sz="1200" b="1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2cce68fd752_0_0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3820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Functioning Prototype Screw Feeder</a:t>
            </a:r>
            <a:endParaRPr dirty="0"/>
          </a:p>
        </p:txBody>
      </p:sp>
      <p:pic>
        <p:nvPicPr>
          <p:cNvPr id="2" name="filtered-68020CA7-4D87-4DE4-979F-5CB59DA511BC.MP4">
            <a:hlinkClick r:id="" action="ppaction://media"/>
            <a:extLst>
              <a:ext uri="{FF2B5EF4-FFF2-40B4-BE49-F238E27FC236}">
                <a16:creationId xmlns:a16="http://schemas.microsoft.com/office/drawing/2014/main" id="{94977A6D-1998-B597-BB4C-51DD129CF8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40248" y="1858200"/>
            <a:ext cx="2546650" cy="45273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AA8C1C-3F0F-772E-AAD0-D57DA2BC33A6}"/>
              </a:ext>
            </a:extLst>
          </p:cNvPr>
          <p:cNvSpPr txBox="1"/>
          <p:nvPr/>
        </p:nvSpPr>
        <p:spPr>
          <a:xfrm>
            <a:off x="333632" y="6385578"/>
            <a:ext cx="462142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0" rtl="0" fontAlgn="base">
              <a:spcBef>
                <a:spcPts val="160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Internal functioning screw</a:t>
            </a:r>
            <a:endParaRPr lang="en-US" sz="1200" b="1" i="0" u="none" strike="noStrike" dirty="0">
              <a:solidFill>
                <a:srgbClr val="A886E0"/>
              </a:solidFill>
              <a:effectLst/>
              <a:latin typeface="Noto Sans Symbols"/>
            </a:endParaRPr>
          </a:p>
        </p:txBody>
      </p:sp>
      <p:pic>
        <p:nvPicPr>
          <p:cNvPr id="4" name="trim.273C743C-2209-444E-BB77-E5B37C8D7EFC.MOV">
            <a:hlinkClick r:id="" action="ppaction://media"/>
            <a:extLst>
              <a:ext uri="{FF2B5EF4-FFF2-40B4-BE49-F238E27FC236}">
                <a16:creationId xmlns:a16="http://schemas.microsoft.com/office/drawing/2014/main" id="{05625A1B-284A-A784-D1A8-B01DA09AAE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81439" y="2275867"/>
            <a:ext cx="4339289" cy="37604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4457D4-EE49-3FD5-FD61-7F5099FFB03A}"/>
              </a:ext>
            </a:extLst>
          </p:cNvPr>
          <p:cNvSpPr txBox="1"/>
          <p:nvPr/>
        </p:nvSpPr>
        <p:spPr>
          <a:xfrm>
            <a:off x="4333681" y="6036294"/>
            <a:ext cx="462142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0" rtl="0" fontAlgn="base">
              <a:spcBef>
                <a:spcPts val="160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Final functioning screw feeder</a:t>
            </a:r>
            <a:endParaRPr lang="en-US" sz="1200" b="1" i="0" u="none" strike="noStrike" dirty="0">
              <a:solidFill>
                <a:srgbClr val="A886E0"/>
              </a:solidFill>
              <a:effectLst/>
              <a:latin typeface="Noto Sans Symbol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5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Conclusion and Discussion</a:t>
            </a:r>
            <a:endParaRPr/>
          </a:p>
        </p:txBody>
      </p:sp>
      <p:sp>
        <p:nvSpPr>
          <p:cNvPr id="539" name="Google Shape;539;p11"/>
          <p:cNvSpPr txBox="1">
            <a:spLocks noGrp="1"/>
          </p:cNvSpPr>
          <p:nvPr>
            <p:ph type="body" idx="1"/>
          </p:nvPr>
        </p:nvSpPr>
        <p:spPr>
          <a:xfrm>
            <a:off x="245175" y="2021075"/>
            <a:ext cx="8382000" cy="46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680"/>
              <a:buFont typeface="Noto Sans Symbols"/>
              <a:buChar char="●"/>
            </a:pPr>
            <a:r>
              <a:rPr lang="en-US" dirty="0">
                <a:latin typeface="Garamond"/>
                <a:ea typeface="Garamond"/>
                <a:cs typeface="Garamond"/>
                <a:sym typeface="Garamond"/>
              </a:rPr>
              <a:t>Gained valuable insight into lunar base robotic operations and applications</a:t>
            </a:r>
            <a:endParaRPr b="0" dirty="0">
              <a:latin typeface="Garamond"/>
              <a:ea typeface="Garamond"/>
              <a:cs typeface="Garamond"/>
              <a:sym typeface="Garamond"/>
            </a:endParaRPr>
          </a:p>
          <a:p>
            <a:pPr marL="1028700" lvl="1" indent="-285750" algn="l" rtl="0">
              <a:spcBef>
                <a:spcPts val="560"/>
              </a:spcBef>
              <a:spcAft>
                <a:spcPts val="0"/>
              </a:spcAft>
              <a:buClr>
                <a:srgbClr val="000514"/>
              </a:buClr>
              <a:buSzPts val="1400"/>
              <a:buFont typeface="Noto Sans Symbols"/>
              <a:buChar char="■"/>
            </a:pPr>
            <a:r>
              <a:rPr lang="en-US" dirty="0">
                <a:latin typeface="Garamond"/>
                <a:ea typeface="Garamond"/>
                <a:cs typeface="Garamond"/>
                <a:sym typeface="Garamond"/>
              </a:rPr>
              <a:t>Completed trade studies, CAD models, </a:t>
            </a:r>
            <a:r>
              <a:rPr lang="en-US" dirty="0"/>
              <a:t>several functioning prototypes</a:t>
            </a:r>
            <a:endParaRPr dirty="0"/>
          </a:p>
          <a:p>
            <a:pPr marL="1028700" lvl="1" indent="-285750" algn="l" rtl="0">
              <a:spcBef>
                <a:spcPts val="560"/>
              </a:spcBef>
              <a:spcAft>
                <a:spcPts val="0"/>
              </a:spcAft>
              <a:buClr>
                <a:srgbClr val="000514"/>
              </a:buClr>
              <a:buSzPts val="1400"/>
              <a:buFont typeface="Noto Sans Symbols"/>
              <a:buChar char="■"/>
            </a:pPr>
            <a:r>
              <a:rPr lang="en-US" dirty="0" err="1">
                <a:latin typeface="Garamond"/>
                <a:ea typeface="Garamond"/>
                <a:cs typeface="Garamond"/>
                <a:sym typeface="Garamond"/>
              </a:rPr>
              <a:t>Superadobe</a:t>
            </a:r>
            <a:r>
              <a:rPr lang="en-US" dirty="0">
                <a:latin typeface="Garamond"/>
                <a:ea typeface="Garamond"/>
                <a:cs typeface="Garamond"/>
                <a:sym typeface="Garamond"/>
              </a:rPr>
              <a:t> construction method is plausible with sandbag filling robot</a:t>
            </a:r>
            <a:endParaRPr dirty="0"/>
          </a:p>
          <a:p>
            <a:pPr marL="1028700" lvl="1" indent="-285750" algn="l" rtl="0">
              <a:spcBef>
                <a:spcPts val="560"/>
              </a:spcBef>
              <a:spcAft>
                <a:spcPts val="0"/>
              </a:spcAft>
              <a:buSzPts val="1400"/>
              <a:buFont typeface="Noto Sans Symbols"/>
              <a:buChar char="■"/>
            </a:pPr>
            <a:r>
              <a:rPr lang="en-US" dirty="0">
                <a:latin typeface="Garamond"/>
                <a:ea typeface="Garamond"/>
                <a:cs typeface="Garamond"/>
                <a:sym typeface="Garamond"/>
              </a:rPr>
              <a:t>Enables further research, designing, and prototyping for additional external lunar robots</a:t>
            </a:r>
            <a:endParaRPr dirty="0"/>
          </a:p>
          <a:p>
            <a:pPr marL="742950" lvl="1" indent="0" algn="l" rtl="0">
              <a:spcBef>
                <a:spcPts val="560"/>
              </a:spcBef>
              <a:spcAft>
                <a:spcPts val="0"/>
              </a:spcAft>
              <a:buClr>
                <a:srgbClr val="000514"/>
              </a:buClr>
              <a:buSzPts val="1400"/>
              <a:buNone/>
            </a:pPr>
            <a:endParaRPr dirty="0"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36220" algn="l" rtl="0">
              <a:spcBef>
                <a:spcPts val="560"/>
              </a:spcBef>
              <a:spcAft>
                <a:spcPts val="0"/>
              </a:spcAft>
              <a:buClr>
                <a:srgbClr val="A886E0"/>
              </a:buClr>
              <a:buSzPts val="1680"/>
              <a:buFont typeface="Noto Sans Symbols"/>
              <a:buNone/>
            </a:pPr>
            <a:endParaRPr dirty="0"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12"/>
          <p:cNvSpPr txBox="1">
            <a:spLocks noGrp="1"/>
          </p:cNvSpPr>
          <p:nvPr>
            <p:ph type="title"/>
          </p:nvPr>
        </p:nvSpPr>
        <p:spPr>
          <a:xfrm>
            <a:off x="381000" y="94406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Future Work</a:t>
            </a:r>
            <a:endParaRPr dirty="0"/>
          </a:p>
        </p:txBody>
      </p:sp>
      <p:sp>
        <p:nvSpPr>
          <p:cNvPr id="545" name="Google Shape;545;p12"/>
          <p:cNvSpPr txBox="1">
            <a:spLocks noGrp="1"/>
          </p:cNvSpPr>
          <p:nvPr>
            <p:ph type="body" idx="1"/>
          </p:nvPr>
        </p:nvSpPr>
        <p:spPr>
          <a:xfrm>
            <a:off x="120132" y="1425889"/>
            <a:ext cx="5101091" cy="31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 dirty="0"/>
              <a:t>Testing of filing mechanism</a:t>
            </a:r>
            <a:endParaRPr dirty="0"/>
          </a:p>
          <a:p>
            <a:pPr marL="742950" lvl="1" indent="-457200" algn="l" rtl="0">
              <a:spcBef>
                <a:spcPts val="560"/>
              </a:spcBef>
              <a:spcAft>
                <a:spcPts val="0"/>
              </a:spcAft>
              <a:buClr>
                <a:srgbClr val="000514"/>
              </a:buClr>
              <a:buSzPts val="1400"/>
              <a:buChar char="■"/>
            </a:pPr>
            <a:r>
              <a:rPr lang="en-US" dirty="0"/>
              <a:t>Utilize new sandbox testing facility 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SzPts val="1400"/>
              <a:buChar char="■"/>
            </a:pPr>
            <a:r>
              <a:rPr lang="en-US" dirty="0"/>
              <a:t>Maximize sand volume → Minimize sandbag fill time</a:t>
            </a:r>
          </a:p>
          <a:p>
            <a:pPr marL="285750" indent="-285750">
              <a:buSzPts val="1400"/>
              <a:buChar char="■"/>
            </a:pPr>
            <a:r>
              <a:rPr lang="en-US" dirty="0"/>
              <a:t>Conduct various experiments to collect data on</a:t>
            </a:r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SzPts val="1400"/>
              <a:buChar char="■"/>
            </a:pPr>
            <a:r>
              <a:rPr lang="en-US" dirty="0"/>
              <a:t>Filling efficiency, filling time, torque required and power consumption </a:t>
            </a:r>
            <a:endParaRPr dirty="0"/>
          </a:p>
        </p:txBody>
      </p:sp>
      <p:pic>
        <p:nvPicPr>
          <p:cNvPr id="1026" name="Picture 2" descr="A wooden box with a transparent cover&#10;&#10;Description automatically generated">
            <a:extLst>
              <a:ext uri="{FF2B5EF4-FFF2-40B4-BE49-F238E27FC236}">
                <a16:creationId xmlns:a16="http://schemas.microsoft.com/office/drawing/2014/main" id="{E0422C03-79E3-8727-0B70-753CC259B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432" y="1991405"/>
            <a:ext cx="2948210" cy="1852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model of a room&#10;&#10;Description automatically generated">
            <a:extLst>
              <a:ext uri="{FF2B5EF4-FFF2-40B4-BE49-F238E27FC236}">
                <a16:creationId xmlns:a16="http://schemas.microsoft.com/office/drawing/2014/main" id="{3E21E663-8698-4C3D-91AA-A4C440A1C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038" y="4299995"/>
            <a:ext cx="2672999" cy="19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1A783B-C439-038D-D52C-7990F3864EA5}"/>
              </a:ext>
            </a:extLst>
          </p:cNvPr>
          <p:cNvSpPr txBox="1"/>
          <p:nvPr/>
        </p:nvSpPr>
        <p:spPr>
          <a:xfrm>
            <a:off x="4847284" y="3843761"/>
            <a:ext cx="462142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0" rtl="0" fontAlgn="base">
              <a:spcBef>
                <a:spcPts val="160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Enclosed experimental sandbox setup </a:t>
            </a:r>
            <a:endParaRPr lang="en-US" sz="1200" b="1" i="0" u="none" strike="noStrike" dirty="0">
              <a:solidFill>
                <a:srgbClr val="A886E0"/>
              </a:solidFill>
              <a:effectLst/>
              <a:latin typeface="Noto Sans Symbol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6B4CA1-7A67-A4FA-1D45-71B12940AFEF}"/>
              </a:ext>
            </a:extLst>
          </p:cNvPr>
          <p:cNvSpPr txBox="1"/>
          <p:nvPr/>
        </p:nvSpPr>
        <p:spPr>
          <a:xfrm>
            <a:off x="4283454" y="6274116"/>
            <a:ext cx="48593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0" rtl="0" fontAlgn="base">
              <a:spcBef>
                <a:spcPts val="160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LOTUS Room with Experimental Sandbox (</a:t>
            </a:r>
            <a:r>
              <a:rPr lang="en-US" sz="1200" b="1" i="0" u="none" strike="noStrike" dirty="0" err="1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SpaceTREx</a:t>
            </a:r>
            <a:r>
              <a:rPr lang="en-US" sz="1200" b="1" i="0" u="none" strike="noStrike" dirty="0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)</a:t>
            </a:r>
            <a:endParaRPr lang="en-US" sz="1200" b="1" i="0" u="none" strike="noStrike" dirty="0">
              <a:solidFill>
                <a:srgbClr val="A886E0"/>
              </a:solidFill>
              <a:effectLst/>
              <a:latin typeface="Noto Sans Symbol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3"/>
          <p:cNvSpPr/>
          <p:nvPr/>
        </p:nvSpPr>
        <p:spPr>
          <a:xfrm>
            <a:off x="0" y="0"/>
            <a:ext cx="9144000" cy="68945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52" name="Google Shape;552;p13"/>
          <p:cNvSpPr/>
          <p:nvPr/>
        </p:nvSpPr>
        <p:spPr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53" name="Google Shape;553;p13"/>
          <p:cNvSpPr/>
          <p:nvPr/>
        </p:nvSpPr>
        <p:spPr>
          <a:xfrm>
            <a:off x="6162675" y="2112963"/>
            <a:ext cx="2981325" cy="24257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54" name="Google Shape;554;p13"/>
          <p:cNvSpPr txBox="1"/>
          <p:nvPr/>
        </p:nvSpPr>
        <p:spPr>
          <a:xfrm>
            <a:off x="685800" y="457200"/>
            <a:ext cx="76200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Open Sans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Thank You!</a:t>
            </a:r>
            <a:endParaRPr/>
          </a:p>
        </p:txBody>
      </p:sp>
      <p:sp>
        <p:nvSpPr>
          <p:cNvPr id="555" name="Google Shape;555;p13"/>
          <p:cNvSpPr txBox="1">
            <a:spLocks noGrp="1"/>
          </p:cNvSpPr>
          <p:nvPr>
            <p:ph type="body" idx="1"/>
          </p:nvPr>
        </p:nvSpPr>
        <p:spPr>
          <a:xfrm>
            <a:off x="457200" y="1945369"/>
            <a:ext cx="8382000" cy="446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36220" algn="l" rtl="0"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/>
          </a:p>
        </p:txBody>
      </p:sp>
      <p:pic>
        <p:nvPicPr>
          <p:cNvPr id="556" name="Google Shape;55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1295400"/>
            <a:ext cx="8382000" cy="53717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"/>
          <p:cNvSpPr/>
          <p:nvPr/>
        </p:nvSpPr>
        <p:spPr>
          <a:xfrm>
            <a:off x="0" y="0"/>
            <a:ext cx="9144000" cy="68945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63" name="Google Shape;563;p14"/>
          <p:cNvSpPr/>
          <p:nvPr/>
        </p:nvSpPr>
        <p:spPr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64" name="Google Shape;564;p14"/>
          <p:cNvSpPr/>
          <p:nvPr/>
        </p:nvSpPr>
        <p:spPr>
          <a:xfrm>
            <a:off x="6162675" y="2112963"/>
            <a:ext cx="2981325" cy="24257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65" name="Google Shape;565;p14"/>
          <p:cNvSpPr txBox="1"/>
          <p:nvPr/>
        </p:nvSpPr>
        <p:spPr>
          <a:xfrm>
            <a:off x="685800" y="457200"/>
            <a:ext cx="76200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Open Sans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Questions ?</a:t>
            </a:r>
            <a:endParaRPr/>
          </a:p>
        </p:txBody>
      </p:sp>
      <p:sp>
        <p:nvSpPr>
          <p:cNvPr id="566" name="Google Shape;566;p14"/>
          <p:cNvSpPr txBox="1">
            <a:spLocks noGrp="1"/>
          </p:cNvSpPr>
          <p:nvPr>
            <p:ph type="body" idx="1"/>
          </p:nvPr>
        </p:nvSpPr>
        <p:spPr>
          <a:xfrm>
            <a:off x="457200" y="1945369"/>
            <a:ext cx="8382000" cy="446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36220" algn="l" rtl="0"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/>
          </a:p>
        </p:txBody>
      </p:sp>
      <p:pic>
        <p:nvPicPr>
          <p:cNvPr id="567" name="Google Shape;56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135778"/>
            <a:ext cx="8522677" cy="5461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488</Words>
  <Application>Microsoft Office PowerPoint</Application>
  <PresentationFormat>On-screen Show (4:3)</PresentationFormat>
  <Paragraphs>116</Paragraphs>
  <Slides>17</Slides>
  <Notes>17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Garamond</vt:lpstr>
      <vt:lpstr>Impact</vt:lpstr>
      <vt:lpstr>Times New Roman</vt:lpstr>
      <vt:lpstr>Open Sans</vt:lpstr>
      <vt:lpstr>Noto Sans Symbols</vt:lpstr>
      <vt:lpstr>1_Stream</vt:lpstr>
      <vt:lpstr>2_Stream</vt:lpstr>
      <vt:lpstr>7_Stream</vt:lpstr>
      <vt:lpstr>PowerPoint Presentation</vt:lpstr>
      <vt:lpstr>Outline</vt:lpstr>
      <vt:lpstr>Motivation</vt:lpstr>
      <vt:lpstr>Challenges</vt:lpstr>
      <vt:lpstr>Objectives</vt:lpstr>
      <vt:lpstr>Smart Sandbag</vt:lpstr>
      <vt:lpstr>Related Work</vt:lpstr>
      <vt:lpstr>Trade Study -Filling Mechanisms</vt:lpstr>
      <vt:lpstr>Trade Study -Screw Feeders</vt:lpstr>
      <vt:lpstr>Sandbag Filling Robot CAD Model</vt:lpstr>
      <vt:lpstr>Screw Feeder Final CAD Model</vt:lpstr>
      <vt:lpstr>Screw Feeder Prints</vt:lpstr>
      <vt:lpstr>Functioning Prototype Screw Feeder</vt:lpstr>
      <vt:lpstr>Conclusion and Discussion</vt:lpstr>
      <vt:lpstr>Future Work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</dc:creator>
  <cp:lastModifiedBy>Thanga, Jekan - (jekan)</cp:lastModifiedBy>
  <cp:revision>8</cp:revision>
  <dcterms:created xsi:type="dcterms:W3CDTF">2008-05-21T01:02:12Z</dcterms:created>
  <dcterms:modified xsi:type="dcterms:W3CDTF">2024-04-22T17:16:54Z</dcterms:modified>
</cp:coreProperties>
</file>