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1415" r:id="rId3"/>
    <p:sldId id="1410" r:id="rId4"/>
    <p:sldId id="1411" r:id="rId5"/>
    <p:sldId id="261" r:id="rId6"/>
    <p:sldId id="1409" r:id="rId7"/>
    <p:sldId id="1412" r:id="rId8"/>
    <p:sldId id="1413" r:id="rId9"/>
    <p:sldId id="1405" r:id="rId10"/>
    <p:sldId id="1403" r:id="rId11"/>
    <p:sldId id="1404" r:id="rId12"/>
    <p:sldId id="278" r:id="rId13"/>
    <p:sldId id="1401" r:id="rId14"/>
    <p:sldId id="1408" r:id="rId15"/>
    <p:sldId id="1407" r:id="rId16"/>
    <p:sldId id="1414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x3d24KQCIb5AD9IjEGYKae9sg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CC00"/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4923FB4-F5F9-4584-815E-BE5B89797A89}">
  <a:tblStyle styleId="{04923FB4-F5F9-4584-815E-BE5B89797A8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95" autoAdjust="0"/>
    <p:restoredTop sz="94704"/>
  </p:normalViewPr>
  <p:slideViewPr>
    <p:cSldViewPr snapToGrid="0" snapToObjects="1">
      <p:cViewPr varScale="1">
        <p:scale>
          <a:sx n="79" d="100"/>
          <a:sy n="79" d="100"/>
        </p:scale>
        <p:origin x="45" y="5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2994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1" descr="Premium Vector | Wave 3d abstract wave dots on white background big data  technology background eps 10 digital dynamic wave of particles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02038"/>
            <a:ext cx="12192000" cy="3255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17;p21"/>
          <p:cNvGrpSpPr/>
          <p:nvPr/>
        </p:nvGrpSpPr>
        <p:grpSpPr>
          <a:xfrm>
            <a:off x="4739526" y="620138"/>
            <a:ext cx="2712947" cy="1971162"/>
            <a:chOff x="4739526" y="620138"/>
            <a:chExt cx="2712947" cy="1971162"/>
          </a:xfrm>
        </p:grpSpPr>
        <p:pic>
          <p:nvPicPr>
            <p:cNvPr id="18" name="Google Shape;18;p21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39526" y="620138"/>
              <a:ext cx="2712947" cy="1971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1" descr="Icon&#10;&#10;Description automatically generated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4923" y="620138"/>
              <a:ext cx="982151" cy="9821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" name="Google Shape;20;p21" descr="Logo, company nam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1"/>
          <p:cNvSpPr txBox="1">
            <a:spLocks noGrp="1"/>
          </p:cNvSpPr>
          <p:nvPr>
            <p:ph type="ctrTitle"/>
          </p:nvPr>
        </p:nvSpPr>
        <p:spPr>
          <a:xfrm>
            <a:off x="1524000" y="2819399"/>
            <a:ext cx="9144000" cy="690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Verdana"/>
              <a:buNone/>
              <a:defRPr sz="3600" b="1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90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000"/>
              <a:buNone/>
              <a:defRPr sz="200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/>
          <p:nvPr/>
        </p:nvSpPr>
        <p:spPr>
          <a:xfrm>
            <a:off x="2818400" y="6554903"/>
            <a:ext cx="655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FreeFall Aerospace Proprietary and Confidential</a:t>
            </a:r>
            <a:endParaRPr sz="10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99992"/>
            <a:ext cx="12197910" cy="60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27;p22"/>
          <p:cNvGrpSpPr/>
          <p:nvPr/>
        </p:nvGrpSpPr>
        <p:grpSpPr>
          <a:xfrm>
            <a:off x="11495500" y="6555182"/>
            <a:ext cx="585729" cy="219995"/>
            <a:chOff x="1804796" y="6119663"/>
            <a:chExt cx="885122" cy="332446"/>
          </a:xfrm>
        </p:grpSpPr>
        <p:sp>
          <p:nvSpPr>
            <p:cNvPr id="28" name="Google Shape;28;p22"/>
            <p:cNvSpPr/>
            <p:nvPr/>
          </p:nvSpPr>
          <p:spPr>
            <a:xfrm>
              <a:off x="1971799" y="6121280"/>
              <a:ext cx="269413" cy="33082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2"/>
            <p:cNvSpPr/>
            <p:nvPr/>
          </p:nvSpPr>
          <p:spPr>
            <a:xfrm>
              <a:off x="1970207" y="6121284"/>
              <a:ext cx="719711" cy="330825"/>
            </a:xfrm>
            <a:prstGeom prst="roundRect">
              <a:avLst>
                <a:gd name="adj" fmla="val 31730"/>
              </a:avLst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" name="Google Shape;30;p22" descr="Icon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04796" y="6119663"/>
              <a:ext cx="330826" cy="33082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" name="Google Shape;31;p22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2" name="Google Shape;32;p22" descr="Icon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35" y="130521"/>
            <a:ext cx="596236" cy="59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33;p22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34;p22"/>
          <p:cNvSpPr txBox="1">
            <a:spLocks noGrp="1"/>
          </p:cNvSpPr>
          <p:nvPr>
            <p:ph type="sldNum" idx="12"/>
          </p:nvPr>
        </p:nvSpPr>
        <p:spPr>
          <a:xfrm>
            <a:off x="11639897" y="6482081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2"/>
          </p:nvPr>
        </p:nvSpPr>
        <p:spPr>
          <a:xfrm>
            <a:off x="3009105" y="156375"/>
            <a:ext cx="6173787" cy="52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/>
          <p:nvPr/>
        </p:nvSpPr>
        <p:spPr>
          <a:xfrm>
            <a:off x="2818400" y="6554903"/>
            <a:ext cx="655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FreeFall Aerospace Proprietary and Confidential</a:t>
            </a:r>
            <a:endParaRPr sz="10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99992"/>
            <a:ext cx="12197910" cy="60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25"/>
          <p:cNvGrpSpPr/>
          <p:nvPr/>
        </p:nvGrpSpPr>
        <p:grpSpPr>
          <a:xfrm>
            <a:off x="11495500" y="6555182"/>
            <a:ext cx="585729" cy="219995"/>
            <a:chOff x="1804796" y="6119663"/>
            <a:chExt cx="885122" cy="332446"/>
          </a:xfrm>
        </p:grpSpPr>
        <p:sp>
          <p:nvSpPr>
            <p:cNvPr id="60" name="Google Shape;60;p25"/>
            <p:cNvSpPr/>
            <p:nvPr/>
          </p:nvSpPr>
          <p:spPr>
            <a:xfrm>
              <a:off x="1971799" y="6121280"/>
              <a:ext cx="269413" cy="33082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5"/>
            <p:cNvSpPr/>
            <p:nvPr/>
          </p:nvSpPr>
          <p:spPr>
            <a:xfrm>
              <a:off x="1970207" y="6121284"/>
              <a:ext cx="719711" cy="330825"/>
            </a:xfrm>
            <a:prstGeom prst="roundRect">
              <a:avLst>
                <a:gd name="adj" fmla="val 31730"/>
              </a:avLst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2" name="Google Shape;62;p25" descr="Icon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04796" y="6119663"/>
              <a:ext cx="330826" cy="33082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63" name="Google Shape;63;p25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4" name="Google Shape;64;p25" descr="Icon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35" y="130521"/>
            <a:ext cx="596236" cy="59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25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6" name="Google Shape;66;p25"/>
          <p:cNvSpPr txBox="1">
            <a:spLocks noGrp="1"/>
          </p:cNvSpPr>
          <p:nvPr>
            <p:ph type="sldNum" idx="12"/>
          </p:nvPr>
        </p:nvSpPr>
        <p:spPr>
          <a:xfrm>
            <a:off x="11639897" y="6482081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body" idx="3"/>
          </p:nvPr>
        </p:nvSpPr>
        <p:spPr>
          <a:xfrm>
            <a:off x="3009105" y="156375"/>
            <a:ext cx="6173787" cy="52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/>
          <p:nvPr/>
        </p:nvSpPr>
        <p:spPr>
          <a:xfrm>
            <a:off x="2818400" y="6554903"/>
            <a:ext cx="655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FreeFall Aerospace Proprietary and Confidential</a:t>
            </a:r>
            <a:endParaRPr sz="10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99992"/>
            <a:ext cx="12197910" cy="60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26"/>
          <p:cNvGrpSpPr/>
          <p:nvPr/>
        </p:nvGrpSpPr>
        <p:grpSpPr>
          <a:xfrm>
            <a:off x="11495500" y="6555182"/>
            <a:ext cx="585729" cy="219995"/>
            <a:chOff x="1804796" y="6119663"/>
            <a:chExt cx="885122" cy="332446"/>
          </a:xfrm>
        </p:grpSpPr>
        <p:sp>
          <p:nvSpPr>
            <p:cNvPr id="76" name="Google Shape;76;p26"/>
            <p:cNvSpPr/>
            <p:nvPr/>
          </p:nvSpPr>
          <p:spPr>
            <a:xfrm>
              <a:off x="1971799" y="6121280"/>
              <a:ext cx="269413" cy="33082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26"/>
            <p:cNvSpPr/>
            <p:nvPr/>
          </p:nvSpPr>
          <p:spPr>
            <a:xfrm>
              <a:off x="1970207" y="6121284"/>
              <a:ext cx="719711" cy="330825"/>
            </a:xfrm>
            <a:prstGeom prst="roundRect">
              <a:avLst>
                <a:gd name="adj" fmla="val 31730"/>
              </a:avLst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8" name="Google Shape;78;p26" descr="Icon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04796" y="6119663"/>
              <a:ext cx="330826" cy="33082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79" name="Google Shape;79;p26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0" name="Google Shape;80;p26" descr="Icon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35" y="130521"/>
            <a:ext cx="596236" cy="59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Google Shape;81;p26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2" name="Google Shape;82;p26"/>
          <p:cNvSpPr txBox="1">
            <a:spLocks noGrp="1"/>
          </p:cNvSpPr>
          <p:nvPr>
            <p:ph type="sldNum" idx="12"/>
          </p:nvPr>
        </p:nvSpPr>
        <p:spPr>
          <a:xfrm>
            <a:off x="11639897" y="6482081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body" idx="5"/>
          </p:nvPr>
        </p:nvSpPr>
        <p:spPr>
          <a:xfrm>
            <a:off x="3009105" y="156375"/>
            <a:ext cx="6173787" cy="52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7"/>
          <p:cNvSpPr txBox="1"/>
          <p:nvPr/>
        </p:nvSpPr>
        <p:spPr>
          <a:xfrm>
            <a:off x="2818400" y="6554903"/>
            <a:ext cx="655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FreeFall Aerospace Proprietary and Confidential</a:t>
            </a:r>
            <a:endParaRPr sz="10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99992"/>
            <a:ext cx="12197910" cy="60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27"/>
          <p:cNvGrpSpPr/>
          <p:nvPr/>
        </p:nvGrpSpPr>
        <p:grpSpPr>
          <a:xfrm>
            <a:off x="11495500" y="6555182"/>
            <a:ext cx="585729" cy="219995"/>
            <a:chOff x="1804796" y="6119663"/>
            <a:chExt cx="885122" cy="332446"/>
          </a:xfrm>
        </p:grpSpPr>
        <p:sp>
          <p:nvSpPr>
            <p:cNvPr id="88" name="Google Shape;88;p27"/>
            <p:cNvSpPr/>
            <p:nvPr/>
          </p:nvSpPr>
          <p:spPr>
            <a:xfrm>
              <a:off x="1971799" y="6121280"/>
              <a:ext cx="269413" cy="33082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7"/>
            <p:cNvSpPr/>
            <p:nvPr/>
          </p:nvSpPr>
          <p:spPr>
            <a:xfrm>
              <a:off x="1970207" y="6121284"/>
              <a:ext cx="719711" cy="330825"/>
            </a:xfrm>
            <a:prstGeom prst="roundRect">
              <a:avLst>
                <a:gd name="adj" fmla="val 31730"/>
              </a:avLst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0" name="Google Shape;90;p27" descr="Icon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04796" y="6119663"/>
              <a:ext cx="330826" cy="3308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" name="Google Shape;91;p27"/>
          <p:cNvSpPr txBox="1">
            <a:spLocks noGrp="1"/>
          </p:cNvSpPr>
          <p:nvPr>
            <p:ph type="sldNum" idx="12"/>
          </p:nvPr>
        </p:nvSpPr>
        <p:spPr>
          <a:xfrm>
            <a:off x="11639897" y="6482081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body" idx="2"/>
          </p:nvPr>
        </p:nvSpPr>
        <p:spPr>
          <a:xfrm>
            <a:off x="839788" y="987425"/>
            <a:ext cx="3932237" cy="488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28"/>
          <p:cNvSpPr txBox="1"/>
          <p:nvPr/>
        </p:nvSpPr>
        <p:spPr>
          <a:xfrm>
            <a:off x="2818400" y="6554903"/>
            <a:ext cx="655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FreeFall Aerospace Proprietary and Confidential</a:t>
            </a:r>
            <a:endParaRPr sz="10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99992"/>
            <a:ext cx="12197910" cy="60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28"/>
          <p:cNvGrpSpPr/>
          <p:nvPr/>
        </p:nvGrpSpPr>
        <p:grpSpPr>
          <a:xfrm>
            <a:off x="11495500" y="6555182"/>
            <a:ext cx="585729" cy="219995"/>
            <a:chOff x="1804796" y="6119663"/>
            <a:chExt cx="885122" cy="332446"/>
          </a:xfrm>
        </p:grpSpPr>
        <p:sp>
          <p:nvSpPr>
            <p:cNvPr id="98" name="Google Shape;98;p28"/>
            <p:cNvSpPr/>
            <p:nvPr/>
          </p:nvSpPr>
          <p:spPr>
            <a:xfrm>
              <a:off x="1971799" y="6121280"/>
              <a:ext cx="269413" cy="33082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8"/>
            <p:cNvSpPr/>
            <p:nvPr/>
          </p:nvSpPr>
          <p:spPr>
            <a:xfrm>
              <a:off x="1970207" y="6121284"/>
              <a:ext cx="719711" cy="330825"/>
            </a:xfrm>
            <a:prstGeom prst="roundRect">
              <a:avLst>
                <a:gd name="adj" fmla="val 31730"/>
              </a:avLst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0" name="Google Shape;100;p28" descr="Icon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04796" y="6119663"/>
              <a:ext cx="330826" cy="33082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01" name="Google Shape;101;p28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2" name="Google Shape;102;p28" descr="Icon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35" y="130521"/>
            <a:ext cx="596236" cy="59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" name="Google Shape;103;p28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4" name="Google Shape;104;p28"/>
          <p:cNvSpPr txBox="1">
            <a:spLocks noGrp="1"/>
          </p:cNvSpPr>
          <p:nvPr>
            <p:ph type="sldNum" idx="12"/>
          </p:nvPr>
        </p:nvSpPr>
        <p:spPr>
          <a:xfrm>
            <a:off x="11639897" y="6482081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body" idx="3"/>
          </p:nvPr>
        </p:nvSpPr>
        <p:spPr>
          <a:xfrm>
            <a:off x="3009105" y="156375"/>
            <a:ext cx="6173787" cy="52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9"/>
          <p:cNvSpPr txBox="1">
            <a:spLocks noGrp="1"/>
          </p:cNvSpPr>
          <p:nvPr>
            <p:ph type="body" idx="1"/>
          </p:nvPr>
        </p:nvSpPr>
        <p:spPr>
          <a:xfrm>
            <a:off x="839788" y="987425"/>
            <a:ext cx="3932237" cy="488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9" name="Google Shape;109;p29"/>
          <p:cNvSpPr txBox="1"/>
          <p:nvPr/>
        </p:nvSpPr>
        <p:spPr>
          <a:xfrm>
            <a:off x="2818400" y="6554903"/>
            <a:ext cx="655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FreeFall Aerospace Proprietary and Confidential</a:t>
            </a:r>
            <a:endParaRPr sz="10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99992"/>
            <a:ext cx="12197910" cy="60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29"/>
          <p:cNvGrpSpPr/>
          <p:nvPr/>
        </p:nvGrpSpPr>
        <p:grpSpPr>
          <a:xfrm>
            <a:off x="11495500" y="6555182"/>
            <a:ext cx="585729" cy="219995"/>
            <a:chOff x="1804796" y="6119663"/>
            <a:chExt cx="885122" cy="332446"/>
          </a:xfrm>
        </p:grpSpPr>
        <p:sp>
          <p:nvSpPr>
            <p:cNvPr id="112" name="Google Shape;112;p29"/>
            <p:cNvSpPr/>
            <p:nvPr/>
          </p:nvSpPr>
          <p:spPr>
            <a:xfrm>
              <a:off x="1971799" y="6121280"/>
              <a:ext cx="269413" cy="33082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9"/>
            <p:cNvSpPr/>
            <p:nvPr/>
          </p:nvSpPr>
          <p:spPr>
            <a:xfrm>
              <a:off x="1970207" y="6121284"/>
              <a:ext cx="719711" cy="330825"/>
            </a:xfrm>
            <a:prstGeom prst="roundRect">
              <a:avLst>
                <a:gd name="adj" fmla="val 31730"/>
              </a:avLst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4" name="Google Shape;114;p29" descr="Icon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04796" y="6119663"/>
              <a:ext cx="330826" cy="33082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15" name="Google Shape;115;p29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6" name="Google Shape;116;p29" descr="Icon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35" y="130521"/>
            <a:ext cx="596236" cy="59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" name="Google Shape;117;p29"/>
          <p:cNvCxnSpPr/>
          <p:nvPr/>
        </p:nvCxnSpPr>
        <p:spPr>
          <a:xfrm>
            <a:off x="0" y="8418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8" name="Google Shape;118;p29"/>
          <p:cNvSpPr txBox="1">
            <a:spLocks noGrp="1"/>
          </p:cNvSpPr>
          <p:nvPr>
            <p:ph type="sldNum" idx="12"/>
          </p:nvPr>
        </p:nvSpPr>
        <p:spPr>
          <a:xfrm>
            <a:off x="11639897" y="6482081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body" idx="3"/>
          </p:nvPr>
        </p:nvSpPr>
        <p:spPr>
          <a:xfrm>
            <a:off x="3009105" y="156375"/>
            <a:ext cx="6173787" cy="52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30"/>
          <p:cNvSpPr txBox="1"/>
          <p:nvPr/>
        </p:nvSpPr>
        <p:spPr>
          <a:xfrm rot="5400000">
            <a:off x="-3092788" y="3202404"/>
            <a:ext cx="655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FreeFall Aerospace Proprietary and Confidential</a:t>
            </a:r>
            <a:endParaRPr sz="10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30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3398520" y="3398520"/>
            <a:ext cx="6858000" cy="60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30"/>
          <p:cNvGrpSpPr/>
          <p:nvPr/>
        </p:nvGrpSpPr>
        <p:grpSpPr>
          <a:xfrm rot="5400000">
            <a:off x="-61899" y="6407223"/>
            <a:ext cx="585729" cy="219995"/>
            <a:chOff x="11495500" y="6555182"/>
            <a:chExt cx="585729" cy="219995"/>
          </a:xfrm>
        </p:grpSpPr>
        <p:sp>
          <p:nvSpPr>
            <p:cNvPr id="125" name="Google Shape;125;p30"/>
            <p:cNvSpPr/>
            <p:nvPr/>
          </p:nvSpPr>
          <p:spPr>
            <a:xfrm>
              <a:off x="11606014" y="6556252"/>
              <a:ext cx="178284" cy="218923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0"/>
            <p:cNvSpPr/>
            <p:nvPr/>
          </p:nvSpPr>
          <p:spPr>
            <a:xfrm>
              <a:off x="11604961" y="6556255"/>
              <a:ext cx="476268" cy="218922"/>
            </a:xfrm>
            <a:prstGeom prst="roundRect">
              <a:avLst>
                <a:gd name="adj" fmla="val 31730"/>
              </a:avLst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7" name="Google Shape;127;p30" descr="Icon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95500" y="6555182"/>
              <a:ext cx="218924" cy="2189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" name="Google Shape;128;p30"/>
          <p:cNvSpPr txBox="1">
            <a:spLocks noGrp="1"/>
          </p:cNvSpPr>
          <p:nvPr>
            <p:ph type="sldNum" idx="12"/>
          </p:nvPr>
        </p:nvSpPr>
        <p:spPr>
          <a:xfrm rot="5400000">
            <a:off x="27230" y="6389389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1"/>
          <p:cNvSpPr txBox="1"/>
          <p:nvPr/>
        </p:nvSpPr>
        <p:spPr>
          <a:xfrm rot="5400000">
            <a:off x="-3092788" y="3202404"/>
            <a:ext cx="655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FreeFall Aerospace Proprietary and Confidential</a:t>
            </a:r>
            <a:endParaRPr sz="10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31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3398520" y="3398520"/>
            <a:ext cx="6858000" cy="60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31"/>
          <p:cNvGrpSpPr/>
          <p:nvPr/>
        </p:nvGrpSpPr>
        <p:grpSpPr>
          <a:xfrm rot="5400000">
            <a:off x="-61899" y="6407223"/>
            <a:ext cx="585729" cy="219995"/>
            <a:chOff x="11495500" y="6555182"/>
            <a:chExt cx="585729" cy="219995"/>
          </a:xfrm>
        </p:grpSpPr>
        <p:sp>
          <p:nvSpPr>
            <p:cNvPr id="135" name="Google Shape;135;p31"/>
            <p:cNvSpPr/>
            <p:nvPr/>
          </p:nvSpPr>
          <p:spPr>
            <a:xfrm>
              <a:off x="11606014" y="6556252"/>
              <a:ext cx="178284" cy="218923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31"/>
            <p:cNvSpPr/>
            <p:nvPr/>
          </p:nvSpPr>
          <p:spPr>
            <a:xfrm>
              <a:off x="11604961" y="6556255"/>
              <a:ext cx="476268" cy="218922"/>
            </a:xfrm>
            <a:prstGeom prst="roundRect">
              <a:avLst>
                <a:gd name="adj" fmla="val 31730"/>
              </a:avLst>
            </a:pr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7" name="Google Shape;137;p31" descr="Icon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95500" y="6555182"/>
              <a:ext cx="218924" cy="2189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8" name="Google Shape;138;p31"/>
          <p:cNvSpPr txBox="1">
            <a:spLocks noGrp="1"/>
          </p:cNvSpPr>
          <p:nvPr>
            <p:ph type="sldNum" idx="12"/>
          </p:nvPr>
        </p:nvSpPr>
        <p:spPr>
          <a:xfrm rot="5400000">
            <a:off x="27230" y="6389389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gif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23;p36"/>
          <p:cNvPicPr preferRelativeResize="0"/>
          <p:nvPr/>
        </p:nvPicPr>
        <p:blipFill rotWithShape="1">
          <a:blip r:embed="rId3">
            <a:alphaModFix/>
          </a:blip>
          <a:srcRect t="13563" b="1355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4;p36"/>
          <p:cNvSpPr txBox="1">
            <a:spLocks noGrp="1"/>
          </p:cNvSpPr>
          <p:nvPr>
            <p:ph type="ctrTitle"/>
          </p:nvPr>
        </p:nvSpPr>
        <p:spPr>
          <a:xfrm>
            <a:off x="553061" y="3220511"/>
            <a:ext cx="7041364" cy="9644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Distributed architectures for </a:t>
            </a:r>
            <a:r>
              <a:rPr lang="en-GB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cislunar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communication and navigation services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25;p36"/>
          <p:cNvSpPr txBox="1">
            <a:spLocks noGrp="1"/>
          </p:cNvSpPr>
          <p:nvPr>
            <p:ph type="subTitle" idx="1"/>
          </p:nvPr>
        </p:nvSpPr>
        <p:spPr>
          <a:xfrm>
            <a:off x="605311" y="3853222"/>
            <a:ext cx="4348865" cy="12073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Aman</a:t>
            </a:r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Chandra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Sr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. Engineer for Aerospace Systems R&amp;D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7" name="Google Shape;22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312" y="547972"/>
            <a:ext cx="2843296" cy="2738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7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Evolution of cis-lunar communications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8F217-8E25-E8F3-DD66-1FA69F2D5390}"/>
              </a:ext>
            </a:extLst>
          </p:cNvPr>
          <p:cNvSpPr/>
          <p:nvPr/>
        </p:nvSpPr>
        <p:spPr>
          <a:xfrm>
            <a:off x="60148" y="910779"/>
            <a:ext cx="12131852" cy="5871166"/>
          </a:xfrm>
          <a:prstGeom prst="rect">
            <a:avLst/>
          </a:prstGeom>
          <a:solidFill>
            <a:srgbClr val="1F1F1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25E00B11-07BD-2B08-5D7A-36FA022D1C10}"/>
              </a:ext>
            </a:extLst>
          </p:cNvPr>
          <p:cNvSpPr txBox="1">
            <a:spLocks/>
          </p:cNvSpPr>
          <p:nvPr/>
        </p:nvSpPr>
        <p:spPr>
          <a:xfrm>
            <a:off x="11639897" y="6482081"/>
            <a:ext cx="4063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1EBCDE-AE75-D657-9137-FF0B7C8B6DA7}"/>
              </a:ext>
            </a:extLst>
          </p:cNvPr>
          <p:cNvGrpSpPr/>
          <p:nvPr/>
        </p:nvGrpSpPr>
        <p:grpSpPr>
          <a:xfrm>
            <a:off x="1631458" y="1073428"/>
            <a:ext cx="3904109" cy="5583012"/>
            <a:chOff x="418856" y="410029"/>
            <a:chExt cx="3904109" cy="5773779"/>
          </a:xfrm>
        </p:grpSpPr>
        <p:pic>
          <p:nvPicPr>
            <p:cNvPr id="8" name="Picture 7" descr="A planet earth from space&#10;&#10;Description automatically generated">
              <a:extLst>
                <a:ext uri="{FF2B5EF4-FFF2-40B4-BE49-F238E27FC236}">
                  <a16:creationId xmlns:a16="http://schemas.microsoft.com/office/drawing/2014/main" id="{A2E88784-329A-4485-190E-2F7EA0694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3538460" y="451518"/>
              <a:ext cx="784505" cy="784505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E05875F-61FB-AAC7-D50D-DA0E88F2B733}"/>
                </a:ext>
              </a:extLst>
            </p:cNvPr>
            <p:cNvSpPr/>
            <p:nvPr/>
          </p:nvSpPr>
          <p:spPr>
            <a:xfrm rot="1764442">
              <a:off x="1454849" y="848101"/>
              <a:ext cx="870587" cy="3221175"/>
            </a:xfrm>
            <a:prstGeom prst="ellipse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4514F0C-9A40-92E3-6A32-F6F85FB22E8B}"/>
                </a:ext>
              </a:extLst>
            </p:cNvPr>
            <p:cNvSpPr/>
            <p:nvPr/>
          </p:nvSpPr>
          <p:spPr>
            <a:xfrm>
              <a:off x="418856" y="410029"/>
              <a:ext cx="3155136" cy="5773779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A full moon with a white background&#10;&#10;Description automatically generated">
              <a:extLst>
                <a:ext uri="{FF2B5EF4-FFF2-40B4-BE49-F238E27FC236}">
                  <a16:creationId xmlns:a16="http://schemas.microsoft.com/office/drawing/2014/main" id="{0EC78823-E548-6638-29D5-9B877D504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95" b="89957" l="10000" r="90000">
                          <a14:foregroundMark x1="32873" y1="11879" x2="41395" y2="22669"/>
                          <a14:foregroundMark x1="41395" y1="22669" x2="43372" y2="46772"/>
                          <a14:foregroundMark x1="43372" y1="46772" x2="41860" y2="75466"/>
                          <a14:foregroundMark x1="41860" y1="75466" x2="37326" y2="89670"/>
                          <a14:foregroundMark x1="37326" y1="89670" x2="52442" y2="91679"/>
                          <a14:foregroundMark x1="52442" y1="91679" x2="58721" y2="91248"/>
                          <a14:foregroundMark x1="58721" y1="91248" x2="75233" y2="77331"/>
                          <a14:foregroundMark x1="75233" y1="77331" x2="81395" y2="61836"/>
                          <a14:foregroundMark x1="81395" y1="61836" x2="83115" y2="41284"/>
                          <a14:foregroundMark x1="76247" y1="23099" x2="61860" y2="9900"/>
                          <a14:foregroundMark x1="61860" y1="9900" x2="57048" y2="7773"/>
                          <a14:foregroundMark x1="52984" y1="6632" x2="35465" y2="9469"/>
                          <a14:foregroundMark x1="56395" y1="9469" x2="35930" y2="11191"/>
                          <a14:foregroundMark x1="35930" y1="11191" x2="37209" y2="22669"/>
                          <a14:foregroundMark x1="37209" y1="22669" x2="70581" y2="46628"/>
                          <a14:foregroundMark x1="70581" y1="46628" x2="78372" y2="46198"/>
                          <a14:foregroundMark x1="78372" y1="46198" x2="81708" y2="37552"/>
                          <a14:foregroundMark x1="79670" y1="32797" x2="73721" y2="20947"/>
                          <a14:foregroundMark x1="73721" y1="20947" x2="60349" y2="10617"/>
                          <a14:foregroundMark x1="60349" y1="10617" x2="56279" y2="8895"/>
                          <a14:foregroundMark x1="48023" y1="8895" x2="36512" y2="14204"/>
                          <a14:foregroundMark x1="36512" y1="14204" x2="44070" y2="34003"/>
                          <a14:foregroundMark x1="44070" y1="34003" x2="59651" y2="40316"/>
                          <a14:foregroundMark x1="59651" y1="40316" x2="61512" y2="26829"/>
                          <a14:foregroundMark x1="61512" y1="26829" x2="54767" y2="14921"/>
                          <a14:foregroundMark x1="54767" y1="14921" x2="47907" y2="9326"/>
                          <a14:foregroundMark x1="61047" y1="18508" x2="40233" y2="12912"/>
                          <a14:foregroundMark x1="40233" y1="12912" x2="41860" y2="27834"/>
                          <a14:foregroundMark x1="41860" y1="27834" x2="59302" y2="44333"/>
                          <a14:foregroundMark x1="59302" y1="44333" x2="72442" y2="50359"/>
                          <a14:foregroundMark x1="72442" y1="50359" x2="79070" y2="48780"/>
                          <a14:foregroundMark x1="79070" y1="48780" x2="82093" y2="39168"/>
                          <a14:foregroundMark x1="82093" y1="39168" x2="71744" y2="21664"/>
                          <a14:foregroundMark x1="71744" y1="21664" x2="58488" y2="17217"/>
                          <a14:foregroundMark x1="54884" y1="15925" x2="39070" y2="15352"/>
                          <a14:foregroundMark x1="39070" y1="15352" x2="44070" y2="28694"/>
                          <a14:foregroundMark x1="44070" y1="28694" x2="57326" y2="35007"/>
                          <a14:foregroundMark x1="57326" y1="35007" x2="59070" y2="22095"/>
                          <a14:foregroundMark x1="59070" y1="22095" x2="54419" y2="15782"/>
                          <a14:foregroundMark x1="44186" y1="16930" x2="49767" y2="21234"/>
                          <a14:foregroundMark x1="49767" y1="21234" x2="43372" y2="14491"/>
                          <a14:foregroundMark x1="43372" y1="14491" x2="43256" y2="14204"/>
                          <a14:foregroundMark x1="63140" y1="28838" x2="57442" y2="25395"/>
                          <a14:foregroundMark x1="57442" y1="25395" x2="63488" y2="29842"/>
                          <a14:foregroundMark x1="63488" y1="29842" x2="80365" y2="34419"/>
                          <a14:foregroundMark x1="81859" y1="37904" x2="79651" y2="39742"/>
                          <a14:foregroundMark x1="75814" y1="52224" x2="72442" y2="41607"/>
                          <a14:foregroundMark x1="72442" y1="41607" x2="53953" y2="25825"/>
                          <a14:foregroundMark x1="53953" y1="25825" x2="51977" y2="20516"/>
                          <a14:foregroundMark x1="75698" y1="45911" x2="76744" y2="38451"/>
                          <a14:foregroundMark x1="76744" y1="38451" x2="75581" y2="40746"/>
                          <a14:foregroundMark x1="76512" y1="31564" x2="67907" y2="21664"/>
                          <a14:foregroundMark x1="67907" y1="21664" x2="54884" y2="20230"/>
                          <a14:foregroundMark x1="54884" y1="20230" x2="51395" y2="26399"/>
                          <a14:foregroundMark x1="51395" y1="26399" x2="66512" y2="40603"/>
                          <a14:foregroundMark x1="66512" y1="40603" x2="79651" y2="45481"/>
                          <a14:foregroundMark x1="79651" y1="45481" x2="81163" y2="38307"/>
                          <a14:foregroundMark x1="81163" y1="38307" x2="72326" y2="20803"/>
                          <a14:foregroundMark x1="72326" y1="20803" x2="58372" y2="17073"/>
                          <a14:foregroundMark x1="58372" y1="17073" x2="50233" y2="22525"/>
                          <a14:foregroundMark x1="50233" y1="22525" x2="48837" y2="24103"/>
                          <a14:foregroundMark x1="71628" y1="22095" x2="69302" y2="34146"/>
                          <a14:foregroundMark x1="69302" y1="34146" x2="73140" y2="42468"/>
                          <a14:foregroundMark x1="73140" y1="42468" x2="80233" y2="44763"/>
                          <a14:foregroundMark x1="80233" y1="44763" x2="78372" y2="31420"/>
                          <a14:foregroundMark x1="78372" y1="31420" x2="72674" y2="22669"/>
                          <a14:foregroundMark x1="72674" y1="22669" x2="71395" y2="22382"/>
                          <a14:foregroundMark x1="71395" y1="22382" x2="72791" y2="34577"/>
                          <a14:foregroundMark x1="72791" y1="34577" x2="78023" y2="46055"/>
                          <a14:foregroundMark x1="78023" y1="46055" x2="80581" y2="38737"/>
                          <a14:foregroundMark x1="80581" y1="38737" x2="72558" y2="23099"/>
                          <a14:foregroundMark x1="72558" y1="23099" x2="71279" y2="22525"/>
                          <a14:foregroundMark x1="75000" y1="25968" x2="73721" y2="26686"/>
                          <a14:foregroundMark x1="79070" y1="39598" x2="78488" y2="39742"/>
                          <a14:foregroundMark x1="79302" y1="39455" x2="79070" y2="39455"/>
                          <a14:foregroundMark x1="79651" y1="39455" x2="79419" y2="39885"/>
                          <a14:foregroundMark x1="79302" y1="39885" x2="78372" y2="39598"/>
                          <a14:foregroundMark x1="79651" y1="39742" x2="77209" y2="40603"/>
                          <a14:backgroundMark x1="30930" y1="10473" x2="34651" y2="8465"/>
                          <a14:backgroundMark x1="35581" y1="8608" x2="35814" y2="8465"/>
                          <a14:backgroundMark x1="53488" y1="5739" x2="57791" y2="6456"/>
                          <a14:backgroundMark x1="77442" y1="22382" x2="83837" y2="37303"/>
                          <a14:backgroundMark x1="83837" y1="37303" x2="84651" y2="40746"/>
                          <a14:backgroundMark x1="29070" y1="11334" x2="35465" y2="9182"/>
                          <a14:backgroundMark x1="35465" y1="9182" x2="35581" y2="889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46344" y="1714998"/>
              <a:ext cx="1183589" cy="959258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B02A7A4-F5F1-B926-1047-6E4EDEB71529}"/>
                </a:ext>
              </a:extLst>
            </p:cNvPr>
            <p:cNvSpPr/>
            <p:nvPr/>
          </p:nvSpPr>
          <p:spPr>
            <a:xfrm>
              <a:off x="956735" y="3693282"/>
              <a:ext cx="169333" cy="1571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E804045-646C-2C3D-75F9-C5F961470954}"/>
                </a:ext>
              </a:extLst>
            </p:cNvPr>
            <p:cNvSpPr/>
            <p:nvPr/>
          </p:nvSpPr>
          <p:spPr>
            <a:xfrm>
              <a:off x="2599269" y="1006394"/>
              <a:ext cx="169333" cy="1571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C3004A2-6B49-C39C-6D6F-298590548F2A}"/>
                </a:ext>
              </a:extLst>
            </p:cNvPr>
            <p:cNvSpPr/>
            <p:nvPr/>
          </p:nvSpPr>
          <p:spPr>
            <a:xfrm>
              <a:off x="3387858" y="2506899"/>
              <a:ext cx="331027" cy="3347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03E53C7-B5D0-5305-58BD-0144BEB33E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29467" y="621878"/>
              <a:ext cx="608994" cy="248224"/>
            </a:xfrm>
            <a:prstGeom prst="straightConnector1">
              <a:avLst/>
            </a:prstGeom>
            <a:ln w="57150">
              <a:solidFill>
                <a:srgbClr val="00B0F0">
                  <a:alpha val="70000"/>
                </a:srgb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DE32BA-665E-474D-5E5F-5E43CCD0003B}"/>
                </a:ext>
              </a:extLst>
            </p:cNvPr>
            <p:cNvSpPr txBox="1"/>
            <p:nvPr/>
          </p:nvSpPr>
          <p:spPr>
            <a:xfrm>
              <a:off x="1126068" y="4141610"/>
              <a:ext cx="16440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South Pole Relays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5E24AB-2FD5-A41C-C3E0-6EC0F6EB00DB}"/>
                </a:ext>
              </a:extLst>
            </p:cNvPr>
            <p:cNvSpPr txBox="1"/>
            <p:nvPr/>
          </p:nvSpPr>
          <p:spPr>
            <a:xfrm>
              <a:off x="2663709" y="2810858"/>
              <a:ext cx="9102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Gateway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03EDC8-16EC-5F39-CD64-0A5ECAEBF9FB}"/>
              </a:ext>
            </a:extLst>
          </p:cNvPr>
          <p:cNvGrpSpPr/>
          <p:nvPr/>
        </p:nvGrpSpPr>
        <p:grpSpPr>
          <a:xfrm>
            <a:off x="7218282" y="1073427"/>
            <a:ext cx="3676382" cy="5493406"/>
            <a:chOff x="7013923" y="819057"/>
            <a:chExt cx="3676382" cy="584024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6A21E73-3473-7CF0-BCC6-0E13F30E50CA}"/>
                </a:ext>
              </a:extLst>
            </p:cNvPr>
            <p:cNvGrpSpPr/>
            <p:nvPr/>
          </p:nvGrpSpPr>
          <p:grpSpPr>
            <a:xfrm>
              <a:off x="7390276" y="885518"/>
              <a:ext cx="3300029" cy="5773779"/>
              <a:chOff x="418856" y="410029"/>
              <a:chExt cx="3300029" cy="5773779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174EC9A-4CC5-245D-D153-AE07C4EB9AD5}"/>
                  </a:ext>
                </a:extLst>
              </p:cNvPr>
              <p:cNvSpPr/>
              <p:nvPr/>
            </p:nvSpPr>
            <p:spPr>
              <a:xfrm rot="1764442">
                <a:off x="1454849" y="848101"/>
                <a:ext cx="870587" cy="3221175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07BD7DA-5E73-67FD-87B4-F4FFA30A826E}"/>
                  </a:ext>
                </a:extLst>
              </p:cNvPr>
              <p:cNvSpPr/>
              <p:nvPr/>
            </p:nvSpPr>
            <p:spPr>
              <a:xfrm>
                <a:off x="418856" y="410029"/>
                <a:ext cx="3155136" cy="5773779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2" name="Picture 31" descr="A full moon with a white background&#10;&#10;Description automatically generated">
                <a:extLst>
                  <a:ext uri="{FF2B5EF4-FFF2-40B4-BE49-F238E27FC236}">
                    <a16:creationId xmlns:a16="http://schemas.microsoft.com/office/drawing/2014/main" id="{C33902CB-BE53-948D-3410-BFDA5E370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8895" b="89957" l="10000" r="90000">
                            <a14:foregroundMark x1="32873" y1="11879" x2="41395" y2="22669"/>
                            <a14:foregroundMark x1="41395" y1="22669" x2="43372" y2="46772"/>
                            <a14:foregroundMark x1="43372" y1="46772" x2="41860" y2="75466"/>
                            <a14:foregroundMark x1="41860" y1="75466" x2="37326" y2="89670"/>
                            <a14:foregroundMark x1="37326" y1="89670" x2="52442" y2="91679"/>
                            <a14:foregroundMark x1="52442" y1="91679" x2="58721" y2="91248"/>
                            <a14:foregroundMark x1="58721" y1="91248" x2="75233" y2="77331"/>
                            <a14:foregroundMark x1="75233" y1="77331" x2="81395" y2="61836"/>
                            <a14:foregroundMark x1="81395" y1="61836" x2="83115" y2="41284"/>
                            <a14:foregroundMark x1="76247" y1="23099" x2="61860" y2="9900"/>
                            <a14:foregroundMark x1="61860" y1="9900" x2="57048" y2="7773"/>
                            <a14:foregroundMark x1="52984" y1="6632" x2="35465" y2="9469"/>
                            <a14:foregroundMark x1="56395" y1="9469" x2="35930" y2="11191"/>
                            <a14:foregroundMark x1="35930" y1="11191" x2="37209" y2="22669"/>
                            <a14:foregroundMark x1="37209" y1="22669" x2="70581" y2="46628"/>
                            <a14:foregroundMark x1="70581" y1="46628" x2="78372" y2="46198"/>
                            <a14:foregroundMark x1="78372" y1="46198" x2="81708" y2="37552"/>
                            <a14:foregroundMark x1="79670" y1="32797" x2="73721" y2="20947"/>
                            <a14:foregroundMark x1="73721" y1="20947" x2="60349" y2="10617"/>
                            <a14:foregroundMark x1="60349" y1="10617" x2="56279" y2="8895"/>
                            <a14:foregroundMark x1="48023" y1="8895" x2="36512" y2="14204"/>
                            <a14:foregroundMark x1="36512" y1="14204" x2="44070" y2="34003"/>
                            <a14:foregroundMark x1="44070" y1="34003" x2="59651" y2="40316"/>
                            <a14:foregroundMark x1="59651" y1="40316" x2="61512" y2="26829"/>
                            <a14:foregroundMark x1="61512" y1="26829" x2="54767" y2="14921"/>
                            <a14:foregroundMark x1="54767" y1="14921" x2="47907" y2="9326"/>
                            <a14:foregroundMark x1="61047" y1="18508" x2="40233" y2="12912"/>
                            <a14:foregroundMark x1="40233" y1="12912" x2="41860" y2="27834"/>
                            <a14:foregroundMark x1="41860" y1="27834" x2="59302" y2="44333"/>
                            <a14:foregroundMark x1="59302" y1="44333" x2="72442" y2="50359"/>
                            <a14:foregroundMark x1="72442" y1="50359" x2="79070" y2="48780"/>
                            <a14:foregroundMark x1="79070" y1="48780" x2="82093" y2="39168"/>
                            <a14:foregroundMark x1="82093" y1="39168" x2="71744" y2="21664"/>
                            <a14:foregroundMark x1="71744" y1="21664" x2="58488" y2="17217"/>
                            <a14:foregroundMark x1="54884" y1="15925" x2="39070" y2="15352"/>
                            <a14:foregroundMark x1="39070" y1="15352" x2="44070" y2="28694"/>
                            <a14:foregroundMark x1="44070" y1="28694" x2="57326" y2="35007"/>
                            <a14:foregroundMark x1="57326" y1="35007" x2="59070" y2="22095"/>
                            <a14:foregroundMark x1="59070" y1="22095" x2="54419" y2="15782"/>
                            <a14:foregroundMark x1="44186" y1="16930" x2="49767" y2="21234"/>
                            <a14:foregroundMark x1="49767" y1="21234" x2="43372" y2="14491"/>
                            <a14:foregroundMark x1="43372" y1="14491" x2="43256" y2="14204"/>
                            <a14:foregroundMark x1="63140" y1="28838" x2="57442" y2="25395"/>
                            <a14:foregroundMark x1="57442" y1="25395" x2="63488" y2="29842"/>
                            <a14:foregroundMark x1="63488" y1="29842" x2="80365" y2="34419"/>
                            <a14:foregroundMark x1="81859" y1="37904" x2="79651" y2="39742"/>
                            <a14:foregroundMark x1="75814" y1="52224" x2="72442" y2="41607"/>
                            <a14:foregroundMark x1="72442" y1="41607" x2="53953" y2="25825"/>
                            <a14:foregroundMark x1="53953" y1="25825" x2="51977" y2="20516"/>
                            <a14:foregroundMark x1="75698" y1="45911" x2="76744" y2="38451"/>
                            <a14:foregroundMark x1="76744" y1="38451" x2="75581" y2="40746"/>
                            <a14:foregroundMark x1="76512" y1="31564" x2="67907" y2="21664"/>
                            <a14:foregroundMark x1="67907" y1="21664" x2="54884" y2="20230"/>
                            <a14:foregroundMark x1="54884" y1="20230" x2="51395" y2="26399"/>
                            <a14:foregroundMark x1="51395" y1="26399" x2="66512" y2="40603"/>
                            <a14:foregroundMark x1="66512" y1="40603" x2="79651" y2="45481"/>
                            <a14:foregroundMark x1="79651" y1="45481" x2="81163" y2="38307"/>
                            <a14:foregroundMark x1="81163" y1="38307" x2="72326" y2="20803"/>
                            <a14:foregroundMark x1="72326" y1="20803" x2="58372" y2="17073"/>
                            <a14:foregroundMark x1="58372" y1="17073" x2="50233" y2="22525"/>
                            <a14:foregroundMark x1="50233" y1="22525" x2="48837" y2="24103"/>
                            <a14:foregroundMark x1="71628" y1="22095" x2="69302" y2="34146"/>
                            <a14:foregroundMark x1="69302" y1="34146" x2="73140" y2="42468"/>
                            <a14:foregroundMark x1="73140" y1="42468" x2="80233" y2="44763"/>
                            <a14:foregroundMark x1="80233" y1="44763" x2="78372" y2="31420"/>
                            <a14:foregroundMark x1="78372" y1="31420" x2="72674" y2="22669"/>
                            <a14:foregroundMark x1="72674" y1="22669" x2="71395" y2="22382"/>
                            <a14:foregroundMark x1="71395" y1="22382" x2="72791" y2="34577"/>
                            <a14:foregroundMark x1="72791" y1="34577" x2="78023" y2="46055"/>
                            <a14:foregroundMark x1="78023" y1="46055" x2="80581" y2="38737"/>
                            <a14:foregroundMark x1="80581" y1="38737" x2="72558" y2="23099"/>
                            <a14:foregroundMark x1="72558" y1="23099" x2="71279" y2="22525"/>
                            <a14:foregroundMark x1="75000" y1="25968" x2="73721" y2="26686"/>
                            <a14:foregroundMark x1="79070" y1="39598" x2="78488" y2="39742"/>
                            <a14:foregroundMark x1="79302" y1="39455" x2="79070" y2="39455"/>
                            <a14:foregroundMark x1="79651" y1="39455" x2="79419" y2="39885"/>
                            <a14:foregroundMark x1="79302" y1="39885" x2="78372" y2="39598"/>
                            <a14:foregroundMark x1="79651" y1="39742" x2="77209" y2="40603"/>
                            <a14:backgroundMark x1="30930" y1="10473" x2="34651" y2="8465"/>
                            <a14:backgroundMark x1="35581" y1="8608" x2="35814" y2="8465"/>
                            <a14:backgroundMark x1="53488" y1="5739" x2="57791" y2="6456"/>
                            <a14:backgroundMark x1="77442" y1="22382" x2="83837" y2="37303"/>
                            <a14:backgroundMark x1="83837" y1="37303" x2="84651" y2="40746"/>
                            <a14:backgroundMark x1="29070" y1="11334" x2="35465" y2="9182"/>
                            <a14:backgroundMark x1="35465" y1="9182" x2="35581" y2="889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246344" y="1714998"/>
                <a:ext cx="1183589" cy="959258"/>
              </a:xfrm>
              <a:prstGeom prst="rect">
                <a:avLst/>
              </a:prstGeom>
            </p:spPr>
          </p:pic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B14E53B-04FA-706D-D4B5-1B8386ADD1BD}"/>
                  </a:ext>
                </a:extLst>
              </p:cNvPr>
              <p:cNvSpPr/>
              <p:nvPr/>
            </p:nvSpPr>
            <p:spPr>
              <a:xfrm>
                <a:off x="956735" y="3693282"/>
                <a:ext cx="169333" cy="15717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F5A41FE-FC0E-7462-19BF-209C42AFA6DE}"/>
                  </a:ext>
                </a:extLst>
              </p:cNvPr>
              <p:cNvSpPr/>
              <p:nvPr/>
            </p:nvSpPr>
            <p:spPr>
              <a:xfrm>
                <a:off x="2599269" y="1006394"/>
                <a:ext cx="169333" cy="15717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4367065-6E7C-3308-0731-BCCF5FC9B0F1}"/>
                  </a:ext>
                </a:extLst>
              </p:cNvPr>
              <p:cNvSpPr/>
              <p:nvPr/>
            </p:nvSpPr>
            <p:spPr>
              <a:xfrm>
                <a:off x="3387858" y="2506899"/>
                <a:ext cx="331027" cy="33471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974205CE-FE88-377F-08DF-10631AB632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29467" y="621878"/>
                <a:ext cx="608994" cy="248224"/>
              </a:xfrm>
              <a:prstGeom prst="straightConnector1">
                <a:avLst/>
              </a:prstGeom>
              <a:ln w="57150">
                <a:solidFill>
                  <a:srgbClr val="00B0F0">
                    <a:alpha val="70000"/>
                  </a:srgb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D21DB51-2F38-4E11-AAB7-55F0593A71E5}"/>
                  </a:ext>
                </a:extLst>
              </p:cNvPr>
              <p:cNvSpPr txBox="1"/>
              <p:nvPr/>
            </p:nvSpPr>
            <p:spPr>
              <a:xfrm>
                <a:off x="1126068" y="4141610"/>
                <a:ext cx="16440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South Pole Relays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2191E59-C9F6-EF4E-3D3D-61ED8F16E107}"/>
                  </a:ext>
                </a:extLst>
              </p:cNvPr>
              <p:cNvSpPr txBox="1"/>
              <p:nvPr/>
            </p:nvSpPr>
            <p:spPr>
              <a:xfrm>
                <a:off x="2663709" y="2810858"/>
                <a:ext cx="9102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Gateway</a:t>
                </a: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377C382-93ED-8B95-B60F-572A378B0BC6}"/>
                </a:ext>
              </a:extLst>
            </p:cNvPr>
            <p:cNvSpPr/>
            <p:nvPr/>
          </p:nvSpPr>
          <p:spPr>
            <a:xfrm>
              <a:off x="7087081" y="826841"/>
              <a:ext cx="3408218" cy="3367814"/>
            </a:xfrm>
            <a:prstGeom prst="ellipse">
              <a:avLst/>
            </a:prstGeom>
            <a:noFill/>
            <a:ln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CB2EBA8-C45A-BBC9-326D-17C61CD8F6D0}"/>
                </a:ext>
              </a:extLst>
            </p:cNvPr>
            <p:cNvSpPr/>
            <p:nvPr/>
          </p:nvSpPr>
          <p:spPr>
            <a:xfrm>
              <a:off x="8331066" y="819057"/>
              <a:ext cx="905867" cy="3349714"/>
            </a:xfrm>
            <a:prstGeom prst="ellipse">
              <a:avLst/>
            </a:prstGeom>
            <a:noFill/>
            <a:ln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F0EE0FB-348A-257E-20B3-AD66DF201970}"/>
                </a:ext>
              </a:extLst>
            </p:cNvPr>
            <p:cNvSpPr/>
            <p:nvPr/>
          </p:nvSpPr>
          <p:spPr>
            <a:xfrm>
              <a:off x="7496062" y="852545"/>
              <a:ext cx="2567211" cy="3349714"/>
            </a:xfrm>
            <a:prstGeom prst="ellipse">
              <a:avLst/>
            </a:prstGeom>
            <a:noFill/>
            <a:ln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2E60E97-A98B-B867-9182-66A94B8A0510}"/>
                </a:ext>
              </a:extLst>
            </p:cNvPr>
            <p:cNvSpPr/>
            <p:nvPr/>
          </p:nvSpPr>
          <p:spPr>
            <a:xfrm>
              <a:off x="7729707" y="1064308"/>
              <a:ext cx="169333" cy="1571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B062F37-0F7F-24BC-1C1C-DB931261BB77}"/>
                </a:ext>
              </a:extLst>
            </p:cNvPr>
            <p:cNvSpPr/>
            <p:nvPr/>
          </p:nvSpPr>
          <p:spPr>
            <a:xfrm>
              <a:off x="7013923" y="2538829"/>
              <a:ext cx="169333" cy="1571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5119397-929E-E748-F74A-95E9A645716D}"/>
                </a:ext>
              </a:extLst>
            </p:cNvPr>
            <p:cNvSpPr/>
            <p:nvPr/>
          </p:nvSpPr>
          <p:spPr>
            <a:xfrm>
              <a:off x="8366057" y="1216708"/>
              <a:ext cx="169333" cy="1571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1A497C8-6D99-E6A4-4E5D-9E2471151013}"/>
                </a:ext>
              </a:extLst>
            </p:cNvPr>
            <p:cNvSpPr/>
            <p:nvPr/>
          </p:nvSpPr>
          <p:spPr>
            <a:xfrm>
              <a:off x="8331268" y="3279099"/>
              <a:ext cx="169333" cy="1571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1D498D0-5000-72E8-6256-82461E68CD46}"/>
                </a:ext>
              </a:extLst>
            </p:cNvPr>
            <p:cNvSpPr/>
            <p:nvPr/>
          </p:nvSpPr>
          <p:spPr>
            <a:xfrm>
              <a:off x="9978606" y="2048863"/>
              <a:ext cx="169333" cy="1571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DD4A542-738D-2117-1F2D-246AEFBF986C}"/>
                </a:ext>
              </a:extLst>
            </p:cNvPr>
            <p:cNvSpPr/>
            <p:nvPr/>
          </p:nvSpPr>
          <p:spPr>
            <a:xfrm>
              <a:off x="9812624" y="3772407"/>
              <a:ext cx="169333" cy="1571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139D1C4-D7E0-299D-2691-DC1FF575E723}"/>
                </a:ext>
              </a:extLst>
            </p:cNvPr>
            <p:cNvSpPr txBox="1"/>
            <p:nvPr/>
          </p:nvSpPr>
          <p:spPr>
            <a:xfrm>
              <a:off x="8095949" y="4941307"/>
              <a:ext cx="22633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Lunar Global Coverage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8F1086D7-20B8-5ECD-CBDB-1B6AAE4EA8B7}"/>
              </a:ext>
            </a:extLst>
          </p:cNvPr>
          <p:cNvSpPr/>
          <p:nvPr/>
        </p:nvSpPr>
        <p:spPr>
          <a:xfrm>
            <a:off x="615157" y="4882905"/>
            <a:ext cx="11034133" cy="1859987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F1F1F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AF782E1-B063-2638-DAD6-C1C7594F6F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9914" y="6382987"/>
            <a:ext cx="406396" cy="367692"/>
          </a:xfrm>
          <a:prstGeom prst="rect">
            <a:avLst/>
          </a:prstGeom>
        </p:spPr>
      </p:pic>
      <p:sp>
        <p:nvSpPr>
          <p:cNvPr id="41" name="Arrow: Pentagon 70">
            <a:extLst>
              <a:ext uri="{FF2B5EF4-FFF2-40B4-BE49-F238E27FC236}">
                <a16:creationId xmlns:a16="http://schemas.microsoft.com/office/drawing/2014/main" id="{8EF1E911-E1D4-160D-E885-17579B834C60}"/>
              </a:ext>
            </a:extLst>
          </p:cNvPr>
          <p:cNvSpPr/>
          <p:nvPr/>
        </p:nvSpPr>
        <p:spPr>
          <a:xfrm>
            <a:off x="1442229" y="5705307"/>
            <a:ext cx="4117416" cy="792697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B0C208-0661-B40C-4F81-EFE6D03346E4}"/>
              </a:ext>
            </a:extLst>
          </p:cNvPr>
          <p:cNvSpPr txBox="1"/>
          <p:nvPr/>
        </p:nvSpPr>
        <p:spPr>
          <a:xfrm>
            <a:off x="2825903" y="5401657"/>
            <a:ext cx="1496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2025 - 2026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B7D4C97-9AFC-56D9-6AA5-4C572E9DBACC}"/>
              </a:ext>
            </a:extLst>
          </p:cNvPr>
          <p:cNvSpPr txBox="1"/>
          <p:nvPr/>
        </p:nvSpPr>
        <p:spPr>
          <a:xfrm>
            <a:off x="1442229" y="5759009"/>
            <a:ext cx="3772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Intensive Relay service – LSP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Initial PNT service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DTE service from near side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Arrow: Pentagon 78">
            <a:extLst>
              <a:ext uri="{FF2B5EF4-FFF2-40B4-BE49-F238E27FC236}">
                <a16:creationId xmlns:a16="http://schemas.microsoft.com/office/drawing/2014/main" id="{80CB69C1-78F6-8196-3644-3D8F3A1E766F}"/>
              </a:ext>
            </a:extLst>
          </p:cNvPr>
          <p:cNvSpPr/>
          <p:nvPr/>
        </p:nvSpPr>
        <p:spPr>
          <a:xfrm>
            <a:off x="7113495" y="5774136"/>
            <a:ext cx="4117416" cy="792697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104A8A-020E-29EA-41F8-F5ABF7C78DAE}"/>
              </a:ext>
            </a:extLst>
          </p:cNvPr>
          <p:cNvSpPr txBox="1"/>
          <p:nvPr/>
        </p:nvSpPr>
        <p:spPr>
          <a:xfrm>
            <a:off x="7963944" y="5477760"/>
            <a:ext cx="2272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2027 – 2030 and beyond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6B719F3-9745-4F25-404F-F6093735B169}"/>
              </a:ext>
            </a:extLst>
          </p:cNvPr>
          <p:cNvSpPr txBox="1"/>
          <p:nvPr/>
        </p:nvSpPr>
        <p:spPr>
          <a:xfrm>
            <a:off x="7113495" y="5827838"/>
            <a:ext cx="3772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Intensive Relay service – LSP and far side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Lunar PNT service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Lunar Global Coverage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7" name="Picture 46" descr="A planet earth from space&#10;&#10;Description automatically generated">
            <a:extLst>
              <a:ext uri="{FF2B5EF4-FFF2-40B4-BE49-F238E27FC236}">
                <a16:creationId xmlns:a16="http://schemas.microsoft.com/office/drawing/2014/main" id="{D5F0DA44-DA88-DEC5-5D69-6B0ADAA83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8290" y="1113546"/>
            <a:ext cx="784505" cy="7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2C45EDC-124E-BCD4-3099-32D9AF508D26}"/>
              </a:ext>
            </a:extLst>
          </p:cNvPr>
          <p:cNvGrpSpPr/>
          <p:nvPr/>
        </p:nvGrpSpPr>
        <p:grpSpPr>
          <a:xfrm>
            <a:off x="983216" y="1088326"/>
            <a:ext cx="5753500" cy="4357791"/>
            <a:chOff x="668869" y="111376"/>
            <a:chExt cx="5753500" cy="4357791"/>
          </a:xfrm>
        </p:grpSpPr>
        <p:pic>
          <p:nvPicPr>
            <p:cNvPr id="6" name="Picture 5" descr="A planet earth from space&#10;&#10;Description automatically generated">
              <a:extLst>
                <a:ext uri="{FF2B5EF4-FFF2-40B4-BE49-F238E27FC236}">
                  <a16:creationId xmlns:a16="http://schemas.microsoft.com/office/drawing/2014/main" id="{91FE558C-457B-0AFE-2565-94D7657AF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009722" y="135564"/>
              <a:ext cx="1412647" cy="1412647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A7624C9-EB9C-B59F-0057-1D1FDA0E9772}"/>
                </a:ext>
              </a:extLst>
            </p:cNvPr>
            <p:cNvSpPr/>
            <p:nvPr/>
          </p:nvSpPr>
          <p:spPr>
            <a:xfrm rot="1764442">
              <a:off x="856607" y="111376"/>
              <a:ext cx="1925264" cy="4357791"/>
            </a:xfrm>
            <a:prstGeom prst="ellipse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A full moon with a white background&#10;&#10;Description automatically generated">
              <a:extLst>
                <a:ext uri="{FF2B5EF4-FFF2-40B4-BE49-F238E27FC236}">
                  <a16:creationId xmlns:a16="http://schemas.microsoft.com/office/drawing/2014/main" id="{CD87F51F-62F1-5F7C-F0CE-EBB711C80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95" b="89957" l="10000" r="90000">
                          <a14:foregroundMark x1="32873" y1="11879" x2="41395" y2="22669"/>
                          <a14:foregroundMark x1="41395" y1="22669" x2="43372" y2="46772"/>
                          <a14:foregroundMark x1="43372" y1="46772" x2="41860" y2="75466"/>
                          <a14:foregroundMark x1="41860" y1="75466" x2="37326" y2="89670"/>
                          <a14:foregroundMark x1="37326" y1="89670" x2="52442" y2="91679"/>
                          <a14:foregroundMark x1="52442" y1="91679" x2="58721" y2="91248"/>
                          <a14:foregroundMark x1="58721" y1="91248" x2="75233" y2="77331"/>
                          <a14:foregroundMark x1="75233" y1="77331" x2="81395" y2="61836"/>
                          <a14:foregroundMark x1="81395" y1="61836" x2="83115" y2="41284"/>
                          <a14:foregroundMark x1="76247" y1="23099" x2="61860" y2="9900"/>
                          <a14:foregroundMark x1="61860" y1="9900" x2="57048" y2="7773"/>
                          <a14:foregroundMark x1="52984" y1="6632" x2="35465" y2="9469"/>
                          <a14:foregroundMark x1="56395" y1="9469" x2="35930" y2="11191"/>
                          <a14:foregroundMark x1="35930" y1="11191" x2="37209" y2="22669"/>
                          <a14:foregroundMark x1="37209" y1="22669" x2="70581" y2="46628"/>
                          <a14:foregroundMark x1="70581" y1="46628" x2="78372" y2="46198"/>
                          <a14:foregroundMark x1="78372" y1="46198" x2="81708" y2="37552"/>
                          <a14:foregroundMark x1="79670" y1="32797" x2="73721" y2="20947"/>
                          <a14:foregroundMark x1="73721" y1="20947" x2="60349" y2="10617"/>
                          <a14:foregroundMark x1="60349" y1="10617" x2="56279" y2="8895"/>
                          <a14:foregroundMark x1="48023" y1="8895" x2="36512" y2="14204"/>
                          <a14:foregroundMark x1="36512" y1="14204" x2="44070" y2="34003"/>
                          <a14:foregroundMark x1="44070" y1="34003" x2="59651" y2="40316"/>
                          <a14:foregroundMark x1="59651" y1="40316" x2="61512" y2="26829"/>
                          <a14:foregroundMark x1="61512" y1="26829" x2="54767" y2="14921"/>
                          <a14:foregroundMark x1="54767" y1="14921" x2="47907" y2="9326"/>
                          <a14:foregroundMark x1="61047" y1="18508" x2="40233" y2="12912"/>
                          <a14:foregroundMark x1="40233" y1="12912" x2="41860" y2="27834"/>
                          <a14:foregroundMark x1="41860" y1="27834" x2="59302" y2="44333"/>
                          <a14:foregroundMark x1="59302" y1="44333" x2="72442" y2="50359"/>
                          <a14:foregroundMark x1="72442" y1="50359" x2="79070" y2="48780"/>
                          <a14:foregroundMark x1="79070" y1="48780" x2="82093" y2="39168"/>
                          <a14:foregroundMark x1="82093" y1="39168" x2="71744" y2="21664"/>
                          <a14:foregroundMark x1="71744" y1="21664" x2="58488" y2="17217"/>
                          <a14:foregroundMark x1="54884" y1="15925" x2="39070" y2="15352"/>
                          <a14:foregroundMark x1="39070" y1="15352" x2="44070" y2="28694"/>
                          <a14:foregroundMark x1="44070" y1="28694" x2="57326" y2="35007"/>
                          <a14:foregroundMark x1="57326" y1="35007" x2="59070" y2="22095"/>
                          <a14:foregroundMark x1="59070" y1="22095" x2="54419" y2="15782"/>
                          <a14:foregroundMark x1="44186" y1="16930" x2="49767" y2="21234"/>
                          <a14:foregroundMark x1="49767" y1="21234" x2="43372" y2="14491"/>
                          <a14:foregroundMark x1="43372" y1="14491" x2="43256" y2="14204"/>
                          <a14:foregroundMark x1="63140" y1="28838" x2="57442" y2="25395"/>
                          <a14:foregroundMark x1="57442" y1="25395" x2="63488" y2="29842"/>
                          <a14:foregroundMark x1="63488" y1="29842" x2="80365" y2="34419"/>
                          <a14:foregroundMark x1="81859" y1="37904" x2="79651" y2="39742"/>
                          <a14:foregroundMark x1="75814" y1="52224" x2="72442" y2="41607"/>
                          <a14:foregroundMark x1="72442" y1="41607" x2="53953" y2="25825"/>
                          <a14:foregroundMark x1="53953" y1="25825" x2="51977" y2="20516"/>
                          <a14:foregroundMark x1="75698" y1="45911" x2="76744" y2="38451"/>
                          <a14:foregroundMark x1="76744" y1="38451" x2="75581" y2="40746"/>
                          <a14:foregroundMark x1="76512" y1="31564" x2="67907" y2="21664"/>
                          <a14:foregroundMark x1="67907" y1="21664" x2="54884" y2="20230"/>
                          <a14:foregroundMark x1="54884" y1="20230" x2="51395" y2="26399"/>
                          <a14:foregroundMark x1="51395" y1="26399" x2="66512" y2="40603"/>
                          <a14:foregroundMark x1="66512" y1="40603" x2="79651" y2="45481"/>
                          <a14:foregroundMark x1="79651" y1="45481" x2="81163" y2="38307"/>
                          <a14:foregroundMark x1="81163" y1="38307" x2="72326" y2="20803"/>
                          <a14:foregroundMark x1="72326" y1="20803" x2="58372" y2="17073"/>
                          <a14:foregroundMark x1="58372" y1="17073" x2="50233" y2="22525"/>
                          <a14:foregroundMark x1="50233" y1="22525" x2="48837" y2="24103"/>
                          <a14:foregroundMark x1="71628" y1="22095" x2="69302" y2="34146"/>
                          <a14:foregroundMark x1="69302" y1="34146" x2="73140" y2="42468"/>
                          <a14:foregroundMark x1="73140" y1="42468" x2="80233" y2="44763"/>
                          <a14:foregroundMark x1="80233" y1="44763" x2="78372" y2="31420"/>
                          <a14:foregroundMark x1="78372" y1="31420" x2="72674" y2="22669"/>
                          <a14:foregroundMark x1="72674" y1="22669" x2="71395" y2="22382"/>
                          <a14:foregroundMark x1="71395" y1="22382" x2="72791" y2="34577"/>
                          <a14:foregroundMark x1="72791" y1="34577" x2="78023" y2="46055"/>
                          <a14:foregroundMark x1="78023" y1="46055" x2="80581" y2="38737"/>
                          <a14:foregroundMark x1="80581" y1="38737" x2="72558" y2="23099"/>
                          <a14:foregroundMark x1="72558" y1="23099" x2="71279" y2="22525"/>
                          <a14:foregroundMark x1="75000" y1="25968" x2="73721" y2="26686"/>
                          <a14:foregroundMark x1="79070" y1="39598" x2="78488" y2="39742"/>
                          <a14:foregroundMark x1="79302" y1="39455" x2="79070" y2="39455"/>
                          <a14:foregroundMark x1="79651" y1="39455" x2="79419" y2="39885"/>
                          <a14:foregroundMark x1="79302" y1="39885" x2="78372" y2="39598"/>
                          <a14:foregroundMark x1="79651" y1="39742" x2="77209" y2="40603"/>
                          <a14:backgroundMark x1="30930" y1="10473" x2="34651" y2="8465"/>
                          <a14:backgroundMark x1="35581" y1="8608" x2="35814" y2="8465"/>
                          <a14:backgroundMark x1="53488" y1="5739" x2="57791" y2="6456"/>
                          <a14:backgroundMark x1="77442" y1="22382" x2="83837" y2="37303"/>
                          <a14:backgroundMark x1="83837" y1="37303" x2="84651" y2="40746"/>
                          <a14:backgroundMark x1="29070" y1="11334" x2="35465" y2="9182"/>
                          <a14:backgroundMark x1="35465" y1="9182" x2="35581" y2="889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2453" y="1314716"/>
              <a:ext cx="2538987" cy="2057762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56E29FA-6F79-EB0B-238C-26D1E8EE0894}"/>
                </a:ext>
              </a:extLst>
            </p:cNvPr>
            <p:cNvSpPr/>
            <p:nvPr/>
          </p:nvSpPr>
          <p:spPr>
            <a:xfrm>
              <a:off x="668869" y="4142015"/>
              <a:ext cx="169333" cy="1571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998086E-7D54-A9CA-81A9-143FF57B7F20}"/>
                </a:ext>
              </a:extLst>
            </p:cNvPr>
            <p:cNvSpPr/>
            <p:nvPr/>
          </p:nvSpPr>
          <p:spPr>
            <a:xfrm>
              <a:off x="2898657" y="354427"/>
              <a:ext cx="169333" cy="1571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Arrow: Right 17">
            <a:extLst>
              <a:ext uri="{FF2B5EF4-FFF2-40B4-BE49-F238E27FC236}">
                <a16:creationId xmlns:a16="http://schemas.microsoft.com/office/drawing/2014/main" id="{E91DFA50-9DCC-1677-5345-2D0E2975FED2}"/>
              </a:ext>
            </a:extLst>
          </p:cNvPr>
          <p:cNvSpPr/>
          <p:nvPr/>
        </p:nvSpPr>
        <p:spPr>
          <a:xfrm>
            <a:off x="3457250" y="1563687"/>
            <a:ext cx="2171161" cy="1255258"/>
          </a:xfrm>
          <a:prstGeom prst="rightArrow">
            <a:avLst>
              <a:gd name="adj1" fmla="val 67537"/>
              <a:gd name="adj2" fmla="val 3528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1D8927-3CC7-87AA-7EED-4F0E41F936D3}"/>
              </a:ext>
            </a:extLst>
          </p:cNvPr>
          <p:cNvSpPr txBox="1"/>
          <p:nvPr/>
        </p:nvSpPr>
        <p:spPr>
          <a:xfrm>
            <a:off x="3372584" y="1917216"/>
            <a:ext cx="2125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</a:rPr>
              <a:t>High data-rate @ Ka-band</a:t>
            </a:r>
          </a:p>
          <a:p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</a:rPr>
              <a:t>Low data-rate @ X-band</a:t>
            </a:r>
          </a:p>
        </p:txBody>
      </p:sp>
      <p:sp>
        <p:nvSpPr>
          <p:cNvPr id="13" name="Arrow: Right 19">
            <a:extLst>
              <a:ext uri="{FF2B5EF4-FFF2-40B4-BE49-F238E27FC236}">
                <a16:creationId xmlns:a16="http://schemas.microsoft.com/office/drawing/2014/main" id="{63674D7F-FCB5-5B46-F69E-ED48588F786D}"/>
              </a:ext>
            </a:extLst>
          </p:cNvPr>
          <p:cNvSpPr/>
          <p:nvPr/>
        </p:nvSpPr>
        <p:spPr>
          <a:xfrm rot="8227611">
            <a:off x="2189440" y="1446245"/>
            <a:ext cx="1133208" cy="1192057"/>
          </a:xfrm>
          <a:prstGeom prst="rightArrow">
            <a:avLst>
              <a:gd name="adj1" fmla="val 52821"/>
              <a:gd name="adj2" fmla="val 5010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86A6F-A2CD-3A03-91C2-338765F8B8B6}"/>
              </a:ext>
            </a:extLst>
          </p:cNvPr>
          <p:cNvSpPr txBox="1"/>
          <p:nvPr/>
        </p:nvSpPr>
        <p:spPr>
          <a:xfrm rot="19129155">
            <a:off x="2475804" y="1644802"/>
            <a:ext cx="871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</a:rPr>
              <a:t>Low data-rate @ S band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AA5974-6FE7-46D3-608E-3FD45EBEF82A}"/>
              </a:ext>
            </a:extLst>
          </p:cNvPr>
          <p:cNvSpPr/>
          <p:nvPr/>
        </p:nvSpPr>
        <p:spPr>
          <a:xfrm>
            <a:off x="5628411" y="2803442"/>
            <a:ext cx="6003880" cy="3078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Antenna requirements:</a:t>
            </a:r>
          </a:p>
          <a:p>
            <a:endParaRPr lang="en-US" sz="18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Multi-band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steerable antennas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Low-power lightweight antennas for rapid deployment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 satellite compatibility for large deployments</a:t>
            </a:r>
          </a:p>
          <a:p>
            <a:endParaRPr lang="en-US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Text Placeholder 3"/>
          <p:cNvSpPr>
            <a:spLocks noGrp="1"/>
          </p:cNvSpPr>
          <p:nvPr>
            <p:ph type="body" idx="2"/>
          </p:nvPr>
        </p:nvSpPr>
        <p:spPr>
          <a:xfrm>
            <a:off x="2336293" y="160893"/>
            <a:ext cx="7720927" cy="524661"/>
          </a:xfrm>
        </p:spPr>
        <p:txBody>
          <a:bodyPr>
            <a:noAutofit/>
          </a:bodyPr>
          <a:lstStyle/>
          <a:p>
            <a:r>
              <a:rPr lang="en-US" sz="2800" dirty="0"/>
              <a:t>C</a:t>
            </a:r>
            <a:r>
              <a:rPr lang="en-US" sz="2800" dirty="0" smtClean="0"/>
              <a:t>is-lunar communications – space segment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501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D3B44D-CF56-7C44-687A-C6912E47C5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CA9079-FFBB-F231-E9C1-85D9769AC94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920197" y="105903"/>
            <a:ext cx="8357693" cy="89059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Spherical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Reflector Beam Steering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F85AA3-3B47-414E-587B-1C9B533E643F}"/>
              </a:ext>
            </a:extLst>
          </p:cNvPr>
          <p:cNvSpPr txBox="1"/>
          <p:nvPr/>
        </p:nvSpPr>
        <p:spPr>
          <a:xfrm>
            <a:off x="448733" y="1259103"/>
            <a:ext cx="11095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Spherical reflectors are symmetric about all axes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This allows efficient high-gain beam steering by moving the feed rather than the reflector or satellite, leading to significant reductions in SWAP, complexity, and cost.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12FADC-BAC7-1078-EA2F-DD1BC7E4A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32" y="2645420"/>
            <a:ext cx="4198643" cy="39196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D588E6-B4A1-D6A6-55C1-8891D417AD78}"/>
              </a:ext>
            </a:extLst>
          </p:cNvPr>
          <p:cNvSpPr txBox="1"/>
          <p:nvPr/>
        </p:nvSpPr>
        <p:spPr>
          <a:xfrm>
            <a:off x="5134763" y="3615813"/>
            <a:ext cx="6774759" cy="193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Under-illuminated reflector</a:t>
            </a:r>
          </a:p>
          <a:p>
            <a:pPr marL="174625" indent="-174625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Lightweight feed and motors</a:t>
            </a:r>
          </a:p>
          <a:p>
            <a:pPr marL="174625" indent="-174625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Constant gain through wide steering angles</a:t>
            </a:r>
          </a:p>
          <a:p>
            <a:pPr marL="174625" indent="-174625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Customized gain through wide steering angles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DB0D70-FA67-FB0B-19A1-224B45AA6E53}"/>
              </a:ext>
            </a:extLst>
          </p:cNvPr>
          <p:cNvSpPr txBox="1"/>
          <p:nvPr/>
        </p:nvSpPr>
        <p:spPr>
          <a:xfrm>
            <a:off x="5266623" y="2953096"/>
            <a:ext cx="2575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/>
              <a:t>Principles of Operation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E4D776-1A8B-9C45-B00A-A856E89290AB}"/>
              </a:ext>
            </a:extLst>
          </p:cNvPr>
          <p:cNvSpPr txBox="1"/>
          <p:nvPr/>
        </p:nvSpPr>
        <p:spPr>
          <a:xfrm>
            <a:off x="344125" y="6367978"/>
            <a:ext cx="15760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Spherical reflecting surface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639744-209E-D846-92EC-B3E25559E7DF}"/>
              </a:ext>
            </a:extLst>
          </p:cNvPr>
          <p:cNvCxnSpPr/>
          <p:nvPr/>
        </p:nvCxnSpPr>
        <p:spPr>
          <a:xfrm flipV="1">
            <a:off x="1132161" y="5997677"/>
            <a:ext cx="667142" cy="3703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065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3009105" y="156375"/>
            <a:ext cx="7170408" cy="524661"/>
          </a:xfrm>
        </p:spPr>
        <p:txBody>
          <a:bodyPr>
            <a:noAutofit/>
          </a:bodyPr>
          <a:lstStyle/>
          <a:p>
            <a:r>
              <a:rPr lang="en-US" sz="2800" dirty="0" smtClean="0"/>
              <a:t>Spherical inflatable membrane antennas</a:t>
            </a:r>
            <a:endParaRPr lang="en-US" sz="2800" dirty="0"/>
          </a:p>
        </p:txBody>
      </p:sp>
      <p:sp>
        <p:nvSpPr>
          <p:cNvPr id="5" name="Google Shape;321;p43"/>
          <p:cNvSpPr/>
          <p:nvPr/>
        </p:nvSpPr>
        <p:spPr>
          <a:xfrm>
            <a:off x="1319575" y="1017440"/>
            <a:ext cx="4616400" cy="52203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" name="Google Shape;322;p43"/>
          <p:cNvSpPr txBox="1">
            <a:spLocks/>
          </p:cNvSpPr>
          <p:nvPr/>
        </p:nvSpPr>
        <p:spPr>
          <a:xfrm>
            <a:off x="3013388" y="1220790"/>
            <a:ext cx="28743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buSzPts val="1800"/>
            </a:pPr>
            <a:r>
              <a:rPr lang="en-GB" sz="2400" dirty="0" smtClean="0">
                <a:solidFill>
                  <a:schemeClr val="bg1"/>
                </a:solidFill>
              </a:rPr>
              <a:t>From Conception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7" name="Google Shape;323;p43"/>
          <p:cNvSpPr txBox="1"/>
          <p:nvPr/>
        </p:nvSpPr>
        <p:spPr>
          <a:xfrm>
            <a:off x="6341951" y="4866090"/>
            <a:ext cx="8025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2014 - 2017</a:t>
            </a:r>
            <a:endParaRPr sz="9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Google Shape;324;p43"/>
          <p:cNvSpPr/>
          <p:nvPr/>
        </p:nvSpPr>
        <p:spPr>
          <a:xfrm>
            <a:off x="7121575" y="2358965"/>
            <a:ext cx="115200" cy="384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" name="Google Shape;325;p43"/>
          <p:cNvCxnSpPr/>
          <p:nvPr/>
        </p:nvCxnSpPr>
        <p:spPr>
          <a:xfrm flipH="1">
            <a:off x="6931225" y="5111690"/>
            <a:ext cx="522000" cy="2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Google Shape;326;p43"/>
          <p:cNvSpPr txBox="1"/>
          <p:nvPr/>
        </p:nvSpPr>
        <p:spPr>
          <a:xfrm>
            <a:off x="6341950" y="2409583"/>
            <a:ext cx="7584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2024</a:t>
            </a: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" name="Google Shape;327;p43"/>
          <p:cNvCxnSpPr/>
          <p:nvPr/>
        </p:nvCxnSpPr>
        <p:spPr>
          <a:xfrm rot="10800000">
            <a:off x="6914275" y="2710956"/>
            <a:ext cx="52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328;p43"/>
          <p:cNvSpPr txBox="1"/>
          <p:nvPr/>
        </p:nvSpPr>
        <p:spPr>
          <a:xfrm>
            <a:off x="7541613" y="2534790"/>
            <a:ext cx="1741500" cy="2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CATSAT</a:t>
            </a:r>
            <a:r>
              <a:rPr lang="en-GB" sz="1100" b="0" i="0" u="none" strike="noStrike" cap="none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launch in 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June</a:t>
            </a:r>
            <a:endParaRPr sz="1100" b="0" i="0" u="none" strike="noStrike" cap="none" dirty="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" name="Google Shape;329;p43"/>
          <p:cNvSpPr txBox="1"/>
          <p:nvPr/>
        </p:nvSpPr>
        <p:spPr>
          <a:xfrm>
            <a:off x="6364000" y="3176384"/>
            <a:ext cx="7584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2022</a:t>
            </a: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330;p43"/>
          <p:cNvSpPr txBox="1"/>
          <p:nvPr/>
        </p:nvSpPr>
        <p:spPr>
          <a:xfrm>
            <a:off x="7589775" y="3286669"/>
            <a:ext cx="2728200" cy="2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CATSAT </a:t>
            </a:r>
            <a:r>
              <a:rPr lang="en-GB" sz="11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Delivered</a:t>
            </a:r>
            <a:endParaRPr sz="110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" name="Google Shape;331;p43"/>
          <p:cNvSpPr txBox="1"/>
          <p:nvPr/>
        </p:nvSpPr>
        <p:spPr>
          <a:xfrm>
            <a:off x="6355238" y="3998785"/>
            <a:ext cx="7584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2018</a:t>
            </a: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" name="Google Shape;332;p43"/>
          <p:cNvCxnSpPr/>
          <p:nvPr/>
        </p:nvCxnSpPr>
        <p:spPr>
          <a:xfrm rot="10800000">
            <a:off x="6923425" y="4300375"/>
            <a:ext cx="52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333;p43"/>
          <p:cNvSpPr txBox="1"/>
          <p:nvPr/>
        </p:nvSpPr>
        <p:spPr>
          <a:xfrm>
            <a:off x="7532900" y="4104340"/>
            <a:ext cx="19881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NASA’s CubeSat Launch Initiative for </a:t>
            </a:r>
            <a:r>
              <a:rPr lang="en-GB" sz="11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CATSAT</a:t>
            </a:r>
            <a:endParaRPr sz="1100" b="1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" name="Google Shape;334;p43"/>
          <p:cNvSpPr txBox="1">
            <a:spLocks noGrp="1"/>
          </p:cNvSpPr>
          <p:nvPr>
            <p:ph type="body" idx="4294967295"/>
          </p:nvPr>
        </p:nvSpPr>
        <p:spPr>
          <a:xfrm>
            <a:off x="2131263" y="4342509"/>
            <a:ext cx="29571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Space Flight Qualification Test for CATSAT</a:t>
            </a:r>
            <a:endParaRPr sz="11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35;p43"/>
          <p:cNvSpPr txBox="1">
            <a:spLocks/>
          </p:cNvSpPr>
          <p:nvPr/>
        </p:nvSpPr>
        <p:spPr>
          <a:xfrm>
            <a:off x="5887700" y="1220790"/>
            <a:ext cx="23514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800"/>
            </a:pPr>
            <a:r>
              <a:rPr lang="en-GB" sz="2400" smtClean="0">
                <a:solidFill>
                  <a:schemeClr val="dk1"/>
                </a:solidFill>
              </a:rPr>
              <a:t>To Spaceflight</a:t>
            </a:r>
            <a:endParaRPr lang="en-GB" sz="2400">
              <a:solidFill>
                <a:schemeClr val="dk1"/>
              </a:solidFill>
            </a:endParaRPr>
          </a:p>
        </p:txBody>
      </p:sp>
      <p:pic>
        <p:nvPicPr>
          <p:cNvPr id="20" name="Google Shape;336;p43"/>
          <p:cNvPicPr preferRelativeResize="0"/>
          <p:nvPr/>
        </p:nvPicPr>
        <p:blipFill rotWithShape="1">
          <a:blip r:embed="rId2">
            <a:alphaModFix/>
          </a:blip>
          <a:srcRect l="28664" t="26231" r="29353" b="20005"/>
          <a:stretch/>
        </p:blipFill>
        <p:spPr>
          <a:xfrm>
            <a:off x="9521017" y="3227615"/>
            <a:ext cx="544390" cy="52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3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98574" y="2401048"/>
            <a:ext cx="544375" cy="543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3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4250" y="2178090"/>
            <a:ext cx="3681849" cy="207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39;p43"/>
          <p:cNvSpPr txBox="1"/>
          <p:nvPr/>
        </p:nvSpPr>
        <p:spPr>
          <a:xfrm>
            <a:off x="6383675" y="4821185"/>
            <a:ext cx="7584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201</a:t>
            </a:r>
            <a:r>
              <a:rPr lang="en-GB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340;p43"/>
          <p:cNvSpPr txBox="1"/>
          <p:nvPr/>
        </p:nvSpPr>
        <p:spPr>
          <a:xfrm>
            <a:off x="7589775" y="4924990"/>
            <a:ext cx="16452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FreeFall</a:t>
            </a:r>
            <a:r>
              <a:rPr lang="en-GB" sz="11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Established</a:t>
            </a:r>
            <a:endParaRPr sz="1100" b="1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Google Shape;341;p43"/>
          <p:cNvSpPr txBox="1"/>
          <p:nvPr/>
        </p:nvSpPr>
        <p:spPr>
          <a:xfrm>
            <a:off x="1701825" y="5561615"/>
            <a:ext cx="35031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Core Technology Development Funded by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NASA, NRO and US Air Force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6" name="Google Shape;342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17924" y="5007577"/>
            <a:ext cx="589798" cy="49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43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06875" y="5007578"/>
            <a:ext cx="493000" cy="4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44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39322" y="5022310"/>
            <a:ext cx="463498" cy="46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345;p43"/>
          <p:cNvPicPr preferRelativeResize="0"/>
          <p:nvPr/>
        </p:nvPicPr>
        <p:blipFill rotWithShape="1">
          <a:blip r:embed="rId8">
            <a:alphaModFix/>
          </a:blip>
          <a:srcRect r="72691"/>
          <a:stretch/>
        </p:blipFill>
        <p:spPr>
          <a:xfrm>
            <a:off x="9521024" y="4855332"/>
            <a:ext cx="544375" cy="62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46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452863" y="4033598"/>
            <a:ext cx="680699" cy="6806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Google Shape;347;p43"/>
          <p:cNvCxnSpPr/>
          <p:nvPr/>
        </p:nvCxnSpPr>
        <p:spPr>
          <a:xfrm flipH="1">
            <a:off x="4973875" y="3489061"/>
            <a:ext cx="10593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" name="Google Shape;348;p43"/>
          <p:cNvCxnSpPr/>
          <p:nvPr/>
        </p:nvCxnSpPr>
        <p:spPr>
          <a:xfrm rot="10800000">
            <a:off x="5923825" y="3488761"/>
            <a:ext cx="1529400" cy="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41331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CATSAT technology development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0" t="3035" r="14947" b="21414"/>
          <a:stretch/>
        </p:blipFill>
        <p:spPr>
          <a:xfrm>
            <a:off x="960874" y="3743153"/>
            <a:ext cx="2606566" cy="290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68" y="951883"/>
            <a:ext cx="4022653" cy="24640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013" y="865049"/>
            <a:ext cx="3094569" cy="52495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11891" y="5772931"/>
            <a:ext cx="237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CATSAT Flight Unit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1145" y="3373821"/>
            <a:ext cx="2448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Arecibo observatory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3F6C25-22D7-4445-B927-26613787837F}"/>
              </a:ext>
            </a:extLst>
          </p:cNvPr>
          <p:cNvCxnSpPr>
            <a:cxnSpLocks/>
          </p:cNvCxnSpPr>
          <p:nvPr/>
        </p:nvCxnSpPr>
        <p:spPr>
          <a:xfrm flipH="1">
            <a:off x="2576822" y="5930337"/>
            <a:ext cx="114384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D2E1150-7B4A-4F9D-ABBD-9E4922671E4B}"/>
              </a:ext>
            </a:extLst>
          </p:cNvPr>
          <p:cNvSpPr txBox="1"/>
          <p:nvPr/>
        </p:nvSpPr>
        <p:spPr>
          <a:xfrm>
            <a:off x="3762704" y="5776448"/>
            <a:ext cx="909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Line feed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14499" y="6229939"/>
            <a:ext cx="237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1.5 U System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3F6C25-22D7-4445-B927-26613787837F}"/>
              </a:ext>
            </a:extLst>
          </p:cNvPr>
          <p:cNvCxnSpPr>
            <a:cxnSpLocks/>
          </p:cNvCxnSpPr>
          <p:nvPr/>
        </p:nvCxnSpPr>
        <p:spPr>
          <a:xfrm flipH="1">
            <a:off x="2864991" y="4206641"/>
            <a:ext cx="7137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D2E1150-7B4A-4F9D-ABBD-9E4922671E4B}"/>
              </a:ext>
            </a:extLst>
          </p:cNvPr>
          <p:cNvSpPr txBox="1"/>
          <p:nvPr/>
        </p:nvSpPr>
        <p:spPr>
          <a:xfrm>
            <a:off x="3630035" y="4052752"/>
            <a:ext cx="1340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0.5 m spherical reflector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83E3CB6-986F-4828-8BCE-23E70A78FD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4805"/>
          <a:stretch/>
        </p:blipFill>
        <p:spPr>
          <a:xfrm>
            <a:off x="10962125" y="3843506"/>
            <a:ext cx="751490" cy="62864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671" y="1419058"/>
            <a:ext cx="3578424" cy="427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79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C585D-F0E9-041F-C0B7-029FE1F69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62" y="3486634"/>
            <a:ext cx="3309471" cy="26443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443F4F-1307-5EA8-5389-FFFDBC9159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13"/>
          <a:stretch/>
        </p:blipFill>
        <p:spPr>
          <a:xfrm>
            <a:off x="4767728" y="1592612"/>
            <a:ext cx="3309471" cy="2974943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23DA1C9-AB57-0A26-3CA9-C8C2EBA34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869" y="1592613"/>
            <a:ext cx="3187839" cy="2974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EBD482-5B86-BE76-88AF-F13259CC3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80" y="1082841"/>
            <a:ext cx="3313553" cy="1997243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CATSAT technology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31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30114" y="982015"/>
            <a:ext cx="4790268" cy="52643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35678" y="156375"/>
            <a:ext cx="10046288" cy="52466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Spherical Inflatable antenna  - Lunar orbit implementation</a:t>
            </a:r>
            <a:endParaRPr lang="en-US" dirty="0"/>
          </a:p>
        </p:txBody>
      </p:sp>
      <p:pic>
        <p:nvPicPr>
          <p:cNvPr id="6" name="Google Shape;361;p44"/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l="9466" t="20596" r="22467" b="43228"/>
          <a:stretch/>
        </p:blipFill>
        <p:spPr>
          <a:xfrm>
            <a:off x="275311" y="3214655"/>
            <a:ext cx="4387524" cy="2320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382" y="982015"/>
            <a:ext cx="7025911" cy="52643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626" y="1436744"/>
            <a:ext cx="1705807" cy="170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97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Spherical mesh reflectors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544B67-7F0C-E46E-61AE-F9180248DC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404" y="1214978"/>
            <a:ext cx="2316492" cy="16638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989F38-5570-CEE2-3148-5124AAFE65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238" y="3426216"/>
            <a:ext cx="1741708" cy="15548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371072-F09E-A107-56D7-F3B994A59C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0710" y="3347679"/>
            <a:ext cx="1875165" cy="22496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A4A886-CE30-0B64-509D-0D8AA92BAF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059" y="1663289"/>
            <a:ext cx="3086998" cy="40569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55A614-C5C9-AC3F-99B1-02D1652EE13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6892" y="3342621"/>
            <a:ext cx="2674129" cy="2398151"/>
          </a:xfrm>
          <a:prstGeom prst="rect">
            <a:avLst/>
          </a:prstGeom>
        </p:spPr>
      </p:pic>
      <p:sp>
        <p:nvSpPr>
          <p:cNvPr id="10" name="Right Brace 9">
            <a:extLst>
              <a:ext uri="{FF2B5EF4-FFF2-40B4-BE49-F238E27FC236}">
                <a16:creationId xmlns:a16="http://schemas.microsoft.com/office/drawing/2014/main" id="{6B8F3014-04F6-00E8-D086-E9BACAD62464}"/>
              </a:ext>
            </a:extLst>
          </p:cNvPr>
          <p:cNvSpPr/>
          <p:nvPr/>
        </p:nvSpPr>
        <p:spPr>
          <a:xfrm>
            <a:off x="2933258" y="1314370"/>
            <a:ext cx="185237" cy="726434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A39453E0-5C88-40D4-6F24-C4464719EF68}"/>
              </a:ext>
            </a:extLst>
          </p:cNvPr>
          <p:cNvSpPr/>
          <p:nvPr/>
        </p:nvSpPr>
        <p:spPr>
          <a:xfrm>
            <a:off x="2933258" y="2056499"/>
            <a:ext cx="185237" cy="597149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97F3AB-BE39-20CE-9BF9-D086D4F41B3A}"/>
              </a:ext>
            </a:extLst>
          </p:cNvPr>
          <p:cNvSpPr txBox="1"/>
          <p:nvPr/>
        </p:nvSpPr>
        <p:spPr>
          <a:xfrm>
            <a:off x="3118495" y="1506613"/>
            <a:ext cx="1664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3U steerable feed system (0.7 kg)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9F0043-2C2D-D6C6-727B-859C3BA7B26E}"/>
              </a:ext>
            </a:extLst>
          </p:cNvPr>
          <p:cNvSpPr txBox="1"/>
          <p:nvPr/>
        </p:nvSpPr>
        <p:spPr>
          <a:xfrm>
            <a:off x="3131383" y="2034044"/>
            <a:ext cx="1787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 U mesh reflector system (4.2 kg)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8C07F4-D418-1783-CB5D-072DC170E7D7}"/>
              </a:ext>
            </a:extLst>
          </p:cNvPr>
          <p:cNvSpPr txBox="1"/>
          <p:nvPr/>
        </p:nvSpPr>
        <p:spPr>
          <a:xfrm>
            <a:off x="5388190" y="1546256"/>
            <a:ext cx="1951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Total system mass ~ 5.5 kg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DA386A-C509-5521-0D6E-57D2EAE9BF32}"/>
              </a:ext>
            </a:extLst>
          </p:cNvPr>
          <p:cNvSpPr txBox="1"/>
          <p:nvPr/>
        </p:nvSpPr>
        <p:spPr>
          <a:xfrm>
            <a:off x="690377" y="5426915"/>
            <a:ext cx="125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Stowed mesh reflector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0D14F1-59B6-C9AA-5308-8B3403C106D5}"/>
              </a:ext>
            </a:extLst>
          </p:cNvPr>
          <p:cNvCxnSpPr>
            <a:cxnSpLocks/>
          </p:cNvCxnSpPr>
          <p:nvPr/>
        </p:nvCxnSpPr>
        <p:spPr>
          <a:xfrm>
            <a:off x="1252150" y="4875813"/>
            <a:ext cx="0" cy="5436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4E1C119-B653-985B-61A5-A635A624F1C7}"/>
              </a:ext>
            </a:extLst>
          </p:cNvPr>
          <p:cNvSpPr txBox="1"/>
          <p:nvPr/>
        </p:nvSpPr>
        <p:spPr>
          <a:xfrm>
            <a:off x="7967307" y="3050025"/>
            <a:ext cx="1311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Steerable feed system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63DCF73-F15D-ED37-1B2A-F0F375193E67}"/>
              </a:ext>
            </a:extLst>
          </p:cNvPr>
          <p:cNvCxnSpPr>
            <a:cxnSpLocks/>
          </p:cNvCxnSpPr>
          <p:nvPr/>
        </p:nvCxnSpPr>
        <p:spPr>
          <a:xfrm flipH="1">
            <a:off x="11434119" y="1823255"/>
            <a:ext cx="143643" cy="39349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8CF62CE-6C50-C6B9-7EC4-3349ACE2B888}"/>
              </a:ext>
            </a:extLst>
          </p:cNvPr>
          <p:cNvSpPr txBox="1"/>
          <p:nvPr/>
        </p:nvSpPr>
        <p:spPr>
          <a:xfrm>
            <a:off x="11230798" y="3444937"/>
            <a:ext cx="643991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1.3 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0EC4819-43BD-1885-A93D-94406A93B8FC}"/>
              </a:ext>
            </a:extLst>
          </p:cNvPr>
          <p:cNvCxnSpPr>
            <a:cxnSpLocks/>
          </p:cNvCxnSpPr>
          <p:nvPr/>
        </p:nvCxnSpPr>
        <p:spPr>
          <a:xfrm flipH="1">
            <a:off x="9827741" y="4761470"/>
            <a:ext cx="507843" cy="9793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0FEE989-73CF-0CC4-B3D5-90A0B425D885}"/>
              </a:ext>
            </a:extLst>
          </p:cNvPr>
          <p:cNvSpPr txBox="1"/>
          <p:nvPr/>
        </p:nvSpPr>
        <p:spPr>
          <a:xfrm>
            <a:off x="9134950" y="5758354"/>
            <a:ext cx="944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2-meter </a:t>
            </a:r>
            <a:r>
              <a:rPr lang="en-US" sz="1200" dirty="0" err="1"/>
              <a:t>dia</a:t>
            </a:r>
            <a:r>
              <a:rPr lang="en-US" sz="1200" dirty="0"/>
              <a:t> parent sphere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DF922E6-D80E-FDDC-E979-C1FA66022765}"/>
              </a:ext>
            </a:extLst>
          </p:cNvPr>
          <p:cNvCxnSpPr>
            <a:cxnSpLocks/>
          </p:cNvCxnSpPr>
          <p:nvPr/>
        </p:nvCxnSpPr>
        <p:spPr>
          <a:xfrm>
            <a:off x="9959546" y="1538798"/>
            <a:ext cx="282250" cy="3220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8444D3-3C8C-2124-2235-D85BAEA41FEB}"/>
              </a:ext>
            </a:extLst>
          </p:cNvPr>
          <p:cNvCxnSpPr>
            <a:cxnSpLocks/>
          </p:cNvCxnSpPr>
          <p:nvPr/>
        </p:nvCxnSpPr>
        <p:spPr>
          <a:xfrm>
            <a:off x="10485845" y="5164660"/>
            <a:ext cx="0" cy="7239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1F937A1-8CB2-7B13-FE9D-A3DAD4EF4297}"/>
              </a:ext>
            </a:extLst>
          </p:cNvPr>
          <p:cNvCxnSpPr>
            <a:cxnSpLocks/>
          </p:cNvCxnSpPr>
          <p:nvPr/>
        </p:nvCxnSpPr>
        <p:spPr>
          <a:xfrm flipH="1">
            <a:off x="10492000" y="5164660"/>
            <a:ext cx="2062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B6A4B7C-5244-7699-B84C-2728893834A6}"/>
              </a:ext>
            </a:extLst>
          </p:cNvPr>
          <p:cNvSpPr txBox="1"/>
          <p:nvPr/>
        </p:nvSpPr>
        <p:spPr>
          <a:xfrm>
            <a:off x="10202848" y="5843343"/>
            <a:ext cx="944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Tape spring deployment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FFA679-0D78-1AAF-28D6-BAA2816230EC}"/>
              </a:ext>
            </a:extLst>
          </p:cNvPr>
          <p:cNvSpPr txBox="1"/>
          <p:nvPr/>
        </p:nvSpPr>
        <p:spPr>
          <a:xfrm>
            <a:off x="9011196" y="1177130"/>
            <a:ext cx="944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Back structure</a:t>
            </a:r>
          </a:p>
        </p:txBody>
      </p:sp>
    </p:spTree>
    <p:extLst>
      <p:ext uri="{BB962C8B-B14F-4D97-AF65-F5344CB8AC3E}">
        <p14:creationId xmlns:p14="http://schemas.microsoft.com/office/powerpoint/2010/main" val="3588573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Spherical mesh reflectors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70B58E-B9A4-CB42-6E7B-D5FC735E87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869" y="1863713"/>
            <a:ext cx="3672538" cy="285373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B46712-2500-BA89-7463-3BBE37E18AA1}"/>
              </a:ext>
            </a:extLst>
          </p:cNvPr>
          <p:cNvCxnSpPr>
            <a:cxnSpLocks/>
          </p:cNvCxnSpPr>
          <p:nvPr/>
        </p:nvCxnSpPr>
        <p:spPr>
          <a:xfrm>
            <a:off x="3989689" y="4183177"/>
            <a:ext cx="490871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7A61839-F983-3D34-16BB-1D610F845A7C}"/>
              </a:ext>
            </a:extLst>
          </p:cNvPr>
          <p:cNvSpPr txBox="1"/>
          <p:nvPr/>
        </p:nvSpPr>
        <p:spPr>
          <a:xfrm>
            <a:off x="4480560" y="4029288"/>
            <a:ext cx="1812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Deployment motor (brushless DC)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572A2-25D5-CA5E-9279-BD09E001E352}"/>
              </a:ext>
            </a:extLst>
          </p:cNvPr>
          <p:cNvSpPr txBox="1"/>
          <p:nvPr/>
        </p:nvSpPr>
        <p:spPr>
          <a:xfrm>
            <a:off x="4326919" y="2812715"/>
            <a:ext cx="1458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EL Motor (Piezo)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DEED78-3B49-7831-54C4-E7E17910F52A}"/>
              </a:ext>
            </a:extLst>
          </p:cNvPr>
          <p:cNvSpPr txBox="1"/>
          <p:nvPr/>
        </p:nvSpPr>
        <p:spPr>
          <a:xfrm>
            <a:off x="4327195" y="2484349"/>
            <a:ext cx="18123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AZ motor – piezo stage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57F06EA-6EC0-8986-F7FE-7E748227E436}"/>
              </a:ext>
            </a:extLst>
          </p:cNvPr>
          <p:cNvCxnSpPr>
            <a:cxnSpLocks/>
          </p:cNvCxnSpPr>
          <p:nvPr/>
        </p:nvCxnSpPr>
        <p:spPr>
          <a:xfrm>
            <a:off x="3447781" y="2934816"/>
            <a:ext cx="826856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221904-ADB8-3B46-D7A7-FD4EFE8680FA}"/>
              </a:ext>
            </a:extLst>
          </p:cNvPr>
          <p:cNvCxnSpPr>
            <a:cxnSpLocks/>
          </p:cNvCxnSpPr>
          <p:nvPr/>
        </p:nvCxnSpPr>
        <p:spPr>
          <a:xfrm>
            <a:off x="3561904" y="2657948"/>
            <a:ext cx="712733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Arc 12">
            <a:extLst>
              <a:ext uri="{FF2B5EF4-FFF2-40B4-BE49-F238E27FC236}">
                <a16:creationId xmlns:a16="http://schemas.microsoft.com/office/drawing/2014/main" id="{C9E9C2A7-3619-2757-CAE2-CEA2FC664E05}"/>
              </a:ext>
            </a:extLst>
          </p:cNvPr>
          <p:cNvSpPr/>
          <p:nvPr/>
        </p:nvSpPr>
        <p:spPr>
          <a:xfrm>
            <a:off x="3108554" y="2534938"/>
            <a:ext cx="561775" cy="447879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CEBEBC-B8E9-DD5B-E8B3-8A2B415C71C5}"/>
              </a:ext>
            </a:extLst>
          </p:cNvPr>
          <p:cNvCxnSpPr>
            <a:stCxn id="13" idx="2"/>
          </p:cNvCxnSpPr>
          <p:nvPr/>
        </p:nvCxnSpPr>
        <p:spPr>
          <a:xfrm flipV="1">
            <a:off x="3670329" y="2657948"/>
            <a:ext cx="66977" cy="1009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6DF0995-DA43-2389-CB9A-2EB6CAAE88E3}"/>
              </a:ext>
            </a:extLst>
          </p:cNvPr>
          <p:cNvCxnSpPr>
            <a:cxnSpLocks/>
          </p:cNvCxnSpPr>
          <p:nvPr/>
        </p:nvCxnSpPr>
        <p:spPr>
          <a:xfrm flipH="1" flipV="1">
            <a:off x="3561904" y="2700828"/>
            <a:ext cx="108425" cy="580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>
            <a:extLst>
              <a:ext uri="{FF2B5EF4-FFF2-40B4-BE49-F238E27FC236}">
                <a16:creationId xmlns:a16="http://schemas.microsoft.com/office/drawing/2014/main" id="{D8D3FE26-E668-6317-6E39-475813A23790}"/>
              </a:ext>
            </a:extLst>
          </p:cNvPr>
          <p:cNvSpPr/>
          <p:nvPr/>
        </p:nvSpPr>
        <p:spPr>
          <a:xfrm rot="18364153">
            <a:off x="3268991" y="2959054"/>
            <a:ext cx="290854" cy="98693"/>
          </a:xfrm>
          <a:prstGeom prst="arc">
            <a:avLst>
              <a:gd name="adj1" fmla="val 10081823"/>
              <a:gd name="adj2" fmla="val 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571BC9-15F7-C726-DA0F-450DC1357C10}"/>
              </a:ext>
            </a:extLst>
          </p:cNvPr>
          <p:cNvCxnSpPr>
            <a:cxnSpLocks/>
          </p:cNvCxnSpPr>
          <p:nvPr/>
        </p:nvCxnSpPr>
        <p:spPr>
          <a:xfrm>
            <a:off x="3215880" y="3085737"/>
            <a:ext cx="85756" cy="510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E9BD542-AA7C-DCD2-CF43-DA1AE2B0646C}"/>
              </a:ext>
            </a:extLst>
          </p:cNvPr>
          <p:cNvCxnSpPr>
            <a:cxnSpLocks/>
          </p:cNvCxnSpPr>
          <p:nvPr/>
        </p:nvCxnSpPr>
        <p:spPr>
          <a:xfrm flipH="1">
            <a:off x="3301636" y="3104175"/>
            <a:ext cx="122373" cy="326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59E1DFAD-B094-9630-E7EC-0363C71B00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368" y="1227883"/>
            <a:ext cx="2228202" cy="2514965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C2C958-A743-AC1A-D7E0-009ED7B7EBC4}"/>
              </a:ext>
            </a:extLst>
          </p:cNvPr>
          <p:cNvCxnSpPr>
            <a:cxnSpLocks/>
          </p:cNvCxnSpPr>
          <p:nvPr/>
        </p:nvCxnSpPr>
        <p:spPr>
          <a:xfrm>
            <a:off x="8991572" y="2321935"/>
            <a:ext cx="818606" cy="3268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8A83FA-FBAC-AE6F-2673-1A8BB5B00AFC}"/>
              </a:ext>
            </a:extLst>
          </p:cNvPr>
          <p:cNvCxnSpPr>
            <a:cxnSpLocks/>
          </p:cNvCxnSpPr>
          <p:nvPr/>
        </p:nvCxnSpPr>
        <p:spPr>
          <a:xfrm flipV="1">
            <a:off x="8991572" y="1984907"/>
            <a:ext cx="818606" cy="33702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F732F516-170F-68F3-D8A1-45D2BB9B8E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2828" y="3783033"/>
            <a:ext cx="2582812" cy="2857071"/>
          </a:xfrm>
          <a:prstGeom prst="rect">
            <a:avLst/>
          </a:prstGeom>
        </p:spPr>
      </p:pic>
      <p:sp>
        <p:nvSpPr>
          <p:cNvPr id="23" name="Arrow: Curved Left 65">
            <a:extLst>
              <a:ext uri="{FF2B5EF4-FFF2-40B4-BE49-F238E27FC236}">
                <a16:creationId xmlns:a16="http://schemas.microsoft.com/office/drawing/2014/main" id="{8E16B6E3-4CFD-CC8B-DD8C-8FF625E8C305}"/>
              </a:ext>
            </a:extLst>
          </p:cNvPr>
          <p:cNvSpPr/>
          <p:nvPr/>
        </p:nvSpPr>
        <p:spPr>
          <a:xfrm rot="3303871">
            <a:off x="9810178" y="4815840"/>
            <a:ext cx="246328" cy="525499"/>
          </a:xfrm>
          <a:prstGeom prst="curvedLeftArrow">
            <a:avLst>
              <a:gd name="adj1" fmla="val 3804"/>
              <a:gd name="adj2" fmla="val 50000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B221BEC-DED0-18DD-086E-1EF869F3DAFC}"/>
              </a:ext>
            </a:extLst>
          </p:cNvPr>
          <p:cNvCxnSpPr>
            <a:cxnSpLocks/>
          </p:cNvCxnSpPr>
          <p:nvPr/>
        </p:nvCxnSpPr>
        <p:spPr>
          <a:xfrm flipV="1">
            <a:off x="2364316" y="1368861"/>
            <a:ext cx="0" cy="1289087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20A781C-0409-5BDA-6F95-0FECAF196B33}"/>
              </a:ext>
            </a:extLst>
          </p:cNvPr>
          <p:cNvSpPr txBox="1"/>
          <p:nvPr/>
        </p:nvSpPr>
        <p:spPr>
          <a:xfrm>
            <a:off x="3025840" y="1228098"/>
            <a:ext cx="963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Choke horn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CBF14C2-0513-36CA-0821-8A31A88DE197}"/>
              </a:ext>
            </a:extLst>
          </p:cNvPr>
          <p:cNvCxnSpPr>
            <a:cxnSpLocks/>
          </p:cNvCxnSpPr>
          <p:nvPr/>
        </p:nvCxnSpPr>
        <p:spPr>
          <a:xfrm>
            <a:off x="2364316" y="1361868"/>
            <a:ext cx="712733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F25594A-B0F9-127B-FBCA-F2C71B087BBD}"/>
              </a:ext>
            </a:extLst>
          </p:cNvPr>
          <p:cNvCxnSpPr>
            <a:cxnSpLocks/>
          </p:cNvCxnSpPr>
          <p:nvPr/>
        </p:nvCxnSpPr>
        <p:spPr>
          <a:xfrm flipV="1">
            <a:off x="2516716" y="1614616"/>
            <a:ext cx="0" cy="1198099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43DCB5-9E94-B219-4FED-B5159246277D}"/>
              </a:ext>
            </a:extLst>
          </p:cNvPr>
          <p:cNvCxnSpPr>
            <a:cxnSpLocks/>
          </p:cNvCxnSpPr>
          <p:nvPr/>
        </p:nvCxnSpPr>
        <p:spPr>
          <a:xfrm>
            <a:off x="2516716" y="1614616"/>
            <a:ext cx="712733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E80C7E3-D257-2AB1-00AE-06556B17DF6F}"/>
              </a:ext>
            </a:extLst>
          </p:cNvPr>
          <p:cNvSpPr txBox="1"/>
          <p:nvPr/>
        </p:nvSpPr>
        <p:spPr>
          <a:xfrm>
            <a:off x="3178240" y="1462165"/>
            <a:ext cx="1349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Septum polarizer</a:t>
            </a:r>
          </a:p>
        </p:txBody>
      </p:sp>
      <p:sp>
        <p:nvSpPr>
          <p:cNvPr id="34" name="Arrow: Curved Left 31">
            <a:extLst>
              <a:ext uri="{FF2B5EF4-FFF2-40B4-BE49-F238E27FC236}">
                <a16:creationId xmlns:a16="http://schemas.microsoft.com/office/drawing/2014/main" id="{F01E2F0E-3B61-E4E0-56D4-6AA7892BD26D}"/>
              </a:ext>
            </a:extLst>
          </p:cNvPr>
          <p:cNvSpPr/>
          <p:nvPr/>
        </p:nvSpPr>
        <p:spPr>
          <a:xfrm>
            <a:off x="9281472" y="2118850"/>
            <a:ext cx="238806" cy="469110"/>
          </a:xfrm>
          <a:prstGeom prst="curvedLeftArrow">
            <a:avLst>
              <a:gd name="adj1" fmla="val 6186"/>
              <a:gd name="adj2" fmla="val 61198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9E364B6-194D-1C71-C1C3-FA2ED9DDFEE6}"/>
              </a:ext>
            </a:extLst>
          </p:cNvPr>
          <p:cNvCxnSpPr>
            <a:cxnSpLocks/>
          </p:cNvCxnSpPr>
          <p:nvPr/>
        </p:nvCxnSpPr>
        <p:spPr>
          <a:xfrm flipV="1">
            <a:off x="2691138" y="1865306"/>
            <a:ext cx="0" cy="947409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85F091E-72B3-0021-CA2D-34774BEFED52}"/>
              </a:ext>
            </a:extLst>
          </p:cNvPr>
          <p:cNvCxnSpPr>
            <a:cxnSpLocks/>
            <a:stCxn id="6" idx="0"/>
          </p:cNvCxnSpPr>
          <p:nvPr/>
        </p:nvCxnSpPr>
        <p:spPr>
          <a:xfrm>
            <a:off x="2691138" y="1863713"/>
            <a:ext cx="538311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3F65279-EC2E-4009-9C46-19E6E94F0A76}"/>
              </a:ext>
            </a:extLst>
          </p:cNvPr>
          <p:cNvSpPr txBox="1"/>
          <p:nvPr/>
        </p:nvSpPr>
        <p:spPr>
          <a:xfrm>
            <a:off x="3164136" y="1712671"/>
            <a:ext cx="1349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Split waveguide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C66618-575D-5F0F-46CB-92E6D4560F62}"/>
              </a:ext>
            </a:extLst>
          </p:cNvPr>
          <p:cNvSpPr txBox="1"/>
          <p:nvPr/>
        </p:nvSpPr>
        <p:spPr>
          <a:xfrm>
            <a:off x="3117545" y="1943161"/>
            <a:ext cx="4856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LNA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FEB1C32-B0A6-2D04-1492-862CCB5ED79F}"/>
              </a:ext>
            </a:extLst>
          </p:cNvPr>
          <p:cNvSpPr txBox="1"/>
          <p:nvPr/>
        </p:nvSpPr>
        <p:spPr>
          <a:xfrm>
            <a:off x="3128246" y="2180175"/>
            <a:ext cx="4856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8AEC307-1EF3-0E3F-84EB-ED34C99F4A75}"/>
              </a:ext>
            </a:extLst>
          </p:cNvPr>
          <p:cNvCxnSpPr>
            <a:cxnSpLocks/>
          </p:cNvCxnSpPr>
          <p:nvPr/>
        </p:nvCxnSpPr>
        <p:spPr>
          <a:xfrm flipV="1">
            <a:off x="2843538" y="2061233"/>
            <a:ext cx="0" cy="639595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4D8118E-21FE-089D-E89F-491CDFA22F0B}"/>
              </a:ext>
            </a:extLst>
          </p:cNvPr>
          <p:cNvCxnSpPr>
            <a:cxnSpLocks/>
          </p:cNvCxnSpPr>
          <p:nvPr/>
        </p:nvCxnSpPr>
        <p:spPr>
          <a:xfrm>
            <a:off x="2843538" y="2059640"/>
            <a:ext cx="182302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18C5827-030D-C1AA-32C8-6ED2DD6DC1D6}"/>
              </a:ext>
            </a:extLst>
          </p:cNvPr>
          <p:cNvCxnSpPr>
            <a:cxnSpLocks/>
          </p:cNvCxnSpPr>
          <p:nvPr/>
        </p:nvCxnSpPr>
        <p:spPr>
          <a:xfrm flipV="1">
            <a:off x="2995938" y="2321935"/>
            <a:ext cx="0" cy="552528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AB06ED5-78EA-116C-39A4-370DC5AF9A54}"/>
              </a:ext>
            </a:extLst>
          </p:cNvPr>
          <p:cNvCxnSpPr>
            <a:cxnSpLocks/>
          </p:cNvCxnSpPr>
          <p:nvPr/>
        </p:nvCxnSpPr>
        <p:spPr>
          <a:xfrm>
            <a:off x="3007818" y="2317997"/>
            <a:ext cx="182302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757C55F-0136-89F7-873D-6DA2216A58BA}"/>
              </a:ext>
            </a:extLst>
          </p:cNvPr>
          <p:cNvSpPr txBox="1"/>
          <p:nvPr/>
        </p:nvSpPr>
        <p:spPr>
          <a:xfrm>
            <a:off x="692985" y="4907658"/>
            <a:ext cx="462966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LNA and PA mounted on feed arm to reduce losses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All electronics remain inside bus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86BFCC4-0683-5362-777C-610F593D425D}"/>
              </a:ext>
            </a:extLst>
          </p:cNvPr>
          <p:cNvSpPr txBox="1"/>
          <p:nvPr/>
        </p:nvSpPr>
        <p:spPr>
          <a:xfrm>
            <a:off x="8259998" y="1106423"/>
            <a:ext cx="18123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Elevation steering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1277DF6-DEDE-DE07-51EF-7655567C9CFA}"/>
              </a:ext>
            </a:extLst>
          </p:cNvPr>
          <p:cNvSpPr txBox="1"/>
          <p:nvPr/>
        </p:nvSpPr>
        <p:spPr>
          <a:xfrm>
            <a:off x="8240860" y="3689932"/>
            <a:ext cx="18123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Azimuth steering</a:t>
            </a:r>
          </a:p>
        </p:txBody>
      </p:sp>
    </p:spTree>
    <p:extLst>
      <p:ext uri="{BB962C8B-B14F-4D97-AF65-F5344CB8AC3E}">
        <p14:creationId xmlns:p14="http://schemas.microsoft.com/office/powerpoint/2010/main" val="1033041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F3D0E4-5029-A5FB-33FF-64762D3641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34213-A4DA-F5D4-A4C4-48CD1B52E99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9622" y="157865"/>
            <a:ext cx="11107978" cy="911876"/>
          </a:xfrm>
        </p:spPr>
        <p:txBody>
          <a:bodyPr>
            <a:normAutofit/>
          </a:bodyPr>
          <a:lstStyle/>
          <a:p>
            <a:r>
              <a:rPr lang="en-US" sz="2800" b="0" dirty="0">
                <a:solidFill>
                  <a:schemeClr val="tx1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Modular Approach to Lunar Surface and Orbital  Relay Communications</a:t>
            </a:r>
          </a:p>
          <a:p>
            <a:endParaRPr lang="en-US" sz="2000" b="0" dirty="0">
              <a:solidFill>
                <a:schemeClr val="bg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9" name="Picture 18" descr="A space capsule on the moon&#10;&#10;Description automatically generated">
            <a:extLst>
              <a:ext uri="{FF2B5EF4-FFF2-40B4-BE49-F238E27FC236}">
                <a16:creationId xmlns:a16="http://schemas.microsoft.com/office/drawing/2014/main" id="{E1026D9A-6702-420B-1E1B-6E1F289DF8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38" y="1203019"/>
            <a:ext cx="4797665" cy="38212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3EF970-80DA-6F40-B8E2-E737AC7362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9673" y="1203019"/>
            <a:ext cx="4639125" cy="38089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046A9F-D6DC-0749-A483-21957212EFE9}"/>
              </a:ext>
            </a:extLst>
          </p:cNvPr>
          <p:cNvSpPr txBox="1"/>
          <p:nvPr/>
        </p:nvSpPr>
        <p:spPr>
          <a:xfrm>
            <a:off x="2114410" y="5145293"/>
            <a:ext cx="80698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Compact deployable mesh antenna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Spherical reflector with separate steerable feed for flexibility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Inflatable option for reduced stowed volume</a:t>
            </a:r>
          </a:p>
        </p:txBody>
      </p:sp>
    </p:spTree>
    <p:extLst>
      <p:ext uri="{BB962C8B-B14F-4D97-AF65-F5344CB8AC3E}">
        <p14:creationId xmlns:p14="http://schemas.microsoft.com/office/powerpoint/2010/main" val="2393329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7398A0-8014-AC2F-AFD9-886F963D09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621BF-1BB2-0699-7174-08CD0EECA92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en-US" sz="2800" b="0" dirty="0" smtClean="0">
                <a:solidFill>
                  <a:schemeClr val="tx1"/>
                </a:solidFill>
                <a:latin typeface="Calibri" panose="020F0502020204030204" pitchFamily="34" charset="0"/>
                <a:ea typeface="Helvetica Neue" panose="02000503000000020004" pitchFamily="2" charset="0"/>
                <a:cs typeface="Calibri" panose="020F0502020204030204" pitchFamily="34" charset="0"/>
              </a:rPr>
              <a:t>Lunar surface mesh telecom </a:t>
            </a:r>
            <a:r>
              <a:rPr lang="en-US" sz="2800" b="0" dirty="0">
                <a:solidFill>
                  <a:schemeClr val="tx1"/>
                </a:solidFill>
                <a:latin typeface="Calibri" panose="020F0502020204030204" pitchFamily="34" charset="0"/>
                <a:ea typeface="Helvetica Neue" panose="02000503000000020004" pitchFamily="2" charset="0"/>
                <a:cs typeface="Calibri" panose="020F0502020204030204" pitchFamily="34" charset="0"/>
              </a:rPr>
              <a:t>System</a:t>
            </a: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EEC09454-21C6-B3D1-EC4F-073A4E5548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9" y="957346"/>
            <a:ext cx="8748998" cy="4820778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23FFFA1-02FB-5E4D-BBE2-8B6F43469A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865096" y="1854519"/>
          <a:ext cx="2868510" cy="2247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0627">
                  <a:extLst>
                    <a:ext uri="{9D8B030D-6E8A-4147-A177-3AD203B41FA5}">
                      <a16:colId xmlns:a16="http://schemas.microsoft.com/office/drawing/2014/main" val="217048166"/>
                    </a:ext>
                  </a:extLst>
                </a:gridCol>
                <a:gridCol w="1177883">
                  <a:extLst>
                    <a:ext uri="{9D8B030D-6E8A-4147-A177-3AD203B41FA5}">
                      <a16:colId xmlns:a16="http://schemas.microsoft.com/office/drawing/2014/main" val="2878657793"/>
                    </a:ext>
                  </a:extLst>
                </a:gridCol>
              </a:tblGrid>
              <a:tr h="3527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Reflector Size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0.36 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476210370"/>
                  </a:ext>
                </a:extLst>
              </a:tr>
              <a:tr h="3756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Frequency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22 GHz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87541875"/>
                  </a:ext>
                </a:extLst>
              </a:tr>
              <a:tr h="5053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Steering range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360° AZ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0-10° EL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302314782"/>
                  </a:ext>
                </a:extLst>
              </a:tr>
              <a:tr h="3756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Gain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32.4 dB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18694667"/>
                  </a:ext>
                </a:extLst>
              </a:tr>
              <a:tr h="3191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Transmit Power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 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85346128"/>
                  </a:ext>
                </a:extLst>
              </a:tr>
              <a:tr h="3191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System mass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10.4 kg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3942513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ECD43BB-E6BE-2B45-9905-8335EF078DDC}"/>
              </a:ext>
            </a:extLst>
          </p:cNvPr>
          <p:cNvSpPr txBox="1"/>
          <p:nvPr/>
        </p:nvSpPr>
        <p:spPr>
          <a:xfrm>
            <a:off x="9611591" y="1546742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Strawman specs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D114E9-3C3F-BC40-B6B6-5BBC1943A19D}"/>
              </a:ext>
            </a:extLst>
          </p:cNvPr>
          <p:cNvSpPr txBox="1"/>
          <p:nvPr/>
        </p:nvSpPr>
        <p:spPr>
          <a:xfrm>
            <a:off x="8492248" y="4501318"/>
            <a:ext cx="35540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Notes: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Frequency 22 GHz for water line study, can be adjusted to standard Ka-band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EL steering for south pole site, can be increased for higher latitudes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Mass includes contingency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All components are TRL 6-9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14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 descr="A graph with different colored lines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01" y="2261412"/>
            <a:ext cx="4631113" cy="2735622"/>
          </a:xfrm>
          <a:prstGeom prst="rect">
            <a:avLst/>
          </a:prstGeom>
        </p:spPr>
      </p:pic>
      <p:pic>
        <p:nvPicPr>
          <p:cNvPr id="6" name="Picture 5" descr="A graph of a line of light&#10;&#10;Description automatically generated with medium confiden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473" y="1615152"/>
            <a:ext cx="6810899" cy="3699949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92621BF-1BB2-0699-7174-08CD0EECA92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65955" y="156375"/>
            <a:ext cx="11326045" cy="524661"/>
          </a:xfrm>
        </p:spPr>
        <p:txBody>
          <a:bodyPr>
            <a:noAutofit/>
          </a:bodyPr>
          <a:lstStyle/>
          <a:p>
            <a:r>
              <a:rPr lang="en-US" sz="2800" b="0" dirty="0" smtClean="0">
                <a:solidFill>
                  <a:schemeClr val="tx1"/>
                </a:solidFill>
                <a:latin typeface="Calibri" panose="020F0502020204030204" pitchFamily="34" charset="0"/>
                <a:ea typeface="Helvetica Neue" panose="02000503000000020004" pitchFamily="2" charset="0"/>
                <a:cs typeface="Calibri" panose="020F0502020204030204" pitchFamily="34" charset="0"/>
              </a:rPr>
              <a:t>Lunar surface mesh telecom System – South pole survivability</a:t>
            </a:r>
            <a:endParaRPr lang="en-US" sz="2800" b="0" dirty="0">
              <a:solidFill>
                <a:schemeClr val="tx1"/>
              </a:solidFill>
              <a:latin typeface="Calibri" panose="020F0502020204030204" pitchFamily="34" charset="0"/>
              <a:ea typeface="Helvetica Neue" panose="0200050300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957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241" y="870884"/>
            <a:ext cx="10397612" cy="5706895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92621BF-1BB2-0699-7174-08CD0EECA92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876703" y="156375"/>
            <a:ext cx="8775149" cy="524661"/>
          </a:xfrm>
        </p:spPr>
        <p:txBody>
          <a:bodyPr>
            <a:noAutofit/>
          </a:bodyPr>
          <a:lstStyle/>
          <a:p>
            <a:r>
              <a:rPr lang="en-US" sz="2800" b="0" dirty="0" smtClean="0">
                <a:solidFill>
                  <a:schemeClr val="tx1"/>
                </a:solidFill>
                <a:latin typeface="Calibri" panose="020F0502020204030204" pitchFamily="34" charset="0"/>
                <a:ea typeface="Helvetica Neue" panose="02000503000000020004" pitchFamily="2" charset="0"/>
                <a:cs typeface="Calibri" panose="020F0502020204030204" pitchFamily="34" charset="0"/>
              </a:rPr>
              <a:t>Lunar surface mesh telecom System - CONOPS</a:t>
            </a:r>
            <a:endParaRPr lang="en-US" sz="2800" b="0" dirty="0">
              <a:solidFill>
                <a:schemeClr val="tx1"/>
              </a:solidFill>
              <a:latin typeface="Calibri" panose="020F0502020204030204" pitchFamily="34" charset="0"/>
              <a:ea typeface="Helvetica Neue" panose="0200050300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65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684720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oogle Shape;439;p49"/>
          <p:cNvSpPr txBox="1">
            <a:spLocks/>
          </p:cNvSpPr>
          <p:nvPr/>
        </p:nvSpPr>
        <p:spPr>
          <a:xfrm>
            <a:off x="5893525" y="1512046"/>
            <a:ext cx="4616400" cy="12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8000"/>
            </a:pPr>
            <a:r>
              <a:rPr lang="en-GB" sz="4800" smtClean="0">
                <a:solidFill>
                  <a:schemeClr val="accent1"/>
                </a:solidFill>
              </a:rPr>
              <a:t>THANK YOU</a:t>
            </a:r>
            <a:endParaRPr lang="en-GB" sz="4800">
              <a:solidFill>
                <a:schemeClr val="accent1"/>
              </a:solidFill>
            </a:endParaRPr>
          </a:p>
        </p:txBody>
      </p:sp>
      <p:sp>
        <p:nvSpPr>
          <p:cNvPr id="14" name="Google Shape;440;p49"/>
          <p:cNvSpPr txBox="1">
            <a:spLocks/>
          </p:cNvSpPr>
          <p:nvPr/>
        </p:nvSpPr>
        <p:spPr>
          <a:xfrm>
            <a:off x="2424475" y="3079871"/>
            <a:ext cx="4140600" cy="14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buSzPts val="8000"/>
            </a:pPr>
            <a:endParaRPr lang="en-US" sz="1300" dirty="0" smtClean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  <a:buSzPts val="8000"/>
            </a:pPr>
            <a:r>
              <a:rPr lang="en-US" sz="1800" b="1" dirty="0" smtClean="0">
                <a:solidFill>
                  <a:schemeClr val="bg1"/>
                </a:solidFill>
              </a:rPr>
              <a:t>Dr. </a:t>
            </a:r>
            <a:r>
              <a:rPr lang="en-US" sz="1800" b="1" dirty="0" err="1" smtClean="0">
                <a:solidFill>
                  <a:schemeClr val="bg1"/>
                </a:solidFill>
              </a:rPr>
              <a:t>Aman</a:t>
            </a:r>
            <a:r>
              <a:rPr lang="en-US" sz="1800" b="1" dirty="0" smtClean="0">
                <a:solidFill>
                  <a:schemeClr val="bg1"/>
                </a:solidFill>
              </a:rPr>
              <a:t> Chandra</a:t>
            </a:r>
          </a:p>
          <a:p>
            <a:pPr>
              <a:lnSpc>
                <a:spcPct val="115000"/>
              </a:lnSpc>
              <a:buSzPts val="8000"/>
            </a:pPr>
            <a:r>
              <a:rPr lang="en-US" sz="1600" dirty="0" smtClean="0">
                <a:solidFill>
                  <a:schemeClr val="bg1"/>
                </a:solidFill>
              </a:rPr>
              <a:t>achandra@freefallaerospace.com</a:t>
            </a:r>
          </a:p>
          <a:p>
            <a:pPr>
              <a:lnSpc>
                <a:spcPct val="115000"/>
              </a:lnSpc>
              <a:buSzPts val="8000"/>
            </a:pPr>
            <a:r>
              <a:rPr lang="en-US" sz="1600" dirty="0" smtClean="0">
                <a:solidFill>
                  <a:schemeClr val="bg1"/>
                </a:solidFill>
              </a:rPr>
              <a:t>(215)479-5030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5" name="Google Shape;441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10250" y="2962421"/>
            <a:ext cx="1671650" cy="16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42;p49"/>
          <p:cNvPicPr preferRelativeResize="0"/>
          <p:nvPr/>
        </p:nvPicPr>
        <p:blipFill rotWithShape="1">
          <a:blip r:embed="rId3">
            <a:alphaModFix/>
          </a:blip>
          <a:srcRect l="71000"/>
          <a:stretch/>
        </p:blipFill>
        <p:spPr>
          <a:xfrm>
            <a:off x="2471775" y="4911496"/>
            <a:ext cx="283375" cy="24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443;p49"/>
          <p:cNvSpPr txBox="1"/>
          <p:nvPr/>
        </p:nvSpPr>
        <p:spPr>
          <a:xfrm>
            <a:off x="7488925" y="4867946"/>
            <a:ext cx="27711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GB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FreeFallAerospace.com</a:t>
            </a:r>
            <a:endParaRPr sz="13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" name="Google Shape;444;p49"/>
          <p:cNvSpPr txBox="1"/>
          <p:nvPr/>
        </p:nvSpPr>
        <p:spPr>
          <a:xfrm>
            <a:off x="2729000" y="4842696"/>
            <a:ext cx="38337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FreeFall-Aerospace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" name="Google Shape;445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3700" y="758321"/>
            <a:ext cx="2330074" cy="2330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1518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5262</TotalTime>
  <Words>474</Words>
  <Application>Microsoft Office PowerPoint</Application>
  <PresentationFormat>Widescreen</PresentationFormat>
  <Paragraphs>135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Cambria Math</vt:lpstr>
      <vt:lpstr>Helvetica Neue</vt:lpstr>
      <vt:lpstr>Lato</vt:lpstr>
      <vt:lpstr>Lato Light</vt:lpstr>
      <vt:lpstr>Montserrat</vt:lpstr>
      <vt:lpstr>Roboto</vt:lpstr>
      <vt:lpstr>Verdana</vt:lpstr>
      <vt:lpstr>Office Theme</vt:lpstr>
      <vt:lpstr>Distributed architectures for cislunar communication and navigation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Concepts for Viasat CSP  31 May 2023</dc:title>
  <dc:creator>(s) Alexander Cohen</dc:creator>
  <cp:lastModifiedBy>AMAN CHANDRA</cp:lastModifiedBy>
  <cp:revision>143</cp:revision>
  <dcterms:created xsi:type="dcterms:W3CDTF">2023-04-04T18:44:50Z</dcterms:created>
  <dcterms:modified xsi:type="dcterms:W3CDTF">2024-04-30T12:55:01Z</dcterms:modified>
</cp:coreProperties>
</file>