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4"/>
    <p:sldMasterId id="2147485093" r:id="rId5"/>
    <p:sldMasterId id="2147485219" r:id="rId6"/>
  </p:sldMasterIdLst>
  <p:notesMasterIdLst>
    <p:notesMasterId r:id="rId26"/>
  </p:notesMasterIdLst>
  <p:handoutMasterIdLst>
    <p:handoutMasterId r:id="rId27"/>
  </p:handoutMasterIdLst>
  <p:sldIdLst>
    <p:sldId id="901" r:id="rId7"/>
    <p:sldId id="1324" r:id="rId8"/>
    <p:sldId id="1632" r:id="rId9"/>
    <p:sldId id="1238" r:id="rId10"/>
    <p:sldId id="1649" r:id="rId11"/>
    <p:sldId id="1248" r:id="rId12"/>
    <p:sldId id="1239" r:id="rId13"/>
    <p:sldId id="1240" r:id="rId14"/>
    <p:sldId id="1245" r:id="rId15"/>
    <p:sldId id="1242" r:id="rId16"/>
    <p:sldId id="1241" r:id="rId17"/>
    <p:sldId id="1247" r:id="rId18"/>
    <p:sldId id="1251" r:id="rId19"/>
    <p:sldId id="1252" r:id="rId20"/>
    <p:sldId id="1254" r:id="rId21"/>
    <p:sldId id="1250" r:id="rId22"/>
    <p:sldId id="1243" r:id="rId23"/>
    <p:sldId id="1237" r:id="rId24"/>
    <p:sldId id="1220" r:id="rId25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3FCE62-C833-BDE4-8054-153E6178F62C}" v="264" dt="2024-04-16T01:15:04.296"/>
    <p1510:client id="{40F787D8-7594-5C08-0F27-D0D66A847F79}" v="8" dt="2024-04-17T21:34:28.905"/>
    <p1510:client id="{BF9735C3-1342-5C57-73D8-A1B6FF2D0C7A}" v="73" dt="2024-04-16T00:55:28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50000" autoAdjust="0"/>
  </p:normalViewPr>
  <p:slideViewPr>
    <p:cSldViewPr>
      <p:cViewPr varScale="1">
        <p:scale>
          <a:sx n="158" d="100"/>
          <a:sy n="158" d="100"/>
        </p:scale>
        <p:origin x="1708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gs" Target="tags/tag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4/22/2024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825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D40B8-589C-4258-B768-CF4D4AB9769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822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67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457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6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microsoft.com/office/2007/relationships/hdphoto" Target="../media/hdphoto4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microsoft.com/office/2007/relationships/hdphoto" Target="../media/hdphoto4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E32EB90-5015-40D7-9FCB-23429E6F1BED}"/>
              </a:ext>
            </a:extLst>
          </p:cNvPr>
          <p:cNvGrpSpPr/>
          <p:nvPr userDrawn="1"/>
        </p:nvGrpSpPr>
        <p:grpSpPr>
          <a:xfrm>
            <a:off x="7357979" y="-10204"/>
            <a:ext cx="1447800" cy="1010663"/>
            <a:chOff x="8229600" y="59218"/>
            <a:chExt cx="1447800" cy="101066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006EFAA-71EC-4A0B-AEC6-41E91A974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1198" y="59218"/>
              <a:ext cx="795964" cy="79596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422EF6-1EFF-45C9-9C05-89D49E209459}"/>
                </a:ext>
              </a:extLst>
            </p:cNvPr>
            <p:cNvSpPr txBox="1"/>
            <p:nvPr userDrawn="1"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none" dirty="0">
                  <a:latin typeface="Impact" panose="020B0806030902050204" pitchFamily="34" charset="0"/>
                </a:rPr>
                <a:t>SpaceTREx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67" y="73039"/>
            <a:ext cx="1001976" cy="798196"/>
          </a:xfrm>
          <a:prstGeom prst="rect">
            <a:avLst/>
          </a:prstGeom>
        </p:spPr>
      </p:pic>
      <p:pic>
        <p:nvPicPr>
          <p:cNvPr id="4" name="Picture 3" descr="A gold and white label with a planet earth and a satellite&#10;&#10;Description automatically generated">
            <a:extLst>
              <a:ext uri="{FF2B5EF4-FFF2-40B4-BE49-F238E27FC236}">
                <a16:creationId xmlns:a16="http://schemas.microsoft.com/office/drawing/2014/main" id="{1182F282-4773-CCA9-574F-8963723A1A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8263099" y="58827"/>
            <a:ext cx="793342" cy="88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83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E32EB90-5015-40D7-9FCB-23429E6F1BED}"/>
              </a:ext>
            </a:extLst>
          </p:cNvPr>
          <p:cNvGrpSpPr/>
          <p:nvPr userDrawn="1"/>
        </p:nvGrpSpPr>
        <p:grpSpPr>
          <a:xfrm>
            <a:off x="8229600" y="0"/>
            <a:ext cx="1447800" cy="1010663"/>
            <a:chOff x="8229600" y="59218"/>
            <a:chExt cx="1447800" cy="101066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006EFAA-71EC-4A0B-AEC6-41E91A974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1198" y="59218"/>
              <a:ext cx="795964" cy="79596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422EF6-1EFF-45C9-9C05-89D49E209459}"/>
                </a:ext>
              </a:extLst>
            </p:cNvPr>
            <p:cNvSpPr txBox="1"/>
            <p:nvPr userDrawn="1"/>
          </p:nvSpPr>
          <p:spPr>
            <a:xfrm>
              <a:off x="8229600" y="792882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Impact" panose="020B0806030902050204" pitchFamily="34" charset="0"/>
                </a:rPr>
                <a:t>SpaceTREx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094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7020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9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6725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6032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2278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5131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677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5586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2718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5020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2909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5950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6509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9957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06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222283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220" r:id="rId1"/>
    <p:sldLayoutId id="2147485221" r:id="rId2"/>
    <p:sldLayoutId id="2147485222" r:id="rId3"/>
    <p:sldLayoutId id="2147485223" r:id="rId4"/>
    <p:sldLayoutId id="2147485224" r:id="rId5"/>
    <p:sldLayoutId id="2147485225" r:id="rId6"/>
    <p:sldLayoutId id="2147485226" r:id="rId7"/>
    <p:sldLayoutId id="2147485227" r:id="rId8"/>
    <p:sldLayoutId id="2147485228" r:id="rId9"/>
    <p:sldLayoutId id="2147485229" r:id="rId10"/>
    <p:sldLayoutId id="2147485230" r:id="rId11"/>
    <p:sldLayoutId id="2147485231" r:id="rId12"/>
    <p:sldLayoutId id="2147485232" r:id="rId13"/>
    <p:sldLayoutId id="2147485233" r:id="rId14"/>
    <p:sldLayoutId id="2147485234" r:id="rId15"/>
    <p:sldLayoutId id="2147485235" r:id="rId16"/>
    <p:sldLayoutId id="2147485236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1.png"/><Relationship Id="rId9" Type="http://schemas.openxmlformats.org/officeDocument/2006/relationships/image" Target="../media/image21.jpeg"/><Relationship Id="rId1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192" y="5686492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Michael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Villasana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, Sivaperuman Muniyasamy,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Jekan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Thangavelautham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257" y="4740994"/>
            <a:ext cx="6739667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u="none" dirty="0">
                <a:latin typeface="Garamond"/>
                <a:cs typeface="Arial"/>
              </a:rPr>
              <a:t>Smart Sandbag for Autonomous Lunar Construction</a:t>
            </a:r>
            <a:endParaRPr lang="en-US" b="1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B0F783-A442-4F30-B0F0-BA5EB981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718" y="74702"/>
            <a:ext cx="1020762" cy="103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2C169EF1-8428-440A-B5C4-CF5800AE9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0479" y="1049426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SpaceTREx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88" y="194083"/>
            <a:ext cx="1400175" cy="1115410"/>
          </a:xfrm>
          <a:prstGeom prst="rect">
            <a:avLst/>
          </a:prstGeom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C0DDA4D1-6B67-4235-A450-CC201C99E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2052"/>
            <a:ext cx="2943008" cy="148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 descr="Mining the Moon, Fueling the Future | Daily Planet | Air &amp; Space Magazine">
            <a:extLst>
              <a:ext uri="{FF2B5EF4-FFF2-40B4-BE49-F238E27FC236}">
                <a16:creationId xmlns:a16="http://schemas.microsoft.com/office/drawing/2014/main" id="{931883E6-55D3-4F77-894A-6AE681CC0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938" y="2042052"/>
            <a:ext cx="2421062" cy="242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3DA922-8BCC-430E-A91B-68E9B055AED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99"/>
          <a:stretch/>
        </p:blipFill>
        <p:spPr>
          <a:xfrm>
            <a:off x="2902253" y="2042053"/>
            <a:ext cx="2096822" cy="1539348"/>
          </a:xfrm>
          <a:prstGeom prst="rect">
            <a:avLst/>
          </a:prstGeom>
        </p:spPr>
      </p:pic>
      <p:pic>
        <p:nvPicPr>
          <p:cNvPr id="24" name="Picture 2" descr="http://space.asu.edu/img/research/SphereX-760x394.jpg">
            <a:extLst>
              <a:ext uri="{FF2B5EF4-FFF2-40B4-BE49-F238E27FC236}">
                <a16:creationId xmlns:a16="http://schemas.microsoft.com/office/drawing/2014/main" id="{5B5D96BA-6EE8-4831-B28C-6516140CF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6" r="22408"/>
          <a:stretch/>
        </p:blipFill>
        <p:spPr bwMode="auto">
          <a:xfrm>
            <a:off x="-1" y="3301626"/>
            <a:ext cx="1652910" cy="125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mbots03b">
            <a:extLst>
              <a:ext uri="{FF2B5EF4-FFF2-40B4-BE49-F238E27FC236}">
                <a16:creationId xmlns:a16="http://schemas.microsoft.com/office/drawing/2014/main" id="{5D9D840C-DE48-4D20-92C0-E0DFD95CC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458" y="3285594"/>
            <a:ext cx="1782542" cy="125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E1E8DD1F-D3C1-4124-9D0A-F3B5871F1A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9" r="25000"/>
          <a:stretch/>
        </p:blipFill>
        <p:spPr bwMode="auto">
          <a:xfrm>
            <a:off x="3429001" y="3285594"/>
            <a:ext cx="1143000" cy="125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62A63C-462A-4650-8BD4-AB2825CDB1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1" y="3285326"/>
            <a:ext cx="2203166" cy="1324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F5EEF9-A792-437D-A803-C3E16F9445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91152" y="2002062"/>
            <a:ext cx="1546160" cy="1380416"/>
          </a:xfrm>
          <a:prstGeom prst="rect">
            <a:avLst/>
          </a:prstGeom>
        </p:spPr>
      </p:pic>
      <p:pic>
        <p:nvPicPr>
          <p:cNvPr id="21" name="Picture 5">
            <a:extLst>
              <a:ext uri="{FF2B5EF4-FFF2-40B4-BE49-F238E27FC236}">
                <a16:creationId xmlns:a16="http://schemas.microsoft.com/office/drawing/2014/main" id="{E6178E09-8D1B-44DD-856C-2B542DED5D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8"/>
          <a:stretch/>
        </p:blipFill>
        <p:spPr bwMode="auto">
          <a:xfrm>
            <a:off x="6439163" y="2048948"/>
            <a:ext cx="2704837" cy="250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518A59-288A-4ECB-AA90-44363AB4E5DF}"/>
              </a:ext>
            </a:extLst>
          </p:cNvPr>
          <p:cNvCxnSpPr/>
          <p:nvPr/>
        </p:nvCxnSpPr>
        <p:spPr bwMode="auto">
          <a:xfrm flipH="1">
            <a:off x="0" y="2042052"/>
            <a:ext cx="914399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BF119C-A527-4020-955C-6FF2C2DFB799}"/>
              </a:ext>
            </a:extLst>
          </p:cNvPr>
          <p:cNvCxnSpPr/>
          <p:nvPr/>
        </p:nvCxnSpPr>
        <p:spPr bwMode="auto">
          <a:xfrm flipH="1">
            <a:off x="-1" y="4549497"/>
            <a:ext cx="914399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 descr="A gold and white label with a planet earth and a satellite&#10;&#10;Description automatically generated">
            <a:extLst>
              <a:ext uri="{FF2B5EF4-FFF2-40B4-BE49-F238E27FC236}">
                <a16:creationId xmlns:a16="http://schemas.microsoft.com/office/drawing/2014/main" id="{E6A59F47-58E5-DCD8-09C3-3A474D98321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7882666" y="178563"/>
            <a:ext cx="1092488" cy="121965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72E3-9475-45C7-B25B-ADBD7850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126259"/>
            <a:ext cx="7886700" cy="657734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900"/>
              </a:spcAft>
              <a:buClr>
                <a:srgbClr val="A886E0"/>
              </a:buClr>
              <a:buSzPct val="60000"/>
              <a:defRPr/>
            </a:pPr>
            <a:r>
              <a:rPr lang="en-US" sz="300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Motivation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020A84-DD7D-7E20-CB5B-625C1FE6E055}"/>
              </a:ext>
            </a:extLst>
          </p:cNvPr>
          <p:cNvSpPr txBox="1"/>
          <p:nvPr/>
        </p:nvSpPr>
        <p:spPr>
          <a:xfrm>
            <a:off x="228600" y="1660392"/>
            <a:ext cx="6443574" cy="229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Bef>
                <a:spcPct val="20000"/>
              </a:spcBef>
              <a:spcAft>
                <a:spcPts val="900"/>
              </a:spcAft>
              <a:buClr>
                <a:srgbClr val="A886E0"/>
              </a:buClr>
              <a:buSzPct val="60000"/>
              <a:defRPr/>
            </a:pPr>
            <a:r>
              <a:rPr lang="en-US" sz="2100" u="none" kern="0" dirty="0">
                <a:solidFill>
                  <a:srgbClr val="000514"/>
                </a:solidFill>
                <a:latin typeface="Garamond"/>
                <a:cs typeface="+mn-cs"/>
              </a:rPr>
              <a:t>Artemis Mission:</a:t>
            </a:r>
          </a:p>
          <a:p>
            <a:pPr marL="257175" indent="-257175" defTabSz="685800">
              <a:spcBef>
                <a:spcPct val="20000"/>
              </a:spcBef>
              <a:spcAft>
                <a:spcPts val="900"/>
              </a:spcAft>
              <a:buClr>
                <a:srgbClr val="A886E0"/>
              </a:buClr>
              <a:buSzPct val="60000"/>
              <a:buFont typeface="Wingdings" pitchFamily="2" charset="2"/>
              <a:buChar char="l"/>
              <a:defRPr/>
            </a:pPr>
            <a:r>
              <a:rPr lang="en-US" sz="2100" u="none" kern="0" dirty="0">
                <a:solidFill>
                  <a:srgbClr val="000514"/>
                </a:solidFill>
                <a:latin typeface="Garamond"/>
                <a:cs typeface="+mn-cs"/>
              </a:rPr>
              <a:t>Return humans to the Moon</a:t>
            </a:r>
          </a:p>
          <a:p>
            <a:pPr marL="257175" indent="-257175" defTabSz="685800">
              <a:spcBef>
                <a:spcPct val="20000"/>
              </a:spcBef>
              <a:buClr>
                <a:srgbClr val="A886E0"/>
              </a:buClr>
              <a:buSzPct val="60000"/>
              <a:buFont typeface="Wingdings" pitchFamily="2" charset="2"/>
              <a:buChar char="l"/>
              <a:defRPr/>
            </a:pPr>
            <a:r>
              <a:rPr lang="en-US" sz="2100" u="none" kern="0" dirty="0">
                <a:solidFill>
                  <a:srgbClr val="000514"/>
                </a:solidFill>
                <a:latin typeface="Garamond"/>
                <a:cs typeface="+mn-cs"/>
              </a:rPr>
              <a:t>Potential need for “Semi-Permanent” Structures on the lunar surface</a:t>
            </a:r>
          </a:p>
          <a:p>
            <a:pPr marL="257175" indent="-257175" defTabSz="685800">
              <a:spcBef>
                <a:spcPct val="20000"/>
              </a:spcBef>
              <a:buClr>
                <a:srgbClr val="A886E0"/>
              </a:buClr>
              <a:buSzPct val="60000"/>
              <a:buFont typeface="Wingdings" pitchFamily="2" charset="2"/>
              <a:buChar char="l"/>
              <a:defRPr/>
            </a:pPr>
            <a:r>
              <a:rPr lang="en-US" sz="2100" u="none" kern="0" dirty="0">
                <a:solidFill>
                  <a:srgbClr val="000514"/>
                </a:solidFill>
                <a:latin typeface="Garamond"/>
                <a:cs typeface="+mn-cs"/>
              </a:rPr>
              <a:t>Establishing a lunar base</a:t>
            </a:r>
          </a:p>
          <a:p>
            <a:pPr marL="257175" indent="-257175" defTabSz="685800">
              <a:spcBef>
                <a:spcPct val="20000"/>
              </a:spcBef>
              <a:buClr>
                <a:srgbClr val="A886E0"/>
              </a:buClr>
              <a:buSzPct val="60000"/>
              <a:buFont typeface="Wingdings" pitchFamily="2" charset="2"/>
              <a:buChar char="l"/>
              <a:defRPr/>
            </a:pPr>
            <a:endParaRPr lang="en-US" sz="900" u="none" kern="0" dirty="0">
              <a:solidFill>
                <a:srgbClr val="000514"/>
              </a:solidFill>
              <a:latin typeface="Garamond"/>
              <a:cs typeface="+mn-cs"/>
            </a:endParaRPr>
          </a:p>
        </p:txBody>
      </p:sp>
      <p:pic>
        <p:nvPicPr>
          <p:cNvPr id="12" name="Picture 11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8D628B6B-B372-DC8E-9455-794F852675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0" r="10034"/>
          <a:stretch/>
        </p:blipFill>
        <p:spPr>
          <a:xfrm>
            <a:off x="6480376" y="2285919"/>
            <a:ext cx="2572764" cy="17955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7F0F10-5AEE-5484-CAE1-01FB918153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355"/>
          <a:stretch/>
        </p:blipFill>
        <p:spPr>
          <a:xfrm>
            <a:off x="6479688" y="4081494"/>
            <a:ext cx="2572764" cy="2102875"/>
          </a:xfrm>
          <a:prstGeom prst="rect">
            <a:avLst/>
          </a:prstGeom>
        </p:spPr>
      </p:pic>
      <p:pic>
        <p:nvPicPr>
          <p:cNvPr id="15" name="Picture 14" descr="A space shuttle on the moon&#10;&#10;Description automatically generated">
            <a:extLst>
              <a:ext uri="{FF2B5EF4-FFF2-40B4-BE49-F238E27FC236}">
                <a16:creationId xmlns:a16="http://schemas.microsoft.com/office/drawing/2014/main" id="{075F5032-D18F-8BE9-09A7-35B9108ECF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538" y="3967126"/>
            <a:ext cx="3560357" cy="221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5A9CF42-37B2-D8FF-6286-F20C4CB30833}"/>
              </a:ext>
            </a:extLst>
          </p:cNvPr>
          <p:cNvSpPr txBox="1"/>
          <p:nvPr/>
        </p:nvSpPr>
        <p:spPr>
          <a:xfrm>
            <a:off x="1066800" y="6324600"/>
            <a:ext cx="6231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u="none" dirty="0">
                <a:solidFill>
                  <a:schemeClr val="bg2"/>
                </a:solidFill>
              </a:rPr>
              <a:t>Lunar Base Concept (NASA)</a:t>
            </a:r>
            <a:endParaRPr lang="en-US" sz="1800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45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72E3-9475-45C7-B25B-ADBD7850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43" y="1553998"/>
            <a:ext cx="7886700" cy="657734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900"/>
              </a:spcAft>
              <a:buClr>
                <a:srgbClr val="A886E0"/>
              </a:buClr>
              <a:buSzPct val="60000"/>
              <a:defRPr/>
            </a:pPr>
            <a:r>
              <a:rPr lang="en-US" sz="300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Challenges 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203116C0-C5BF-EABC-A246-BDF745AB4E63}"/>
              </a:ext>
            </a:extLst>
          </p:cNvPr>
          <p:cNvSpPr txBox="1">
            <a:spLocks/>
          </p:cNvSpPr>
          <p:nvPr/>
        </p:nvSpPr>
        <p:spPr bwMode="auto">
          <a:xfrm>
            <a:off x="162781" y="5419003"/>
            <a:ext cx="8743623" cy="725825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defTabSz="685800">
              <a:defRPr/>
            </a:pPr>
            <a:r>
              <a:rPr lang="en-US" sz="2400" u="none" kern="0" dirty="0">
                <a:solidFill>
                  <a:srgbClr val="000514"/>
                </a:solidFill>
                <a:latin typeface="Garamond"/>
              </a:rPr>
              <a:t>Autonomous robots can be a viable option </a:t>
            </a:r>
          </a:p>
        </p:txBody>
      </p:sp>
      <p:pic>
        <p:nvPicPr>
          <p:cNvPr id="3" name="Picture 2" descr="Fig. 3.1">
            <a:extLst>
              <a:ext uri="{FF2B5EF4-FFF2-40B4-BE49-F238E27FC236}">
                <a16:creationId xmlns:a16="http://schemas.microsoft.com/office/drawing/2014/main" id="{CC3737C5-754D-26A6-D786-5EE1C5EDEF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6"/>
          <a:stretch/>
        </p:blipFill>
        <p:spPr bwMode="auto">
          <a:xfrm>
            <a:off x="666057" y="2202113"/>
            <a:ext cx="4769278" cy="26004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Abrasive Lunar Dust Threatens Long-Duration Moon Missions">
            <a:extLst>
              <a:ext uri="{FF2B5EF4-FFF2-40B4-BE49-F238E27FC236}">
                <a16:creationId xmlns:a16="http://schemas.microsoft.com/office/drawing/2014/main" id="{4B0D3FBC-6CEE-8F63-F565-14EDD556C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89"/>
          <a:stretch/>
        </p:blipFill>
        <p:spPr bwMode="auto">
          <a:xfrm>
            <a:off x="5823080" y="2206922"/>
            <a:ext cx="2767266" cy="260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8198E1-3235-8C79-D29B-45FCBE7B919D}"/>
              </a:ext>
            </a:extLst>
          </p:cNvPr>
          <p:cNvSpPr txBox="1"/>
          <p:nvPr/>
        </p:nvSpPr>
        <p:spPr>
          <a:xfrm>
            <a:off x="2530218" y="4795676"/>
            <a:ext cx="24876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Harsh Lunar </a:t>
            </a:r>
            <a:r>
              <a:rPr lang="en-US" sz="1800" b="1" u="none" dirty="0">
                <a:solidFill>
                  <a:schemeClr val="bg2"/>
                </a:solidFill>
              </a:rPr>
              <a:t>Environment   </a:t>
            </a:r>
            <a:endParaRPr lang="en-US" sz="1800" u="none" dirty="0">
              <a:solidFill>
                <a:schemeClr val="bg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9F253F-40D6-B3F1-6F02-9E23AF473914}"/>
              </a:ext>
            </a:extLst>
          </p:cNvPr>
          <p:cNvSpPr txBox="1"/>
          <p:nvPr/>
        </p:nvSpPr>
        <p:spPr>
          <a:xfrm>
            <a:off x="6568970" y="4800485"/>
            <a:ext cx="1486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none" dirty="0">
                <a:solidFill>
                  <a:schemeClr val="bg2"/>
                </a:solidFill>
              </a:rPr>
              <a:t>Lunar Dust</a:t>
            </a:r>
          </a:p>
        </p:txBody>
      </p:sp>
    </p:spTree>
    <p:extLst>
      <p:ext uri="{BB962C8B-B14F-4D97-AF65-F5344CB8AC3E}">
        <p14:creationId xmlns:p14="http://schemas.microsoft.com/office/powerpoint/2010/main" val="124003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7DD2-E218-0BF0-6C34-432FE76A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18" y="838200"/>
            <a:ext cx="8382000" cy="715057"/>
          </a:xfrm>
        </p:spPr>
        <p:txBody>
          <a:bodyPr/>
          <a:lstStyle/>
          <a:p>
            <a:r>
              <a:rPr lang="en-US" dirty="0"/>
              <a:t>Approach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B093A8-07FB-32AF-147C-04FDA29EBAF6}"/>
              </a:ext>
            </a:extLst>
          </p:cNvPr>
          <p:cNvSpPr txBox="1">
            <a:spLocks/>
          </p:cNvSpPr>
          <p:nvPr/>
        </p:nvSpPr>
        <p:spPr bwMode="auto">
          <a:xfrm>
            <a:off x="152400" y="1371600"/>
            <a:ext cx="5240215" cy="44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b="0" u="none" kern="0" dirty="0"/>
              <a:t>Lunar base would benefit from robots and automation.</a:t>
            </a:r>
          </a:p>
          <a:p>
            <a:r>
              <a:rPr lang="en-US" sz="2400" b="0" u="none" kern="0" dirty="0" err="1"/>
              <a:t>Superadobes</a:t>
            </a:r>
            <a:r>
              <a:rPr lang="en-US" sz="2400" b="0" u="none" kern="0" dirty="0"/>
              <a:t> are a vital structures that could benefit from SMART sandbags</a:t>
            </a:r>
          </a:p>
          <a:p>
            <a:r>
              <a:rPr lang="en-US" sz="2400" b="0" u="none" kern="0" dirty="0"/>
              <a:t>Smart sandbags will require support services.</a:t>
            </a:r>
          </a:p>
          <a:p>
            <a:pPr lvl="1"/>
            <a:r>
              <a:rPr lang="en-US" sz="2400" b="0" u="none" kern="0" dirty="0">
                <a:cs typeface="Arial"/>
              </a:rPr>
              <a:t>How can this be facilitated?</a:t>
            </a:r>
          </a:p>
          <a:p>
            <a:endParaRPr lang="en-US" sz="2400" u="none" kern="0" dirty="0"/>
          </a:p>
        </p:txBody>
      </p:sp>
      <p:pic>
        <p:nvPicPr>
          <p:cNvPr id="7" name="Content Placeholder 6" descr="A person standing on top of a building made of sandbags&#10;&#10;Description automatically generated">
            <a:extLst>
              <a:ext uri="{FF2B5EF4-FFF2-40B4-BE49-F238E27FC236}">
                <a16:creationId xmlns:a16="http://schemas.microsoft.com/office/drawing/2014/main" id="{E2926017-0E61-2D82-DF9F-B54FD369A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524"/>
          <a:stretch/>
        </p:blipFill>
        <p:spPr>
          <a:xfrm>
            <a:off x="6064370" y="1295550"/>
            <a:ext cx="2590800" cy="2941457"/>
          </a:xfrm>
        </p:spPr>
      </p:pic>
      <p:pic>
        <p:nvPicPr>
          <p:cNvPr id="3" name="Picture 2" descr="A satellite on the moon&#10;&#10;Description automatically generated">
            <a:extLst>
              <a:ext uri="{FF2B5EF4-FFF2-40B4-BE49-F238E27FC236}">
                <a16:creationId xmlns:a16="http://schemas.microsoft.com/office/drawing/2014/main" id="{E34A95AA-68B7-1DAA-5C69-CCDE73CEBD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8"/>
          <a:stretch/>
        </p:blipFill>
        <p:spPr bwMode="auto">
          <a:xfrm>
            <a:off x="446811" y="4339012"/>
            <a:ext cx="5088140" cy="24296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700D8F-35ED-AA33-742D-1EEE58D4F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4347638"/>
            <a:ext cx="1431879" cy="2429624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90387E79-9CCD-82A4-9D47-A04D17FC369D}"/>
              </a:ext>
            </a:extLst>
          </p:cNvPr>
          <p:cNvSpPr txBox="1">
            <a:spLocks/>
          </p:cNvSpPr>
          <p:nvPr/>
        </p:nvSpPr>
        <p:spPr bwMode="auto">
          <a:xfrm>
            <a:off x="0" y="5854386"/>
            <a:ext cx="8939654" cy="725825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defTabSz="685800">
              <a:defRPr/>
            </a:pPr>
            <a:r>
              <a:rPr lang="en-US" sz="2400" u="none" kern="0" dirty="0">
                <a:solidFill>
                  <a:srgbClr val="000514"/>
                </a:solidFill>
                <a:latin typeface="Garamond"/>
              </a:rPr>
              <a:t> </a:t>
            </a:r>
            <a:r>
              <a:rPr lang="en-US" sz="2400" kern="0" dirty="0">
                <a:solidFill>
                  <a:srgbClr val="000514"/>
                </a:solidFill>
                <a:latin typeface="Garamond"/>
              </a:rPr>
              <a:t>S</a:t>
            </a:r>
            <a:r>
              <a:rPr lang="en-US" sz="2400" u="none" kern="0" dirty="0">
                <a:solidFill>
                  <a:srgbClr val="000514"/>
                </a:solidFill>
                <a:latin typeface="Garamond"/>
              </a:rPr>
              <a:t>andbags with smart sensors as a building blocks</a:t>
            </a:r>
          </a:p>
        </p:txBody>
      </p:sp>
    </p:spTree>
    <p:extLst>
      <p:ext uri="{BB962C8B-B14F-4D97-AF65-F5344CB8AC3E}">
        <p14:creationId xmlns:p14="http://schemas.microsoft.com/office/powerpoint/2010/main" val="80575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9AA41-63A8-43EB-AEBC-DD9E43829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C5E4FD7-F384-DFB1-A627-866DF7452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212020"/>
            <a:ext cx="7490472" cy="52919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3000" dirty="0">
                <a:solidFill>
                  <a:srgbClr val="000514"/>
                </a:solidFill>
                <a:latin typeface="Garamond"/>
                <a:ea typeface="+mn-ea"/>
                <a:cs typeface="+mn-cs"/>
              </a:rPr>
              <a:t>Smart Sandbags Concept</a:t>
            </a:r>
            <a:endParaRPr lang="en-US" sz="3000" dirty="0">
              <a:solidFill>
                <a:srgbClr val="000514"/>
              </a:solidFill>
              <a:latin typeface="Garamond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F599F006-B774-C0ED-21F2-E2B5258B4BFB}"/>
              </a:ext>
            </a:extLst>
          </p:cNvPr>
          <p:cNvSpPr txBox="1">
            <a:spLocks/>
          </p:cNvSpPr>
          <p:nvPr/>
        </p:nvSpPr>
        <p:spPr bwMode="auto">
          <a:xfrm>
            <a:off x="0" y="5637354"/>
            <a:ext cx="8939654" cy="725825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defTabSz="685800">
              <a:defRPr/>
            </a:pPr>
            <a:r>
              <a:rPr lang="en-US" sz="2400" u="none" kern="0" dirty="0">
                <a:solidFill>
                  <a:srgbClr val="000514"/>
                </a:solidFill>
                <a:latin typeface="Garamond"/>
              </a:rPr>
              <a:t> </a:t>
            </a:r>
            <a:r>
              <a:rPr lang="en-US" sz="2400" kern="0" dirty="0">
                <a:solidFill>
                  <a:srgbClr val="000514"/>
                </a:solidFill>
                <a:latin typeface="Garamond"/>
              </a:rPr>
              <a:t>S</a:t>
            </a:r>
            <a:r>
              <a:rPr lang="en-US" sz="2400" u="none" kern="0" dirty="0" err="1">
                <a:solidFill>
                  <a:srgbClr val="000514"/>
                </a:solidFill>
                <a:latin typeface="Garamond"/>
              </a:rPr>
              <a:t>andbags</a:t>
            </a:r>
            <a:r>
              <a:rPr lang="en-US" sz="2400" u="none" kern="0" dirty="0">
                <a:solidFill>
                  <a:srgbClr val="000514"/>
                </a:solidFill>
                <a:latin typeface="Garamond"/>
              </a:rPr>
              <a:t> with smart sensors to localize themselves and assist the robots</a:t>
            </a:r>
          </a:p>
        </p:txBody>
      </p:sp>
      <p:pic>
        <p:nvPicPr>
          <p:cNvPr id="3" name="Picture 2" descr="A diagram of a computer device&#10;&#10;Description automatically generated with medium confidence">
            <a:extLst>
              <a:ext uri="{FF2B5EF4-FFF2-40B4-BE49-F238E27FC236}">
                <a16:creationId xmlns:a16="http://schemas.microsoft.com/office/drawing/2014/main" id="{3CD25164-F865-EA6F-AB62-9CBE883B8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53" y="1828800"/>
            <a:ext cx="7500776" cy="38085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3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7DD2-E218-0BF0-6C34-432FE76A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B093A8-07FB-32AF-147C-04FDA29EBAF6}"/>
              </a:ext>
            </a:extLst>
          </p:cNvPr>
          <p:cNvSpPr txBox="1">
            <a:spLocks/>
          </p:cNvSpPr>
          <p:nvPr/>
        </p:nvSpPr>
        <p:spPr bwMode="auto">
          <a:xfrm>
            <a:off x="169984" y="1861521"/>
            <a:ext cx="5043943" cy="449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u="none" kern="0" dirty="0">
                <a:ea typeface="+mn-lt"/>
                <a:cs typeface="+mn-lt"/>
              </a:rPr>
              <a:t>Two types of networks:</a:t>
            </a:r>
            <a:endParaRPr lang="en-US" sz="2400" dirty="0"/>
          </a:p>
          <a:p>
            <a:pPr lvl="1"/>
            <a:r>
              <a:rPr lang="en-US" sz="2400" b="0" u="none" kern="0" dirty="0">
                <a:ea typeface="+mn-lt"/>
                <a:cs typeface="+mn-lt"/>
              </a:rPr>
              <a:t>Distributed Network</a:t>
            </a:r>
            <a:endParaRPr lang="en-US" sz="2400" b="0" dirty="0"/>
          </a:p>
          <a:p>
            <a:pPr lvl="1"/>
            <a:r>
              <a:rPr lang="en-US" sz="2400" b="0" u="none" kern="0" dirty="0">
                <a:ea typeface="+mn-lt"/>
                <a:cs typeface="+mn-lt"/>
              </a:rPr>
              <a:t>Sensor Network</a:t>
            </a:r>
            <a:endParaRPr lang="en-US" sz="2400" b="0" dirty="0"/>
          </a:p>
          <a:p>
            <a:r>
              <a:rPr lang="en-US" sz="2400" u="none" kern="0" dirty="0">
                <a:ea typeface="+mn-lt"/>
                <a:cs typeface="+mn-lt"/>
              </a:rPr>
              <a:t>Distributed Network</a:t>
            </a:r>
            <a:endParaRPr lang="en-US" sz="2400" dirty="0"/>
          </a:p>
          <a:p>
            <a:pPr lvl="1"/>
            <a:r>
              <a:rPr lang="en-US" sz="2400" b="0" u="none" kern="0" dirty="0">
                <a:ea typeface="+mn-lt"/>
                <a:cs typeface="+mn-lt"/>
              </a:rPr>
              <a:t>Larger, dispersed network with focus on larger computation </a:t>
            </a:r>
            <a:endParaRPr lang="en-US" sz="2400" b="0" dirty="0"/>
          </a:p>
          <a:p>
            <a:r>
              <a:rPr lang="en-US" sz="2400" u="none" kern="0" dirty="0">
                <a:ea typeface="+mn-lt"/>
                <a:cs typeface="+mn-lt"/>
              </a:rPr>
              <a:t>Sensor Network</a:t>
            </a:r>
            <a:endParaRPr lang="en-US" sz="2400" dirty="0"/>
          </a:p>
          <a:p>
            <a:pPr lvl="1">
              <a:buClr>
                <a:srgbClr val="000514"/>
              </a:buClr>
            </a:pPr>
            <a:r>
              <a:rPr lang="en-US" sz="2400" b="0" u="none" kern="0" dirty="0">
                <a:ea typeface="+mn-lt"/>
                <a:cs typeface="+mn-lt"/>
              </a:rPr>
              <a:t>Smaller, concentrated network that pertains to monitoring a singular sandbag</a:t>
            </a:r>
            <a:endParaRPr lang="en-US" b="0" dirty="0"/>
          </a:p>
          <a:p>
            <a:pPr>
              <a:buClr>
                <a:srgbClr val="A886E0"/>
              </a:buClr>
            </a:pPr>
            <a:endParaRPr lang="en-US" sz="2400" u="none" kern="0" dirty="0">
              <a:cs typeface="Arial"/>
            </a:endParaRPr>
          </a:p>
          <a:p>
            <a:endParaRPr lang="en-US" sz="2400" u="none" kern="0" dirty="0"/>
          </a:p>
        </p:txBody>
      </p:sp>
      <p:pic>
        <p:nvPicPr>
          <p:cNvPr id="8" name="Content Placeholder 4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DA5036A2-7578-9EE7-5790-40DC75E33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64979" y="2556894"/>
            <a:ext cx="4134933" cy="3098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9F6247-8EB9-A700-EB9C-52244FD34D9A}"/>
              </a:ext>
            </a:extLst>
          </p:cNvPr>
          <p:cNvSpPr txBox="1"/>
          <p:nvPr/>
        </p:nvSpPr>
        <p:spPr>
          <a:xfrm>
            <a:off x="4492925" y="5730815"/>
            <a:ext cx="4615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none" kern="0" dirty="0">
                <a:solidFill>
                  <a:schemeClr val="bg2"/>
                </a:solidFill>
                <a:ea typeface="+mn-lt"/>
                <a:cs typeface="+mn-lt"/>
              </a:rPr>
              <a:t>SMART Network Architecture 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18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FDA3-8D87-313E-1D15-FCF871BC9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33306D-8516-0CEF-829D-55E271377B48}"/>
              </a:ext>
            </a:extLst>
          </p:cNvPr>
          <p:cNvSpPr txBox="1">
            <a:spLocks/>
          </p:cNvSpPr>
          <p:nvPr/>
        </p:nvSpPr>
        <p:spPr bwMode="auto">
          <a:xfrm>
            <a:off x="105921" y="1850640"/>
            <a:ext cx="4488896" cy="461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u="none" kern="0" dirty="0"/>
              <a:t>SMART Network </a:t>
            </a:r>
            <a:r>
              <a:rPr lang="en-US" sz="2400" b="0" u="none" kern="0" dirty="0"/>
              <a:t>: A distributed array of smart modules that help with environmental awareness and construction</a:t>
            </a:r>
          </a:p>
          <a:p>
            <a:r>
              <a:rPr lang="en-US" sz="2400" b="0" u="none" kern="0" dirty="0"/>
              <a:t>Can have numerous amounts of sensors, all different types (ex. Temperature, radiation, gyroscope, force sensors, position module, etc.) </a:t>
            </a:r>
          </a:p>
          <a:p>
            <a:endParaRPr lang="en-US" u="none" kern="0" dirty="0"/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02E2CC21-7BB8-0DA1-2713-18F2ED777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7741" y="1851617"/>
            <a:ext cx="5052338" cy="415937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2D4006-80DB-C0E0-2983-9C0AF285FC18}"/>
              </a:ext>
            </a:extLst>
          </p:cNvPr>
          <p:cNvSpPr txBox="1"/>
          <p:nvPr/>
        </p:nvSpPr>
        <p:spPr>
          <a:xfrm>
            <a:off x="4127741" y="6096000"/>
            <a:ext cx="4615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none" kern="0" dirty="0">
                <a:solidFill>
                  <a:schemeClr val="bg2"/>
                </a:solidFill>
                <a:ea typeface="+mn-lt"/>
                <a:cs typeface="+mn-lt"/>
              </a:rPr>
              <a:t>Sensor Network Architecture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21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03A44-0E13-234E-C037-3A7BB4CAA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Work: Sensor Network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2DFF99F-A784-3205-12E9-C93964DC2A89}"/>
              </a:ext>
            </a:extLst>
          </p:cNvPr>
          <p:cNvSpPr txBox="1">
            <a:spLocks/>
          </p:cNvSpPr>
          <p:nvPr/>
        </p:nvSpPr>
        <p:spPr bwMode="auto">
          <a:xfrm>
            <a:off x="455686" y="1874787"/>
            <a:ext cx="8222098" cy="967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b="0" u="none" kern="0" dirty="0">
                <a:ea typeface="+mn-lt"/>
                <a:cs typeface="+mn-lt"/>
              </a:rPr>
              <a:t>Consists of individual sensors powered by smaller microcontrollers</a:t>
            </a:r>
            <a:endParaRPr lang="en-US" b="0" dirty="0"/>
          </a:p>
          <a:p>
            <a:pPr lvl="1">
              <a:buClr>
                <a:srgbClr val="000514"/>
              </a:buClr>
              <a:buFont typeface="Courier New" pitchFamily="2" charset="2"/>
              <a:buChar char="o"/>
            </a:pPr>
            <a:endParaRPr lang="en-US" sz="2400" u="none" kern="0" dirty="0"/>
          </a:p>
          <a:p>
            <a:pPr marL="0" indent="0">
              <a:buClr>
                <a:srgbClr val="A886E0"/>
              </a:buClr>
              <a:buNone/>
            </a:pPr>
            <a:endParaRPr lang="en-US" sz="2400" u="none" kern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E8E865-CC6E-8F44-995B-B2D1BD7CEF2E}"/>
              </a:ext>
            </a:extLst>
          </p:cNvPr>
          <p:cNvSpPr txBox="1"/>
          <p:nvPr/>
        </p:nvSpPr>
        <p:spPr>
          <a:xfrm>
            <a:off x="458702" y="2652061"/>
            <a:ext cx="347568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u="none" dirty="0">
                <a:solidFill>
                  <a:srgbClr val="000514"/>
                </a:solidFill>
                <a:latin typeface="Garamond"/>
                <a:cs typeface="Arial"/>
              </a:rPr>
              <a:t>Each microcontroller has wireless communication</a:t>
            </a:r>
            <a:r>
              <a:rPr lang="en-US" u="none" dirty="0">
                <a:latin typeface="Garamond"/>
                <a:cs typeface="Arial"/>
              </a:rPr>
              <a:t>​</a:t>
            </a:r>
            <a:endParaRPr lang="en-US" u="none" dirty="0">
              <a:solidFill>
                <a:srgbClr val="FFFFFF"/>
              </a:solidFill>
            </a:endParaRPr>
          </a:p>
          <a:p>
            <a:pPr marL="342900" lvl="1" indent="-342900">
              <a:buFont typeface="Arial"/>
              <a:buChar char="•"/>
            </a:pPr>
            <a:r>
              <a:rPr lang="en-US" u="none" dirty="0">
                <a:solidFill>
                  <a:srgbClr val="000514"/>
                </a:solidFill>
                <a:latin typeface="Garamond"/>
                <a:cs typeface="Arial"/>
              </a:rPr>
              <a:t>Larger microcontroller serves as gateway to distributed network</a:t>
            </a:r>
            <a:endParaRPr lang="en-US" u="none" dirty="0">
              <a:solidFill>
                <a:srgbClr val="FFFFFF"/>
              </a:solidFill>
            </a:endParaRPr>
          </a:p>
        </p:txBody>
      </p:sp>
      <p:pic>
        <p:nvPicPr>
          <p:cNvPr id="8" name="Picture 7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B3EB4FE0-B543-9AF2-65E8-06D46D45F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602" y="2496329"/>
            <a:ext cx="4572000" cy="3429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7D14F6-BBC8-51EB-2CC9-177B7A9110EA}"/>
              </a:ext>
            </a:extLst>
          </p:cNvPr>
          <p:cNvSpPr txBox="1"/>
          <p:nvPr/>
        </p:nvSpPr>
        <p:spPr>
          <a:xfrm>
            <a:off x="4127741" y="6096000"/>
            <a:ext cx="4615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none" kern="0" dirty="0">
                <a:solidFill>
                  <a:schemeClr val="bg2"/>
                </a:solidFill>
                <a:ea typeface="+mn-lt"/>
                <a:cs typeface="+mn-lt"/>
              </a:rPr>
              <a:t>Sensor Network Block Diagram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72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5849E-E162-B455-A280-E51D391F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Sensors/Hardware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108058-AF20-9FA8-8D14-2A3998990882}"/>
              </a:ext>
            </a:extLst>
          </p:cNvPr>
          <p:cNvSpPr txBox="1">
            <a:spLocks/>
          </p:cNvSpPr>
          <p:nvPr/>
        </p:nvSpPr>
        <p:spPr bwMode="auto">
          <a:xfrm>
            <a:off x="304800" y="1853514"/>
            <a:ext cx="8620897" cy="45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b="0" u="none" kern="0" dirty="0">
                <a:ea typeface="+mn-lt"/>
                <a:cs typeface="+mn-lt"/>
              </a:rPr>
              <a:t>Wireless transmission was achieved using a wireless Transceiver (nRF24L01+)</a:t>
            </a:r>
            <a:endParaRPr lang="en-US" sz="2400" b="0" dirty="0">
              <a:latin typeface="Garamond"/>
              <a:cs typeface="Arial"/>
            </a:endParaRPr>
          </a:p>
          <a:p>
            <a:r>
              <a:rPr lang="en-US" sz="2400" b="0" u="none" kern="0" dirty="0">
                <a:ea typeface="+mn-lt"/>
                <a:cs typeface="+mn-lt"/>
              </a:rPr>
              <a:t>Orientation Determination was achieved using a Accelerometer / Gyroscope (MPU6050)</a:t>
            </a:r>
            <a:endParaRPr lang="en-US" sz="2400" b="0" dirty="0"/>
          </a:p>
          <a:p>
            <a:pPr>
              <a:buClr>
                <a:srgbClr val="A886E0"/>
              </a:buClr>
            </a:pPr>
            <a:r>
              <a:rPr lang="en-US" sz="2400" b="0" u="none" kern="0" dirty="0">
                <a:ea typeface="+mn-lt"/>
                <a:cs typeface="+mn-lt"/>
              </a:rPr>
              <a:t>Localization was achieved a Ultra-Wide </a:t>
            </a:r>
            <a:r>
              <a:rPr lang="en-US" sz="2400" b="0" u="none" kern="0" dirty="0">
                <a:solidFill>
                  <a:srgbClr val="000514"/>
                </a:solidFill>
                <a:ea typeface="+mn-lt"/>
                <a:cs typeface="+mn-lt"/>
              </a:rPr>
              <a:t>Band module (DWM1001C)</a:t>
            </a:r>
            <a:endParaRPr lang="en-US" sz="2400" b="0" dirty="0"/>
          </a:p>
          <a:p>
            <a:pPr>
              <a:buClr>
                <a:srgbClr val="A886E0"/>
              </a:buClr>
            </a:pPr>
            <a:r>
              <a:rPr lang="en-US" sz="2400" b="0" u="none" kern="0" dirty="0">
                <a:ea typeface="+mn-lt"/>
                <a:cs typeface="+mn-lt"/>
              </a:rPr>
              <a:t>Force sensing was achieved using a Force Sensitive Resistor (FSR)</a:t>
            </a:r>
            <a:endParaRPr lang="en-US" sz="2400" b="0" dirty="0"/>
          </a:p>
          <a:p>
            <a:pPr>
              <a:buClr>
                <a:srgbClr val="A886E0"/>
              </a:buClr>
            </a:pPr>
            <a:r>
              <a:rPr lang="en-US" sz="2400" b="0" u="none" kern="0" dirty="0">
                <a:ea typeface="+mn-lt"/>
                <a:cs typeface="+mn-lt"/>
              </a:rPr>
              <a:t>Proximity sensing wad achieved using an IR Obstacle Avoidance Sensor</a:t>
            </a:r>
            <a:endParaRPr lang="en-US" sz="2400" b="0" dirty="0"/>
          </a:p>
          <a:p>
            <a:pPr>
              <a:buClr>
                <a:srgbClr val="A886E0"/>
              </a:buClr>
            </a:pPr>
            <a:r>
              <a:rPr lang="en-US" sz="2400" b="0" u="none" kern="0" dirty="0">
                <a:ea typeface="+mn-lt"/>
                <a:cs typeface="+mn-lt"/>
              </a:rPr>
              <a:t>Extra Life Support Sensors</a:t>
            </a:r>
            <a:r>
              <a:rPr lang="en-US" sz="2400" b="0" u="none" kern="0" dirty="0">
                <a:solidFill>
                  <a:srgbClr val="000514"/>
                </a:solidFill>
                <a:ea typeface="+mn-lt"/>
                <a:cs typeface="+mn-lt"/>
              </a:rPr>
              <a:t>:</a:t>
            </a:r>
            <a:endParaRPr lang="en-US" sz="2400" b="0" dirty="0">
              <a:ea typeface="+mn-lt"/>
              <a:cs typeface="+mn-lt"/>
            </a:endParaRPr>
          </a:p>
          <a:p>
            <a:pPr lvl="1"/>
            <a:r>
              <a:rPr lang="en-US" sz="2400" b="0" u="none" kern="0" dirty="0">
                <a:ea typeface="+mn-lt"/>
                <a:cs typeface="+mn-lt"/>
              </a:rPr>
              <a:t>Temperature sensing was achieved using a Temperature / Humidity sensor</a:t>
            </a:r>
            <a:r>
              <a:rPr lang="en-US" sz="2400" b="0" u="none" kern="0" dirty="0">
                <a:solidFill>
                  <a:srgbClr val="000514"/>
                </a:solidFill>
                <a:ea typeface="+mn-lt"/>
                <a:cs typeface="+mn-lt"/>
              </a:rPr>
              <a:t> (DHT11)</a:t>
            </a:r>
            <a:endParaRPr lang="en-US" sz="2400" b="0" dirty="0">
              <a:ea typeface="+mn-lt"/>
              <a:cs typeface="+mn-lt"/>
            </a:endParaRPr>
          </a:p>
          <a:p>
            <a:pPr>
              <a:buClr>
                <a:srgbClr val="A886E0"/>
              </a:buClr>
            </a:pPr>
            <a:endParaRPr lang="en-US" sz="2200" u="none" kern="0" dirty="0">
              <a:solidFill>
                <a:srgbClr val="000514"/>
              </a:solidFill>
              <a:latin typeface="Garamond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8094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EC46-1521-F42F-759F-1558803E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16" y="1105058"/>
            <a:ext cx="8382000" cy="715057"/>
          </a:xfrm>
        </p:spPr>
        <p:txBody>
          <a:bodyPr/>
          <a:lstStyle/>
          <a:p>
            <a:r>
              <a:rPr lang="en-US" dirty="0"/>
              <a:t>Sensor Setup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357A72-7834-AD7E-5F33-3D41AB233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147" y="1999846"/>
            <a:ext cx="929664" cy="444735"/>
          </a:xfrm>
        </p:spPr>
        <p:txBody>
          <a:bodyPr/>
          <a:lstStyle/>
          <a:p>
            <a:pPr>
              <a:buNone/>
            </a:pPr>
            <a:r>
              <a:rPr lang="en-US" u="sng" dirty="0">
                <a:solidFill>
                  <a:srgbClr val="000514"/>
                </a:solidFill>
              </a:rPr>
              <a:t>Plan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3BBE22-7268-6CB1-5369-4E5616ECB3A8}"/>
              </a:ext>
            </a:extLst>
          </p:cNvPr>
          <p:cNvSpPr txBox="1"/>
          <p:nvPr/>
        </p:nvSpPr>
        <p:spPr>
          <a:xfrm>
            <a:off x="5986738" y="1945070"/>
            <a:ext cx="130140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00514"/>
                </a:solidFill>
                <a:latin typeface="Garamond"/>
                <a:cs typeface="Arial"/>
              </a:rPr>
              <a:t>Actual</a:t>
            </a:r>
            <a:endParaRPr lang="en-US" dirty="0"/>
          </a:p>
        </p:txBody>
      </p:sp>
      <p:pic>
        <p:nvPicPr>
          <p:cNvPr id="7" name="Picture 6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767136E3-F0FE-87F9-871F-49A7DDAD9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" y="2624312"/>
            <a:ext cx="4550693" cy="3413020"/>
          </a:xfrm>
          <a:prstGeom prst="rect">
            <a:avLst/>
          </a:prstGeom>
        </p:spPr>
      </p:pic>
      <p:pic>
        <p:nvPicPr>
          <p:cNvPr id="8" name="Picture 7" descr="A computer on the floor&#10;&#10;Description automatically generated">
            <a:extLst>
              <a:ext uri="{FF2B5EF4-FFF2-40B4-BE49-F238E27FC236}">
                <a16:creationId xmlns:a16="http://schemas.microsoft.com/office/drawing/2014/main" id="{EA68210D-DFAC-4123-9B66-2774D55A8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14926"/>
            <a:ext cx="4563208" cy="342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81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8D23C-DE27-6554-DF57-8B1A5775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9794F-8E08-1134-0B8B-D618A45A6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8"/>
            <a:ext cx="4809136" cy="4531631"/>
          </a:xfrm>
        </p:spPr>
        <p:txBody>
          <a:bodyPr/>
          <a:lstStyle/>
          <a:p>
            <a:r>
              <a:rPr lang="en-US" b="0" dirty="0"/>
              <a:t>Retrieve multiple sandbag positions “simultaneously” </a:t>
            </a:r>
          </a:p>
          <a:p>
            <a:r>
              <a:rPr lang="en-US" b="0" dirty="0"/>
              <a:t>Each sandbag sends wirelessly:</a:t>
            </a:r>
          </a:p>
          <a:p>
            <a:pPr lvl="1">
              <a:buClr>
                <a:srgbClr val="000514"/>
              </a:buClr>
              <a:buFont typeface="Courier New" pitchFamily="2" charset="2"/>
              <a:buChar char="o"/>
            </a:pPr>
            <a:r>
              <a:rPr lang="en-US" b="0" dirty="0"/>
              <a:t>Relative Position (x, y, z)</a:t>
            </a:r>
          </a:p>
          <a:p>
            <a:pPr lvl="1">
              <a:buClr>
                <a:srgbClr val="000514"/>
              </a:buClr>
              <a:buFont typeface="Courier New" pitchFamily="2" charset="2"/>
              <a:buChar char="o"/>
            </a:pPr>
            <a:r>
              <a:rPr lang="en-US" b="0" dirty="0"/>
              <a:t>Orientation (x, y, z)</a:t>
            </a:r>
          </a:p>
          <a:p>
            <a:pPr lvl="1">
              <a:buClr>
                <a:srgbClr val="000514"/>
              </a:buClr>
              <a:buFont typeface="Courier New" pitchFamily="2" charset="2"/>
              <a:buChar char="o"/>
            </a:pPr>
            <a:r>
              <a:rPr lang="en-US" b="0" dirty="0"/>
              <a:t>Relative Force Intensity  (0 – 1023) </a:t>
            </a:r>
          </a:p>
        </p:txBody>
      </p:sp>
      <p:pic>
        <p:nvPicPr>
          <p:cNvPr id="6" name="Picture 5" descr="A computer screen with a black screen&#10;&#10;Description automatically generated">
            <a:extLst>
              <a:ext uri="{FF2B5EF4-FFF2-40B4-BE49-F238E27FC236}">
                <a16:creationId xmlns:a16="http://schemas.microsoft.com/office/drawing/2014/main" id="{59A4D07F-F985-A449-5C75-DD7F8EF12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576" y="1946189"/>
            <a:ext cx="2418577" cy="431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87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EC46-1521-F42F-759F-1558803E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19" y="1143000"/>
            <a:ext cx="8382000" cy="715057"/>
          </a:xfrm>
        </p:spPr>
        <p:txBody>
          <a:bodyPr/>
          <a:lstStyle/>
          <a:p>
            <a:r>
              <a:rPr lang="en-US" dirty="0"/>
              <a:t>Demos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EEE765-DD05-D51D-A8EC-D9E93A3F5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86" y="1855514"/>
            <a:ext cx="7979367" cy="447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72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EC46-1521-F42F-759F-1558803E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19" y="1143000"/>
            <a:ext cx="8382000" cy="715057"/>
          </a:xfrm>
        </p:spPr>
        <p:txBody>
          <a:bodyPr/>
          <a:lstStyle/>
          <a:p>
            <a:r>
              <a:rPr lang="en-US" dirty="0"/>
              <a:t>Demos</a:t>
            </a:r>
          </a:p>
        </p:txBody>
      </p:sp>
      <p:pic>
        <p:nvPicPr>
          <p:cNvPr id="4" name="Picture 3" descr="A computer screen with a white screen and a stack of bags">
            <a:extLst>
              <a:ext uri="{FF2B5EF4-FFF2-40B4-BE49-F238E27FC236}">
                <a16:creationId xmlns:a16="http://schemas.microsoft.com/office/drawing/2014/main" id="{FCE05F35-3E40-168A-B6E8-66406CB7C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7400"/>
            <a:ext cx="730377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22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EC46-1521-F42F-759F-1558803E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19" y="1143000"/>
            <a:ext cx="8382000" cy="715057"/>
          </a:xfrm>
        </p:spPr>
        <p:txBody>
          <a:bodyPr/>
          <a:lstStyle/>
          <a:p>
            <a:r>
              <a:rPr lang="en-US" dirty="0"/>
              <a:t>Demos</a:t>
            </a:r>
          </a:p>
        </p:txBody>
      </p:sp>
      <p:pic>
        <p:nvPicPr>
          <p:cNvPr id="5" name="Picture 4" descr="A computer screen with a white screen and a pile of white objects">
            <a:extLst>
              <a:ext uri="{FF2B5EF4-FFF2-40B4-BE49-F238E27FC236}">
                <a16:creationId xmlns:a16="http://schemas.microsoft.com/office/drawing/2014/main" id="{ADED68A9-549E-2450-C186-FD595D6E6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57400"/>
            <a:ext cx="7620000" cy="42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88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EC46-1521-F42F-759F-1558803E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19" y="1143000"/>
            <a:ext cx="8382000" cy="715057"/>
          </a:xfrm>
        </p:spPr>
        <p:txBody>
          <a:bodyPr/>
          <a:lstStyle/>
          <a:p>
            <a:r>
              <a:rPr lang="en-US" dirty="0"/>
              <a:t>Demos</a:t>
            </a:r>
          </a:p>
        </p:txBody>
      </p:sp>
      <p:pic>
        <p:nvPicPr>
          <p:cNvPr id="7" name="Picture 6" descr="A box with electronics on it&#10;&#10;Description automatically generated">
            <a:extLst>
              <a:ext uri="{FF2B5EF4-FFF2-40B4-BE49-F238E27FC236}">
                <a16:creationId xmlns:a16="http://schemas.microsoft.com/office/drawing/2014/main" id="{6E29EA46-7B94-735D-E4BB-334C0066E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" y="1981200"/>
            <a:ext cx="2590800" cy="4598670"/>
          </a:xfrm>
          <a:prstGeom prst="rect">
            <a:avLst/>
          </a:prstGeom>
        </p:spPr>
      </p:pic>
      <p:pic>
        <p:nvPicPr>
          <p:cNvPr id="9" name="Picture 8" descr="A computer on the floor&#10;&#10;Description automatically generated">
            <a:extLst>
              <a:ext uri="{FF2B5EF4-FFF2-40B4-BE49-F238E27FC236}">
                <a16:creationId xmlns:a16="http://schemas.microsoft.com/office/drawing/2014/main" id="{719EED22-4FC3-9EF8-8F0F-C03DDAC98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015" y="2438400"/>
            <a:ext cx="622173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06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8D23C-DE27-6554-DF57-8B1A5775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9794F-8E08-1134-0B8B-D618A45A6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256" y="2047346"/>
            <a:ext cx="4673166" cy="4531631"/>
          </a:xfrm>
        </p:spPr>
        <p:txBody>
          <a:bodyPr/>
          <a:lstStyle/>
          <a:p>
            <a:r>
              <a:rPr lang="en-US" sz="2400" b="0" dirty="0"/>
              <a:t>Successful wireless data transmission that could help robots</a:t>
            </a:r>
          </a:p>
          <a:p>
            <a:r>
              <a:rPr lang="en-US" sz="2400" b="0" dirty="0"/>
              <a:t>Minor obstacle has included an extra serial communication to laptop</a:t>
            </a:r>
          </a:p>
          <a:p>
            <a:pPr lvl="1">
              <a:buClr>
                <a:srgbClr val="000514"/>
              </a:buClr>
              <a:buFont typeface="Courier New" pitchFamily="2" charset="2"/>
              <a:buChar char="o"/>
            </a:pPr>
            <a:r>
              <a:rPr lang="en-US" sz="2400" b="0" dirty="0"/>
              <a:t>Plans to fix this to communicate DWM1001C to Arduino Nano via UART</a:t>
            </a:r>
          </a:p>
          <a:p>
            <a:pPr lvl="1">
              <a:buClr>
                <a:srgbClr val="000514"/>
              </a:buClr>
              <a:buFont typeface="Courier New" pitchFamily="2" charset="2"/>
              <a:buChar char="o"/>
            </a:pPr>
            <a:r>
              <a:rPr lang="en-US" sz="2400" b="0" dirty="0"/>
              <a:t>This will also allow wireless transmission of position</a:t>
            </a:r>
          </a:p>
        </p:txBody>
      </p:sp>
      <p:pic>
        <p:nvPicPr>
          <p:cNvPr id="6" name="Picture 5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E07C4F5D-170C-E7C6-C1B5-4B1C842D5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936" y="2190394"/>
            <a:ext cx="4283064" cy="3191053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009EFB4E-99C0-D7C4-4337-D0D9C4CA9CD4}"/>
              </a:ext>
            </a:extLst>
          </p:cNvPr>
          <p:cNvSpPr/>
          <p:nvPr/>
        </p:nvSpPr>
        <p:spPr bwMode="auto">
          <a:xfrm rot="8880000">
            <a:off x="5603964" y="4070490"/>
            <a:ext cx="978408" cy="484632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373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E202C-87BC-894D-AC74-BEBFD5267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76C61-6AF1-2E08-56A2-115CB78DA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291" y="1676400"/>
            <a:ext cx="4840122" cy="4283191"/>
          </a:xfrm>
        </p:spPr>
        <p:txBody>
          <a:bodyPr/>
          <a:lstStyle/>
          <a:p>
            <a:r>
              <a:rPr lang="en-US" sz="2400" b="0" dirty="0"/>
              <a:t>Successful wireless data transmission that could help robots</a:t>
            </a:r>
          </a:p>
          <a:p>
            <a:r>
              <a:rPr lang="en-US" sz="2400" b="0" dirty="0"/>
              <a:t>Minor obstacle has included an extra serial communication to laptop</a:t>
            </a:r>
          </a:p>
          <a:p>
            <a:pPr lvl="1">
              <a:buClr>
                <a:srgbClr val="000514"/>
              </a:buClr>
              <a:buFont typeface="Courier New" pitchFamily="2" charset="2"/>
              <a:buChar char="o"/>
            </a:pPr>
            <a:r>
              <a:rPr lang="en-US" sz="2400" b="0" dirty="0"/>
              <a:t>Plans to fix this to communicate DWM1001C to Arduino Nano via UART</a:t>
            </a:r>
          </a:p>
          <a:p>
            <a:pPr lvl="1">
              <a:buClr>
                <a:srgbClr val="000514"/>
              </a:buClr>
              <a:buFont typeface="Courier New" pitchFamily="2" charset="2"/>
              <a:buChar char="o"/>
            </a:pPr>
            <a:r>
              <a:rPr lang="en-US" sz="2400" b="0" dirty="0"/>
              <a:t>This will also allow wireless transmission of position</a:t>
            </a:r>
          </a:p>
          <a:p>
            <a:pPr>
              <a:buClr>
                <a:srgbClr val="000514"/>
              </a:buClr>
              <a:buFont typeface="Courier New" pitchFamily="2" charset="2"/>
              <a:buChar char="o"/>
            </a:pPr>
            <a:r>
              <a:rPr lang="en-US" sz="2400" b="0" dirty="0"/>
              <a:t>Sandbag prototype will be made to test on lunar conditions</a:t>
            </a:r>
          </a:p>
          <a:p>
            <a:pPr>
              <a:buClr>
                <a:srgbClr val="000514"/>
              </a:buClr>
              <a:buFont typeface="Courier New" pitchFamily="2" charset="2"/>
              <a:buChar char="o"/>
            </a:pPr>
            <a:endParaRPr lang="en-US" sz="2400" b="0" dirty="0"/>
          </a:p>
          <a:p>
            <a:pPr marL="0" indent="0">
              <a:buClr>
                <a:srgbClr val="000514"/>
              </a:buClr>
              <a:buNone/>
            </a:pPr>
            <a:endParaRPr lang="en-US" sz="4400" b="0" dirty="0">
              <a:solidFill>
                <a:srgbClr val="7030A0"/>
              </a:solidFill>
            </a:endParaRPr>
          </a:p>
        </p:txBody>
      </p:sp>
      <p:pic>
        <p:nvPicPr>
          <p:cNvPr id="4" name="Picture 3" descr="A space station on the moon&#10;&#10;Description automatically generated">
            <a:extLst>
              <a:ext uri="{FF2B5EF4-FFF2-40B4-BE49-F238E27FC236}">
                <a16:creationId xmlns:a16="http://schemas.microsoft.com/office/drawing/2014/main" id="{58724591-ABE6-2397-0F4F-832483C8B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19" y="2110946"/>
            <a:ext cx="3573162" cy="360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452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1FC42-EAE1-4238-870D-771231804186}"/>
              </a:ext>
            </a:extLst>
          </p:cNvPr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ras Bold ITC" panose="020B0907030504020204" pitchFamily="34" charset="0"/>
                <a:ea typeface="Microsoft YaHei" panose="020B0503020204020204" pitchFamily="34" charset="-122"/>
                <a:cs typeface="Arial" charset="0"/>
              </a:rPr>
              <a:t>Thank You!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A497A2-22C4-4B56-8A49-BBC947BED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52BC7-1874-44F2-83DA-345B5000A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95400"/>
            <a:ext cx="8382000" cy="537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61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1FC42-EAE1-4238-870D-771231804186}"/>
              </a:ext>
            </a:extLst>
          </p:cNvPr>
          <p:cNvSpPr txBox="1"/>
          <p:nvPr/>
        </p:nvSpPr>
        <p:spPr>
          <a:xfrm>
            <a:off x="685800" y="45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ras Bold ITC" panose="020B0907030504020204" pitchFamily="34" charset="0"/>
                <a:ea typeface="Microsoft YaHei" panose="020B0503020204020204" pitchFamily="34" charset="-122"/>
                <a:cs typeface="Arial" charset="0"/>
              </a:rPr>
              <a:t>Questions 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7ABD1-19D3-4699-9912-2C012BA62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09A1A5-CD05-4370-BCC9-647DCED14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35778"/>
            <a:ext cx="8522677" cy="546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033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654b316-71ee-4608-b8b6-0781b7f234e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100E814B6FE4479F1201C4EBC73808" ma:contentTypeVersion="9" ma:contentTypeDescription="Create a new document." ma:contentTypeScope="" ma:versionID="c786e05bd7c31824bc77c7dd72beea92">
  <xsd:schema xmlns:xsd="http://www.w3.org/2001/XMLSchema" xmlns:xs="http://www.w3.org/2001/XMLSchema" xmlns:p="http://schemas.microsoft.com/office/2006/metadata/properties" xmlns:ns3="0654b316-71ee-4608-b8b6-0781b7f234e9" targetNamespace="http://schemas.microsoft.com/office/2006/metadata/properties" ma:root="true" ma:fieldsID="cccff4ec2b04b06d6df20b687e232703" ns3:_="">
    <xsd:import namespace="0654b316-71ee-4608-b8b6-0781b7f234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54b316-71ee-4608-b8b6-0781b7f23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798D75-FF9E-4908-957D-A243DED23C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AE689C-E4F6-413E-9910-58698D073D5F}">
  <ds:schemaRefs>
    <ds:schemaRef ds:uri="http://purl.org/dc/terms/"/>
    <ds:schemaRef ds:uri="0654b316-71ee-4608-b8b6-0781b7f234e9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48FA0F4-8F3A-4949-A2A1-028778AF7D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54b316-71ee-4608-b8b6-0781b7f234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102962</TotalTime>
  <Words>471</Words>
  <Application>Microsoft Office PowerPoint</Application>
  <PresentationFormat>On-screen Show (4:3)</PresentationFormat>
  <Paragraphs>81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Courier New</vt:lpstr>
      <vt:lpstr>Eras Bold ITC</vt:lpstr>
      <vt:lpstr>Garamond</vt:lpstr>
      <vt:lpstr>Impact</vt:lpstr>
      <vt:lpstr>Times New Roman</vt:lpstr>
      <vt:lpstr>Wingdings</vt:lpstr>
      <vt:lpstr>1_Stream</vt:lpstr>
      <vt:lpstr>2_Stream</vt:lpstr>
      <vt:lpstr>7_Stream</vt:lpstr>
      <vt:lpstr>PowerPoint Presentation</vt:lpstr>
      <vt:lpstr>Motivation</vt:lpstr>
      <vt:lpstr>Challenges </vt:lpstr>
      <vt:lpstr>Approach </vt:lpstr>
      <vt:lpstr>Smart Sandbags Concept</vt:lpstr>
      <vt:lpstr>Approach</vt:lpstr>
      <vt:lpstr>Methodology</vt:lpstr>
      <vt:lpstr>Current Work: Sensor Network</vt:lpstr>
      <vt:lpstr>Current Sensors/Hardware</vt:lpstr>
      <vt:lpstr>Sensor Setup</vt:lpstr>
      <vt:lpstr>Current Work</vt:lpstr>
      <vt:lpstr>Demos</vt:lpstr>
      <vt:lpstr>Demos</vt:lpstr>
      <vt:lpstr>Demos</vt:lpstr>
      <vt:lpstr>Demos</vt:lpstr>
      <vt:lpstr>Conclusion</vt:lpstr>
      <vt:lpstr>Future Work</vt:lpstr>
      <vt:lpstr>PowerPoint Presentation</vt:lpstr>
      <vt:lpstr>PowerPoint Presentation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Jekan</cp:lastModifiedBy>
  <cp:revision>1251</cp:revision>
  <dcterms:created xsi:type="dcterms:W3CDTF">2008-05-21T01:02:12Z</dcterms:created>
  <dcterms:modified xsi:type="dcterms:W3CDTF">2024-04-23T02:20:36Z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0x01010087100E814B6FE4479F1201C4EBC73808</vt:lpwstr>
  </property>
</Properties>
</file>