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4"/>
    <p:sldMasterId id="2147483673" r:id="rId5"/>
  </p:sldMasterIdLst>
  <p:notesMasterIdLst>
    <p:notesMasterId r:id="rId23"/>
  </p:notesMasterIdLst>
  <p:handoutMasterIdLst>
    <p:handoutMasterId r:id="rId24"/>
  </p:handoutMasterIdLst>
  <p:sldIdLst>
    <p:sldId id="277" r:id="rId6"/>
    <p:sldId id="285" r:id="rId7"/>
    <p:sldId id="290" r:id="rId8"/>
    <p:sldId id="289" r:id="rId9"/>
    <p:sldId id="282" r:id="rId10"/>
    <p:sldId id="29564" r:id="rId11"/>
    <p:sldId id="29590" r:id="rId12"/>
    <p:sldId id="284" r:id="rId13"/>
    <p:sldId id="286" r:id="rId14"/>
    <p:sldId id="29579" r:id="rId15"/>
    <p:sldId id="18558" r:id="rId16"/>
    <p:sldId id="29585" r:id="rId17"/>
    <p:sldId id="29587" r:id="rId18"/>
    <p:sldId id="29588" r:id="rId19"/>
    <p:sldId id="288" r:id="rId20"/>
    <p:sldId id="29589" r:id="rId21"/>
    <p:sldId id="278" r:id="rId22"/>
  </p:sldIdLst>
  <p:sldSz cx="9144000" cy="5143500" type="screen16x9"/>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20EC0A-5C4C-4DA3-A119-653570624975}" v="1" dt="2024-05-01T04:17:36.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27" autoAdjust="0"/>
    <p:restoredTop sz="96619" autoAdjust="0"/>
  </p:normalViewPr>
  <p:slideViewPr>
    <p:cSldViewPr snapToGrid="0" snapToObjects="1">
      <p:cViewPr>
        <p:scale>
          <a:sx n="150" d="100"/>
          <a:sy n="150" d="100"/>
        </p:scale>
        <p:origin x="354" y="37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67AB6-DDEA-CF4E-A74B-19A554508643}" type="datetimeFigureOut">
              <a:rPr lang="en-US" smtClean="0">
                <a:latin typeface="Arial"/>
              </a:rPr>
              <a:t>4/30/2024</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300F83-E232-AF4B-BEC0-F9D716239A3F}"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42052301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72DD8AEC-B96B-2C4C-86B3-8483D80B216B}" type="datetimeFigureOut">
              <a:rPr lang="en-US" smtClean="0"/>
              <a:pPr/>
              <a:t>4/30/2024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4180AB40-CF9C-CB44-AF47-E5E5B00AC330}" type="slidenum">
              <a:rPr lang="en-US" smtClean="0"/>
              <a:pPr/>
              <a:t>‹#›</a:t>
            </a:fld>
            <a:endParaRPr lang="en-US" dirty="0"/>
          </a:p>
        </p:txBody>
      </p:sp>
    </p:spTree>
    <p:extLst>
      <p:ext uri="{BB962C8B-B14F-4D97-AF65-F5344CB8AC3E}">
        <p14:creationId xmlns:p14="http://schemas.microsoft.com/office/powerpoint/2010/main" val="33825717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925513" y="1956377"/>
            <a:ext cx="7483464" cy="294801"/>
          </a:xfrm>
        </p:spPr>
        <p:txBody>
          <a:bodyPr>
            <a:noAutofit/>
          </a:bodyPr>
          <a:lstStyle>
            <a:lvl1pPr marL="0" indent="0">
              <a:buNone/>
              <a:defRPr sz="1400" baseline="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Theme, Project or Mission Name (optional)</a:t>
            </a:r>
          </a:p>
        </p:txBody>
      </p:sp>
      <p:sp>
        <p:nvSpPr>
          <p:cNvPr id="24" name="Text Placeholder 21"/>
          <p:cNvSpPr>
            <a:spLocks noGrp="1"/>
          </p:cNvSpPr>
          <p:nvPr>
            <p:ph type="body" sz="quarter" idx="16" hasCustomPrompt="1"/>
          </p:nvPr>
        </p:nvSpPr>
        <p:spPr>
          <a:xfrm>
            <a:off x="915352" y="2251179"/>
            <a:ext cx="7493625" cy="419202"/>
          </a:xfrm>
        </p:spPr>
        <p:txBody>
          <a:bodyPr>
            <a:noAutofit/>
          </a:bodyPr>
          <a:lstStyle>
            <a:lvl1pPr marL="0" indent="0">
              <a:buNone/>
              <a:defRPr sz="2400" b="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Presentation Title</a:t>
            </a:r>
          </a:p>
        </p:txBody>
      </p:sp>
      <p:sp>
        <p:nvSpPr>
          <p:cNvPr id="25" name="Text Placeholder 21"/>
          <p:cNvSpPr>
            <a:spLocks noGrp="1"/>
          </p:cNvSpPr>
          <p:nvPr>
            <p:ph type="body" sz="quarter" idx="17" hasCustomPrompt="1"/>
          </p:nvPr>
        </p:nvSpPr>
        <p:spPr>
          <a:xfrm>
            <a:off x="925512" y="2668678"/>
            <a:ext cx="7483465" cy="826362"/>
          </a:xfrm>
        </p:spPr>
        <p:txBody>
          <a:bodyPr>
            <a:noAutofit/>
          </a:bodyPr>
          <a:lstStyle>
            <a:lvl1pPr marL="0" indent="0">
              <a:buNone/>
              <a:defRPr sz="2000" b="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Presentation Subtitle</a:t>
            </a:r>
          </a:p>
        </p:txBody>
      </p:sp>
      <p:sp>
        <p:nvSpPr>
          <p:cNvPr id="26" name="Text Placeholder 21"/>
          <p:cNvSpPr>
            <a:spLocks noGrp="1"/>
          </p:cNvSpPr>
          <p:nvPr>
            <p:ph type="body" sz="quarter" idx="18" hasCustomPrompt="1"/>
          </p:nvPr>
        </p:nvSpPr>
        <p:spPr>
          <a:xfrm>
            <a:off x="915352" y="4246880"/>
            <a:ext cx="7493625" cy="497840"/>
          </a:xfrm>
        </p:spPr>
        <p:txBody>
          <a:bodyPr anchor="b">
            <a:noAutofit/>
          </a:bodyPr>
          <a:lstStyle>
            <a:lvl1pPr marL="0" indent="0">
              <a:buNone/>
              <a:defRPr sz="1000" b="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Job Title, Date, etc.</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295" y="1184383"/>
            <a:ext cx="2925483" cy="812634"/>
          </a:xfrm>
          <a:prstGeom prst="rect">
            <a:avLst/>
          </a:prstGeom>
        </p:spPr>
      </p:pic>
      <p:sp>
        <p:nvSpPr>
          <p:cNvPr id="3" name="Footer Placeholder 2"/>
          <p:cNvSpPr>
            <a:spLocks noGrp="1"/>
          </p:cNvSpPr>
          <p:nvPr>
            <p:ph type="ftr" sz="quarter" idx="20"/>
          </p:nvPr>
        </p:nvSpPr>
        <p:spPr>
          <a:xfrm>
            <a:off x="915353" y="4802823"/>
            <a:ext cx="7493624" cy="274637"/>
          </a:xfrm>
        </p:spPr>
        <p:txBody>
          <a:bodyPr/>
          <a:lstStyle/>
          <a:p>
            <a:pPr algn="l"/>
            <a:r>
              <a:rPr lang="en-US"/>
              <a:t>For required markings, please visit https://mh.jpl.nasa.gov</a:t>
            </a:r>
            <a:endParaRPr lang="en-US" dirty="0"/>
          </a:p>
        </p:txBody>
      </p:sp>
    </p:spTree>
    <p:extLst>
      <p:ext uri="{BB962C8B-B14F-4D97-AF65-F5344CB8AC3E}">
        <p14:creationId xmlns:p14="http://schemas.microsoft.com/office/powerpoint/2010/main" val="2565551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5" y="508000"/>
            <a:ext cx="3347357" cy="826391"/>
          </a:xfrm>
        </p:spPr>
        <p:txBody>
          <a:bodyPr anchor="b">
            <a:noAutofit/>
          </a:bodyPr>
          <a:lstStyle>
            <a:lvl1pPr marL="0" indent="0" algn="ctr">
              <a:buNone/>
              <a:defRPr sz="1400">
                <a:solidFill>
                  <a:schemeClr val="accent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Add a Theme, Project or Mission Name (optional)</a:t>
            </a:r>
          </a:p>
        </p:txBody>
      </p:sp>
      <p:sp>
        <p:nvSpPr>
          <p:cNvPr id="15" name="Text Placeholder 13"/>
          <p:cNvSpPr>
            <a:spLocks noGrp="1"/>
          </p:cNvSpPr>
          <p:nvPr>
            <p:ph type="body" sz="quarter" idx="11" hasCustomPrompt="1"/>
          </p:nvPr>
        </p:nvSpPr>
        <p:spPr>
          <a:xfrm>
            <a:off x="5687785" y="1354711"/>
            <a:ext cx="3347357" cy="728089"/>
          </a:xfrm>
        </p:spPr>
        <p:txBody>
          <a:bodyPr anchor="t">
            <a:noAutofit/>
          </a:bodyPr>
          <a:lstStyle>
            <a:lvl1pPr marL="0" indent="0" algn="ctr">
              <a:buNone/>
              <a:defRPr sz="2200" b="1" baseline="0">
                <a:solidFill>
                  <a:schemeClr val="tx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a:t>Click icon to add picture</a:t>
            </a:r>
            <a:endParaRPr lang="en-US" dirty="0"/>
          </a:p>
        </p:txBody>
      </p:sp>
      <p:sp>
        <p:nvSpPr>
          <p:cNvPr id="26" name="Text Placeholder 13"/>
          <p:cNvSpPr>
            <a:spLocks noGrp="1"/>
          </p:cNvSpPr>
          <p:nvPr>
            <p:ph type="body" sz="quarter" idx="15" hasCustomPrompt="1"/>
          </p:nvPr>
        </p:nvSpPr>
        <p:spPr>
          <a:xfrm>
            <a:off x="5687785" y="2164080"/>
            <a:ext cx="3347357" cy="833120"/>
          </a:xfrm>
        </p:spPr>
        <p:txBody>
          <a:bodyPr anchor="t">
            <a:noAutofit/>
          </a:bodyPr>
          <a:lstStyle>
            <a:lvl1pPr marL="0" indent="0" algn="ctr">
              <a:buNone/>
              <a:defRPr sz="1000" baseline="0">
                <a:solidFill>
                  <a:schemeClr val="tx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Presented by, Job Title, Date, etc.</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0339" y="3918225"/>
            <a:ext cx="2925483" cy="812634"/>
          </a:xfrm>
          <a:prstGeom prst="rect">
            <a:avLst/>
          </a:prstGeom>
        </p:spPr>
      </p:pic>
      <p:sp>
        <p:nvSpPr>
          <p:cNvPr id="3" name="Footer Placeholder 2"/>
          <p:cNvSpPr>
            <a:spLocks noGrp="1"/>
          </p:cNvSpPr>
          <p:nvPr>
            <p:ph type="ftr" sz="quarter" idx="17"/>
          </p:nvPr>
        </p:nvSpPr>
        <p:spPr>
          <a:xfrm>
            <a:off x="5687785" y="4802823"/>
            <a:ext cx="3347357" cy="274637"/>
          </a:xfrm>
        </p:spPr>
        <p:txBody>
          <a:bodyPr/>
          <a:lstStyle/>
          <a:p>
            <a:r>
              <a:rPr lang="en-US"/>
              <a:t>For required markings, please visit https://mh.jpl.nasa.gov</a:t>
            </a:r>
            <a:endParaRPr lang="en-US" dirty="0"/>
          </a:p>
        </p:txBody>
      </p:sp>
    </p:spTree>
    <p:extLst>
      <p:ext uri="{BB962C8B-B14F-4D97-AF65-F5344CB8AC3E}">
        <p14:creationId xmlns:p14="http://schemas.microsoft.com/office/powerpoint/2010/main" val="320791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0"/>
            <a:ext cx="9144000" cy="3417503"/>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a:t>Click icon to add picture</a:t>
            </a:r>
            <a:endParaRPr lang="en-US" dirty="0"/>
          </a:p>
        </p:txBody>
      </p:sp>
      <p:sp>
        <p:nvSpPr>
          <p:cNvPr id="14" name="Text Placeholder 13"/>
          <p:cNvSpPr>
            <a:spLocks noGrp="1"/>
          </p:cNvSpPr>
          <p:nvPr>
            <p:ph type="body" sz="quarter" idx="16" hasCustomPrompt="1"/>
          </p:nvPr>
        </p:nvSpPr>
        <p:spPr>
          <a:xfrm>
            <a:off x="369198" y="3773210"/>
            <a:ext cx="8530529" cy="430183"/>
          </a:xfrm>
        </p:spPr>
        <p:txBody>
          <a:bodyPr>
            <a:noAutofit/>
          </a:bodyPr>
          <a:lstStyle>
            <a:lvl1pPr marL="0" indent="0">
              <a:buNone/>
              <a:defRPr sz="2200" b="1">
                <a:latin typeface="+mj-lt"/>
              </a:defRPr>
            </a:lvl1pPr>
            <a:lvl2pPr marL="457200" indent="0">
              <a:buNone/>
              <a:defRPr sz="2200" b="1">
                <a:latin typeface="+mj-lt"/>
              </a:defRPr>
            </a:lvl2pPr>
            <a:lvl3pPr marL="914400" indent="0">
              <a:buNone/>
              <a:defRPr sz="2200" b="1">
                <a:latin typeface="+mj-lt"/>
              </a:defRPr>
            </a:lvl3pPr>
            <a:lvl4pPr marL="1371600" indent="0">
              <a:buNone/>
              <a:defRPr sz="2200" b="1">
                <a:latin typeface="+mj-lt"/>
              </a:defRPr>
            </a:lvl4pPr>
            <a:lvl5pPr marL="1828800" indent="0">
              <a:buNone/>
              <a:defRPr sz="2200" b="1">
                <a:latin typeface="+mj-lt"/>
              </a:defRPr>
            </a:lvl5pPr>
          </a:lstStyle>
          <a:p>
            <a:pPr lvl="0"/>
            <a:r>
              <a:rPr lang="en-US" dirty="0"/>
              <a:t>Click to Edit Presentation Title</a:t>
            </a:r>
          </a:p>
        </p:txBody>
      </p:sp>
      <p:sp>
        <p:nvSpPr>
          <p:cNvPr id="17" name="Text Placeholder 16"/>
          <p:cNvSpPr>
            <a:spLocks noGrp="1"/>
          </p:cNvSpPr>
          <p:nvPr>
            <p:ph type="body" sz="quarter" idx="17" hasCustomPrompt="1"/>
          </p:nvPr>
        </p:nvSpPr>
        <p:spPr>
          <a:xfrm>
            <a:off x="369198" y="4479716"/>
            <a:ext cx="5605047" cy="355600"/>
          </a:xfrm>
        </p:spPr>
        <p:txBody>
          <a:bodyPr anchor="b">
            <a:noAutofit/>
          </a:bodyPr>
          <a:lstStyle>
            <a:lvl1pPr marL="0" indent="0">
              <a:buNone/>
              <a:defRPr sz="1000" baseline="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Presented by, Job Title, Date, etc.</a:t>
            </a:r>
          </a:p>
        </p:txBody>
      </p:sp>
      <p:sp>
        <p:nvSpPr>
          <p:cNvPr id="21" name="Text Placeholder 20"/>
          <p:cNvSpPr>
            <a:spLocks noGrp="1"/>
          </p:cNvSpPr>
          <p:nvPr>
            <p:ph type="body" sz="quarter" idx="19" hasCustomPrompt="1"/>
          </p:nvPr>
        </p:nvSpPr>
        <p:spPr>
          <a:xfrm>
            <a:off x="369197" y="3488175"/>
            <a:ext cx="8530530" cy="285035"/>
          </a:xfrm>
        </p:spPr>
        <p:txBody>
          <a:bodyPr>
            <a:noAutofit/>
          </a:bodyPr>
          <a:lstStyle>
            <a:lvl1pPr marL="0" indent="0">
              <a:buNone/>
              <a:defRPr sz="1400">
                <a:solidFill>
                  <a:schemeClr val="accent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400">
                <a:solidFill>
                  <a:schemeClr val="accent1"/>
                </a:solidFill>
              </a:defRPr>
            </a:lvl4pPr>
            <a:lvl5pPr marL="1828800" indent="0">
              <a:buNone/>
              <a:defRPr sz="1400">
                <a:solidFill>
                  <a:schemeClr val="accent1"/>
                </a:solidFill>
              </a:defRPr>
            </a:lvl5pPr>
          </a:lstStyle>
          <a:p>
            <a:pPr lvl="0"/>
            <a:r>
              <a:rPr lang="en-US" dirty="0"/>
              <a:t>Click to Add a Theme, Project or Mission Name (optional)</a:t>
            </a:r>
          </a:p>
        </p:txBody>
      </p:sp>
      <p:pic>
        <p:nvPicPr>
          <p:cNvPr id="9" name="Picture 8"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244" y="4219782"/>
            <a:ext cx="2925483" cy="812634"/>
          </a:xfrm>
          <a:prstGeom prst="rect">
            <a:avLst/>
          </a:prstGeom>
        </p:spPr>
      </p:pic>
      <p:sp>
        <p:nvSpPr>
          <p:cNvPr id="3" name="Footer Placeholder 2"/>
          <p:cNvSpPr>
            <a:spLocks noGrp="1"/>
          </p:cNvSpPr>
          <p:nvPr>
            <p:ph type="ftr" sz="quarter" idx="21"/>
          </p:nvPr>
        </p:nvSpPr>
        <p:spPr>
          <a:xfrm>
            <a:off x="369199" y="4802823"/>
            <a:ext cx="5605046" cy="274637"/>
          </a:xfrm>
        </p:spPr>
        <p:txBody>
          <a:bodyPr/>
          <a:lstStyle>
            <a:lvl1pPr algn="l">
              <a:defRPr/>
            </a:lvl1pPr>
          </a:lstStyle>
          <a:p>
            <a:r>
              <a:rPr lang="en-US"/>
              <a:t>For required markings, please visit https://mh.jpl.nasa.gov</a:t>
            </a:r>
            <a:endParaRPr lang="en-US" dirty="0"/>
          </a:p>
        </p:txBody>
      </p:sp>
    </p:spTree>
    <p:extLst>
      <p:ext uri="{BB962C8B-B14F-4D97-AF65-F5344CB8AC3E}">
        <p14:creationId xmlns:p14="http://schemas.microsoft.com/office/powerpoint/2010/main" val="320791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Box 8"/>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0"/>
          </p:nvPr>
        </p:nvSpPr>
        <p:spPr/>
        <p:txBody>
          <a:bodyPr/>
          <a:lstStyle/>
          <a:p>
            <a:fld id="{341DE1EE-7D9E-4356-A17B-AC39B24D4A0F}" type="datetime1">
              <a:rPr lang="en-US" smtClean="0"/>
              <a:t>4/30/2024</a:t>
            </a:fld>
            <a:endParaRPr lang="en-US" dirty="0"/>
          </a:p>
        </p:txBody>
      </p:sp>
      <p:sp>
        <p:nvSpPr>
          <p:cNvPr id="5" name="Footer Placeholder 4"/>
          <p:cNvSpPr>
            <a:spLocks noGrp="1"/>
          </p:cNvSpPr>
          <p:nvPr>
            <p:ph type="ftr" sz="quarter" idx="21"/>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2002924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TextBox 12"/>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8"/>
          </p:nvPr>
        </p:nvSpPr>
        <p:spPr/>
        <p:txBody>
          <a:bodyPr/>
          <a:lstStyle/>
          <a:p>
            <a:fld id="{E0EE1217-8810-43A4-A260-F7B93C1E2460}" type="datetime1">
              <a:rPr lang="en-US" smtClean="0"/>
              <a:t>4/30/2024</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543170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0"/>
          </p:nvPr>
        </p:nvSpPr>
        <p:spPr/>
        <p:txBody>
          <a:bodyPr/>
          <a:lstStyle/>
          <a:p>
            <a:fld id="{81BC07D9-38D2-4D21-BB9F-4FB482252065}" type="datetime1">
              <a:rPr lang="en-US" smtClean="0"/>
              <a:t>4/30/2024</a:t>
            </a:fld>
            <a:endParaRPr lang="en-US" dirty="0"/>
          </a:p>
        </p:txBody>
      </p:sp>
      <p:sp>
        <p:nvSpPr>
          <p:cNvPr id="5" name="Footer Placeholder 4"/>
          <p:cNvSpPr>
            <a:spLocks noGrp="1"/>
          </p:cNvSpPr>
          <p:nvPr>
            <p:ph type="ftr" sz="quarter" idx="21"/>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54317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lstStyle/>
          <a:p>
            <a:r>
              <a:rPr lang="en-US"/>
              <a:t>Click to edit Master title style</a:t>
            </a:r>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18"/>
          </p:nvPr>
        </p:nvSpPr>
        <p:spPr/>
        <p:txBody>
          <a:bodyPr/>
          <a:lstStyle/>
          <a:p>
            <a:fld id="{37A7201D-60A7-477E-96B4-3973BB7451F7}" type="datetime1">
              <a:rPr lang="en-US" smtClean="0"/>
              <a:t>4/30/2024</a:t>
            </a:fld>
            <a:endParaRPr lang="en-US" dirty="0"/>
          </a:p>
        </p:txBody>
      </p:sp>
      <p:sp>
        <p:nvSpPr>
          <p:cNvPr id="5" name="Footer Placeholder 4"/>
          <p:cNvSpPr>
            <a:spLocks noGrp="1"/>
          </p:cNvSpPr>
          <p:nvPr>
            <p:ph type="ftr" sz="quarter" idx="19"/>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60876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0"/>
          </p:nvPr>
        </p:nvSpPr>
        <p:spPr/>
        <p:txBody>
          <a:bodyPr/>
          <a:lstStyle/>
          <a:p>
            <a:fld id="{DF441585-8FA9-4EA2-85A4-83043578477A}" type="datetime1">
              <a:rPr lang="en-US" smtClean="0"/>
              <a:t>4/30/2024</a:t>
            </a:fld>
            <a:endParaRPr lang="en-US" dirty="0"/>
          </a:p>
        </p:txBody>
      </p:sp>
      <p:sp>
        <p:nvSpPr>
          <p:cNvPr id="5" name="Footer Placeholder 4"/>
          <p:cNvSpPr>
            <a:spLocks noGrp="1"/>
          </p:cNvSpPr>
          <p:nvPr>
            <p:ph type="ftr" sz="quarter" idx="21"/>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079395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2"/>
            <a:ext cx="4216400" cy="2719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Box 10"/>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1"/>
          </p:nvPr>
        </p:nvSpPr>
        <p:spPr/>
        <p:txBody>
          <a:bodyPr/>
          <a:lstStyle/>
          <a:p>
            <a:fld id="{83F1A4B9-1F13-48F5-BF93-72CC0A0DFA2C}" type="datetime1">
              <a:rPr lang="en-US" smtClean="0"/>
              <a:t>4/30/2024</a:t>
            </a:fld>
            <a:endParaRPr lang="en-US" dirty="0"/>
          </a:p>
        </p:txBody>
      </p:sp>
      <p:sp>
        <p:nvSpPr>
          <p:cNvPr id="5" name="Footer Placeholder 4"/>
          <p:cNvSpPr>
            <a:spLocks noGrp="1"/>
          </p:cNvSpPr>
          <p:nvPr>
            <p:ph type="ftr" sz="quarter" idx="22"/>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3"/>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532275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2137092"/>
            <a:ext cx="4216400" cy="238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1"/>
          <p:cNvSpPr>
            <a:spLocks noGrp="1"/>
          </p:cNvSpPr>
          <p:nvPr>
            <p:ph sz="quarter" idx="20"/>
          </p:nvPr>
        </p:nvSpPr>
        <p:spPr>
          <a:xfrm>
            <a:off x="4675164" y="2137092"/>
            <a:ext cx="4216400" cy="23841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1"/>
          </p:nvPr>
        </p:nvSpPr>
        <p:spPr/>
        <p:txBody>
          <a:bodyPr/>
          <a:lstStyle/>
          <a:p>
            <a:fld id="{1D4C51F1-096E-4A7D-AF59-49489967A51A}" type="datetime1">
              <a:rPr lang="en-US" smtClean="0"/>
              <a:t>4/30/2024</a:t>
            </a:fld>
            <a:endParaRPr lang="en-US" dirty="0"/>
          </a:p>
        </p:txBody>
      </p:sp>
      <p:sp>
        <p:nvSpPr>
          <p:cNvPr id="5" name="Footer Placeholder 4"/>
          <p:cNvSpPr>
            <a:spLocks noGrp="1"/>
          </p:cNvSpPr>
          <p:nvPr>
            <p:ph type="ftr" sz="quarter" idx="22"/>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3"/>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6257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21" name="Content Placeholder 2"/>
          <p:cNvSpPr>
            <a:spLocks noGrp="1"/>
          </p:cNvSpPr>
          <p:nvPr>
            <p:ph sz="quarter" idx="19"/>
          </p:nvPr>
        </p:nvSpPr>
        <p:spPr>
          <a:xfrm>
            <a:off x="254000"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2" name="Text Placeholder 2"/>
          <p:cNvSpPr>
            <a:spLocks noGrp="1"/>
          </p:cNvSpPr>
          <p:nvPr>
            <p:ph type="body" idx="24" hasCustomPrompt="1"/>
          </p:nvPr>
        </p:nvSpPr>
        <p:spPr>
          <a:xfrm>
            <a:off x="254000"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23" name="Content Placeholder 11"/>
          <p:cNvSpPr>
            <a:spLocks noGrp="1"/>
          </p:cNvSpPr>
          <p:nvPr>
            <p:ph sz="quarter" idx="20"/>
          </p:nvPr>
        </p:nvSpPr>
        <p:spPr>
          <a:xfrm>
            <a:off x="3638844" y="1497329"/>
            <a:ext cx="5129236" cy="3023869"/>
          </a:xfrm>
        </p:spPr>
        <p:txBody>
          <a:bodyPr/>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5"/>
          </p:nvPr>
        </p:nvSpPr>
        <p:spPr/>
        <p:txBody>
          <a:bodyPr/>
          <a:lstStyle/>
          <a:p>
            <a:fld id="{8D18AFA9-C13B-4E9A-A7F0-C8B20BE5ADB5}" type="datetime1">
              <a:rPr lang="en-US" smtClean="0"/>
              <a:t>4/30/2024</a:t>
            </a:fld>
            <a:endParaRPr lang="en-US" dirty="0"/>
          </a:p>
        </p:txBody>
      </p:sp>
      <p:sp>
        <p:nvSpPr>
          <p:cNvPr id="5" name="Footer Placeholder 4"/>
          <p:cNvSpPr>
            <a:spLocks noGrp="1"/>
          </p:cNvSpPr>
          <p:nvPr>
            <p:ph type="ftr" sz="quarter" idx="26"/>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7"/>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9165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Picture Placeholder 2"/>
          <p:cNvSpPr>
            <a:spLocks noGrp="1"/>
          </p:cNvSpPr>
          <p:nvPr>
            <p:ph type="pic" idx="1"/>
          </p:nvPr>
        </p:nvSpPr>
        <p:spPr>
          <a:xfrm>
            <a:off x="254000" y="1497330"/>
            <a:ext cx="5129236" cy="30238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Content Placeholder 2"/>
          <p:cNvSpPr>
            <a:spLocks noGrp="1"/>
          </p:cNvSpPr>
          <p:nvPr>
            <p:ph sz="quarter" idx="19"/>
          </p:nvPr>
        </p:nvSpPr>
        <p:spPr>
          <a:xfrm>
            <a:off x="5556567"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ext Placeholder 2"/>
          <p:cNvSpPr>
            <a:spLocks noGrp="1"/>
          </p:cNvSpPr>
          <p:nvPr>
            <p:ph type="body" idx="24" hasCustomPrompt="1"/>
          </p:nvPr>
        </p:nvSpPr>
        <p:spPr>
          <a:xfrm>
            <a:off x="5556567"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5"/>
          </p:nvPr>
        </p:nvSpPr>
        <p:spPr/>
        <p:txBody>
          <a:bodyPr/>
          <a:lstStyle/>
          <a:p>
            <a:fld id="{6AFA6CE4-1B8F-4F53-8FC9-315CD27786F8}" type="datetime1">
              <a:rPr lang="en-US" smtClean="0"/>
              <a:t>4/30/2024</a:t>
            </a:fld>
            <a:endParaRPr lang="en-US" dirty="0"/>
          </a:p>
        </p:txBody>
      </p:sp>
      <p:sp>
        <p:nvSpPr>
          <p:cNvPr id="5" name="Footer Placeholder 4"/>
          <p:cNvSpPr>
            <a:spLocks noGrp="1"/>
          </p:cNvSpPr>
          <p:nvPr>
            <p:ph type="ftr" sz="quarter" idx="26"/>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7"/>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27731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Black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noAutofit/>
          </a:bodyPr>
          <a:lstStyle/>
          <a:p>
            <a:r>
              <a:rPr lang="en-US"/>
              <a:t>Click to edit Master title style</a:t>
            </a:r>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18"/>
          </p:nvPr>
        </p:nvSpPr>
        <p:spPr/>
        <p:txBody>
          <a:bodyPr/>
          <a:lstStyle/>
          <a:p>
            <a:fld id="{DC96F477-1573-42B6-8124-1C5E2CCC0FDA}" type="datetime1">
              <a:rPr lang="en-US" smtClean="0"/>
              <a:t>4/30/2024</a:t>
            </a:fld>
            <a:endParaRPr lang="en-US" dirty="0"/>
          </a:p>
        </p:txBody>
      </p:sp>
      <p:sp>
        <p:nvSpPr>
          <p:cNvPr id="5" name="Footer Placeholder 4"/>
          <p:cNvSpPr>
            <a:spLocks noGrp="1"/>
          </p:cNvSpPr>
          <p:nvPr>
            <p:ph type="ftr" sz="quarter" idx="19"/>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4070455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Light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7" name="Date Placeholder 6"/>
          <p:cNvSpPr>
            <a:spLocks noGrp="1"/>
          </p:cNvSpPr>
          <p:nvPr>
            <p:ph type="dt" sz="half" idx="18"/>
          </p:nvPr>
        </p:nvSpPr>
        <p:spPr/>
        <p:txBody>
          <a:bodyPr/>
          <a:lstStyle/>
          <a:p>
            <a:fld id="{69160BD7-9A24-46F0-B588-84A24FB50E43}" type="datetime1">
              <a:rPr lang="en-US" smtClean="0"/>
              <a:t>4/30/2024</a:t>
            </a:fld>
            <a:endParaRPr lang="en-US" dirty="0"/>
          </a:p>
        </p:txBody>
      </p:sp>
      <p:sp>
        <p:nvSpPr>
          <p:cNvPr id="11" name="Footer Placeholder 10"/>
          <p:cNvSpPr>
            <a:spLocks noGrp="1"/>
          </p:cNvSpPr>
          <p:nvPr>
            <p:ph type="ftr" sz="quarter" idx="19"/>
          </p:nvPr>
        </p:nvSpPr>
        <p:spPr/>
        <p:txBody>
          <a:bodyPr/>
          <a:lstStyle/>
          <a:p>
            <a:r>
              <a:rPr lang="en-US"/>
              <a:t>For required markings, please visit https://mh.jpl.nasa.gov</a:t>
            </a:r>
            <a:endParaRPr lang="en-US" dirty="0"/>
          </a:p>
        </p:txBody>
      </p:sp>
      <p:sp>
        <p:nvSpPr>
          <p:cNvPr id="13" name="Slide Number Placeholder 12"/>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013832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6" name="TextBox 5"/>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5" name="Date Placeholder 4"/>
          <p:cNvSpPr>
            <a:spLocks noGrp="1"/>
          </p:cNvSpPr>
          <p:nvPr>
            <p:ph type="dt" sz="half" idx="10"/>
          </p:nvPr>
        </p:nvSpPr>
        <p:spPr/>
        <p:txBody>
          <a:bodyPr/>
          <a:lstStyle/>
          <a:p>
            <a:fld id="{7F360C67-0F6D-4A63-8E63-273C3D00EFA0}" type="datetime1">
              <a:rPr lang="en-US" smtClean="0"/>
              <a:t>4/30/2024</a:t>
            </a:fld>
            <a:endParaRPr lang="en-US" dirty="0"/>
          </a:p>
        </p:txBody>
      </p:sp>
      <p:sp>
        <p:nvSpPr>
          <p:cNvPr id="7" name="Footer Placeholder 6"/>
          <p:cNvSpPr>
            <a:spLocks noGrp="1"/>
          </p:cNvSpPr>
          <p:nvPr>
            <p:ph type="ftr" sz="quarter" idx="1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337193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5D7FBDF3-D11F-4F70-8F9F-651D17F84E13}" type="datetime1">
              <a:rPr lang="en-US" smtClean="0"/>
              <a:t>4/30/2024</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712117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_Gray">
    <p:bg>
      <p:bgPr>
        <a:solidFill>
          <a:schemeClr val="bg1">
            <a:lumMod val="65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518357F6-0510-479E-9626-ED401C3312BA}" type="datetime1">
              <a:rPr lang="en-US" smtClean="0"/>
              <a:t>4/30/2024</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633690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EA867B-514B-4F27-82D6-3C76A0181DB0}" type="datetime1">
              <a:rPr lang="en-US" smtClean="0"/>
              <a:t>4/30/2024</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158724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4" name="Straight Connector 3"/>
          <p:cNvCxnSpPr/>
          <p:nvPr userDrawn="1"/>
        </p:nvCxnSpPr>
        <p:spPr>
          <a:xfrm>
            <a:off x="2538518" y="2571750"/>
            <a:ext cx="4057288" cy="0"/>
          </a:xfrm>
          <a:prstGeom prst="line">
            <a:avLst/>
          </a:prstGeom>
          <a:ln w="63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userDrawn="1"/>
        </p:nvSpPr>
        <p:spPr>
          <a:xfrm>
            <a:off x="1" y="2790066"/>
            <a:ext cx="9144000" cy="400153"/>
          </a:xfrm>
          <a:prstGeom prst="rect">
            <a:avLst/>
          </a:prstGeom>
          <a:noFill/>
        </p:spPr>
        <p:txBody>
          <a:bodyPr wrap="square" rtlCol="0" anchor="ctr">
            <a:noAutofit/>
          </a:bodyPr>
          <a:lstStyle/>
          <a:p>
            <a:pPr algn="ctr"/>
            <a:r>
              <a:rPr lang="en-US" sz="2000" kern="0" spc="70" dirty="0">
                <a:solidFill>
                  <a:schemeClr val="accent1"/>
                </a:solidFill>
              </a:rPr>
              <a:t>jpl.nasa.gov</a:t>
            </a:r>
          </a:p>
        </p:txBody>
      </p:sp>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8" y="1381408"/>
            <a:ext cx="4057288" cy="1127024"/>
          </a:xfrm>
          <a:prstGeom prst="rect">
            <a:avLst/>
          </a:prstGeom>
        </p:spPr>
      </p:pic>
      <p:sp>
        <p:nvSpPr>
          <p:cNvPr id="2" name="Date Placeholder 1"/>
          <p:cNvSpPr>
            <a:spLocks noGrp="1"/>
          </p:cNvSpPr>
          <p:nvPr>
            <p:ph type="dt" sz="half" idx="10"/>
          </p:nvPr>
        </p:nvSpPr>
        <p:spPr/>
        <p:txBody>
          <a:bodyPr/>
          <a:lstStyle/>
          <a:p>
            <a:fld id="{4CD6A7BB-C868-4082-9DAC-3FE8412AC8FD}" type="datetime1">
              <a:rPr lang="en-US" smtClean="0"/>
              <a:t>4/30/2024</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7" name="Slide Number Placeholder 6"/>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2522053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3356" y="2008238"/>
            <a:ext cx="4057288" cy="1127024"/>
          </a:xfrm>
          <a:prstGeom prst="rect">
            <a:avLst/>
          </a:prstGeom>
        </p:spPr>
      </p:pic>
      <p:sp>
        <p:nvSpPr>
          <p:cNvPr id="2" name="Date Placeholder 1"/>
          <p:cNvSpPr>
            <a:spLocks noGrp="1"/>
          </p:cNvSpPr>
          <p:nvPr>
            <p:ph type="dt" sz="half" idx="10"/>
          </p:nvPr>
        </p:nvSpPr>
        <p:spPr/>
        <p:txBody>
          <a:bodyPr/>
          <a:lstStyle/>
          <a:p>
            <a:fld id="{1D2A090E-3817-4555-91F3-FAFE914C4AAA}" type="datetime1">
              <a:rPr lang="en-US" smtClean="0"/>
              <a:t>4/30/2024</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417967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asic Header+Text Placehol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07264" y="109990"/>
            <a:ext cx="8478328" cy="414446"/>
          </a:xfrm>
          <a:prstGeom prst="rect">
            <a:avLst/>
          </a:prstGeom>
        </p:spPr>
        <p:txBody>
          <a:bodyPr/>
          <a:lstStyle>
            <a:lvl1pPr>
              <a:defRPr sz="2100" b="1"/>
            </a:lvl1pPr>
          </a:lstStyle>
          <a:p>
            <a:endParaRPr lang="en-US" dirty="0"/>
          </a:p>
        </p:txBody>
      </p:sp>
      <p:sp>
        <p:nvSpPr>
          <p:cNvPr id="14" name="Slide Number Placeholder 9">
            <a:extLst>
              <a:ext uri="{FF2B5EF4-FFF2-40B4-BE49-F238E27FC236}">
                <a16:creationId xmlns:a16="http://schemas.microsoft.com/office/drawing/2014/main" id="{6F1B9277-2F6A-E991-DA00-209F8F88E437}"/>
              </a:ext>
            </a:extLst>
          </p:cNvPr>
          <p:cNvSpPr>
            <a:spLocks noGrp="1"/>
          </p:cNvSpPr>
          <p:nvPr>
            <p:ph type="sldNum" sz="quarter" idx="4"/>
          </p:nvPr>
        </p:nvSpPr>
        <p:spPr>
          <a:xfrm>
            <a:off x="71953" y="4767263"/>
            <a:ext cx="436412" cy="273844"/>
          </a:xfrm>
          <a:prstGeom prst="rect">
            <a:avLst/>
          </a:prstGeom>
        </p:spPr>
        <p:txBody>
          <a:bodyPr vert="horz" lIns="91440" tIns="45720" rIns="91440" bIns="45720" rtlCol="0" anchor="ctr"/>
          <a:lstStyle>
            <a:lvl1pPr algn="r">
              <a:defRPr sz="600">
                <a:solidFill>
                  <a:schemeClr val="bg2">
                    <a:lumMod val="50000"/>
                  </a:schemeClr>
                </a:solidFill>
              </a:defRPr>
            </a:lvl1pPr>
          </a:lstStyle>
          <a:p>
            <a:fld id="{B663B20E-BB91-0747-ABA2-F196DA2D2D67}" type="slidenum">
              <a:rPr lang="en-US" smtClean="0"/>
              <a:pPr/>
              <a:t>‹#›</a:t>
            </a:fld>
            <a:endParaRPr lang="en-US" dirty="0"/>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283368" y="548640"/>
            <a:ext cx="487518" cy="0"/>
          </a:xfrm>
          <a:prstGeom prst="straightConnector1">
            <a:avLst/>
          </a:prstGeom>
          <a:noFill/>
          <a:ln w="31750" cap="flat" cmpd="sng">
            <a:solidFill>
              <a:srgbClr val="EF2737"/>
            </a:solidFill>
            <a:prstDash val="solid"/>
            <a:round/>
            <a:headEnd type="none" w="sm" len="sm"/>
            <a:tailEnd type="none" w="sm" len="sm"/>
          </a:ln>
        </p:spPr>
      </p:cxnSp>
      <p:sp>
        <p:nvSpPr>
          <p:cNvPr id="16" name="Text Placeholder 2">
            <a:extLst>
              <a:ext uri="{FF2B5EF4-FFF2-40B4-BE49-F238E27FC236}">
                <a16:creationId xmlns:a16="http://schemas.microsoft.com/office/drawing/2014/main" id="{45A343C7-4608-634A-594F-6C70FAD86685}"/>
              </a:ext>
            </a:extLst>
          </p:cNvPr>
          <p:cNvSpPr>
            <a:spLocks noGrp="1"/>
          </p:cNvSpPr>
          <p:nvPr>
            <p:ph type="body" sz="quarter" idx="10" hasCustomPrompt="1"/>
          </p:nvPr>
        </p:nvSpPr>
        <p:spPr>
          <a:xfrm>
            <a:off x="207169" y="579227"/>
            <a:ext cx="8478441" cy="179785"/>
          </a:xfrm>
          <a:prstGeom prst="rect">
            <a:avLst/>
          </a:prstGeom>
        </p:spPr>
        <p:txBody>
          <a:bodyPr/>
          <a:lstStyle>
            <a:lvl1pPr marL="0" indent="0">
              <a:buNone/>
              <a:defRPr sz="900" b="1">
                <a:solidFill>
                  <a:srgbClr val="EF2737"/>
                </a:solidFill>
              </a:defRPr>
            </a:lvl1pPr>
          </a:lstStyle>
          <a:p>
            <a:pPr lvl="0"/>
            <a:r>
              <a:rPr lang="en-US" dirty="0"/>
              <a:t>CLICK TO ADD SUBTITLE</a:t>
            </a:r>
          </a:p>
        </p:txBody>
      </p:sp>
      <p:sp>
        <p:nvSpPr>
          <p:cNvPr id="3" name="Text Placeholder 2">
            <a:extLst>
              <a:ext uri="{FF2B5EF4-FFF2-40B4-BE49-F238E27FC236}">
                <a16:creationId xmlns:a16="http://schemas.microsoft.com/office/drawing/2014/main" id="{72F26A61-11FF-61AD-8FE7-B9EA4092BC9B}"/>
              </a:ext>
            </a:extLst>
          </p:cNvPr>
          <p:cNvSpPr>
            <a:spLocks noGrp="1"/>
          </p:cNvSpPr>
          <p:nvPr>
            <p:ph type="body" sz="quarter" idx="11" hasCustomPrompt="1"/>
          </p:nvPr>
        </p:nvSpPr>
        <p:spPr>
          <a:xfrm>
            <a:off x="411250" y="844759"/>
            <a:ext cx="8274341" cy="4148700"/>
          </a:xfrm>
          <a:prstGeom prst="rect">
            <a:avLst/>
          </a:prstGeom>
        </p:spPr>
        <p:txBody>
          <a:bodyPr/>
          <a:lstStyle>
            <a:lvl1pPr marL="257175" indent="-257175">
              <a:lnSpc>
                <a:spcPct val="120000"/>
              </a:lnSpc>
              <a:buFont typeface="Arial" panose="020B0604020202020204" pitchFamily="34" charset="0"/>
              <a:buChar char="•"/>
              <a:defRPr sz="150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Egestas integer </a:t>
            </a:r>
            <a:r>
              <a:rPr lang="en-US" dirty="0" err="1"/>
              <a:t>eget</a:t>
            </a:r>
            <a:r>
              <a:rPr lang="en-US" dirty="0"/>
              <a:t> </a:t>
            </a:r>
            <a:r>
              <a:rPr lang="en-US" dirty="0" err="1"/>
              <a:t>aliquet</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vitae </a:t>
            </a:r>
            <a:r>
              <a:rPr lang="en-US" dirty="0" err="1"/>
              <a:t>elementum</a:t>
            </a:r>
            <a:r>
              <a:rPr lang="en-US" dirty="0"/>
              <a:t> </a:t>
            </a:r>
            <a:r>
              <a:rPr lang="en-US" dirty="0" err="1"/>
              <a:t>curabitur</a:t>
            </a:r>
            <a:r>
              <a:rPr lang="en-US" dirty="0"/>
              <a:t> vitae </a:t>
            </a:r>
            <a:r>
              <a:rPr lang="en-US" dirty="0" err="1"/>
              <a:t>nunc</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Egestas integer </a:t>
            </a:r>
            <a:r>
              <a:rPr lang="en-US" dirty="0" err="1"/>
              <a:t>eget</a:t>
            </a:r>
            <a:r>
              <a:rPr lang="en-US" dirty="0"/>
              <a:t> </a:t>
            </a:r>
            <a:r>
              <a:rPr lang="en-US" dirty="0" err="1"/>
              <a:t>aliquet</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0"/>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r>
              <a:rPr lang="en-US" dirty="0" err="1"/>
              <a:t>Aliquam</a:t>
            </a:r>
            <a:r>
              <a:rPr lang="en-US" dirty="0"/>
              <a:t> </a:t>
            </a:r>
            <a:r>
              <a:rPr lang="en-US" dirty="0" err="1"/>
              <a:t>eleifend</a:t>
            </a:r>
            <a:r>
              <a:rPr lang="en-US" dirty="0"/>
              <a:t> mi in </a:t>
            </a:r>
            <a:r>
              <a:rPr lang="en-US" dirty="0" err="1"/>
              <a:t>nulla</a:t>
            </a:r>
            <a:r>
              <a:rPr lang="en-US" dirty="0"/>
              <a:t> </a:t>
            </a:r>
            <a:r>
              <a:rPr lang="en-US" dirty="0" err="1"/>
              <a:t>posuere</a:t>
            </a:r>
            <a:r>
              <a:rPr lang="en-US" dirty="0"/>
              <a:t> </a:t>
            </a:r>
            <a:r>
              <a:rPr lang="en-US" dirty="0" err="1"/>
              <a:t>sollicitudin</a:t>
            </a:r>
            <a:r>
              <a:rPr lang="en-US" dirty="0"/>
              <a:t> </a:t>
            </a:r>
            <a:r>
              <a:rPr lang="en-US" dirty="0" err="1"/>
              <a:t>aliquam</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Gravida </a:t>
            </a:r>
            <a:r>
              <a:rPr lang="en-US" dirty="0" err="1"/>
              <a:t>rutrum</a:t>
            </a:r>
            <a:r>
              <a:rPr lang="en-US" dirty="0"/>
              <a:t> </a:t>
            </a:r>
            <a:r>
              <a:rPr lang="en-US" dirty="0" err="1"/>
              <a:t>quisque</a:t>
            </a:r>
            <a:r>
              <a:rPr lang="en-US" dirty="0"/>
              <a:t> non </a:t>
            </a:r>
            <a:r>
              <a:rPr lang="en-US" dirty="0" err="1"/>
              <a:t>tellus</a:t>
            </a:r>
            <a:r>
              <a:rPr lang="en-US" dirty="0"/>
              <a:t>. </a:t>
            </a:r>
          </a:p>
          <a:p>
            <a:pPr lvl="0"/>
            <a:r>
              <a:rPr lang="en-US" dirty="0" err="1"/>
              <a:t>Suspendisse</a:t>
            </a:r>
            <a:r>
              <a:rPr lang="en-US" dirty="0"/>
              <a:t> </a:t>
            </a:r>
            <a:r>
              <a:rPr lang="en-US" dirty="0" err="1"/>
              <a:t>interdum</a:t>
            </a:r>
            <a:r>
              <a:rPr lang="en-US" dirty="0"/>
              <a:t> </a:t>
            </a:r>
            <a:r>
              <a:rPr lang="en-US" dirty="0" err="1"/>
              <a:t>consectetur</a:t>
            </a:r>
            <a:r>
              <a:rPr lang="en-US" dirty="0"/>
              <a:t> libero id </a:t>
            </a:r>
            <a:r>
              <a:rPr lang="en-US" dirty="0" err="1"/>
              <a:t>faucibus</a:t>
            </a:r>
            <a:r>
              <a:rPr lang="en-US" dirty="0"/>
              <a:t> </a:t>
            </a:r>
            <a:r>
              <a:rPr lang="en-US" dirty="0" err="1"/>
              <a:t>nisl</a:t>
            </a:r>
            <a:r>
              <a:rPr lang="en-US" dirty="0"/>
              <a:t>. </a:t>
            </a:r>
          </a:p>
          <a:p>
            <a:pPr lvl="0"/>
            <a:r>
              <a:rPr lang="en-US" dirty="0"/>
              <a:t>Mattis </a:t>
            </a:r>
            <a:r>
              <a:rPr lang="en-US" dirty="0" err="1"/>
              <a:t>aliquam</a:t>
            </a:r>
            <a:r>
              <a:rPr lang="en-US" dirty="0"/>
              <a:t> </a:t>
            </a:r>
            <a:r>
              <a:rPr lang="en-US" dirty="0" err="1"/>
              <a:t>faucibus</a:t>
            </a:r>
            <a:r>
              <a:rPr lang="en-US" dirty="0"/>
              <a:t> </a:t>
            </a:r>
            <a:r>
              <a:rPr lang="en-US" dirty="0" err="1"/>
              <a:t>purus</a:t>
            </a:r>
            <a:r>
              <a:rPr lang="en-US" dirty="0"/>
              <a:t> in </a:t>
            </a:r>
            <a:r>
              <a:rPr lang="en-US" dirty="0" err="1"/>
              <a:t>massa</a:t>
            </a:r>
            <a:r>
              <a:rPr lang="en-US" dirty="0"/>
              <a:t> </a:t>
            </a:r>
            <a:r>
              <a:rPr lang="en-US" dirty="0" err="1"/>
              <a:t>tempor</a:t>
            </a:r>
            <a:r>
              <a:rPr lang="en-US" dirty="0"/>
              <a:t> </a:t>
            </a:r>
            <a:r>
              <a:rPr lang="en-US" dirty="0" err="1"/>
              <a:t>nec</a:t>
            </a:r>
            <a:r>
              <a:rPr lang="en-US" dirty="0"/>
              <a:t> </a:t>
            </a:r>
            <a:r>
              <a:rPr lang="en-US" dirty="0" err="1"/>
              <a:t>feugiat</a:t>
            </a:r>
            <a:r>
              <a:rPr lang="en-US" dirty="0"/>
              <a:t>. </a:t>
            </a:r>
          </a:p>
          <a:p>
            <a:pPr lvl="0"/>
            <a:r>
              <a:rPr lang="en-US" dirty="0" err="1"/>
              <a:t>Ornare</a:t>
            </a:r>
            <a:r>
              <a:rPr lang="en-US" dirty="0"/>
              <a:t> </a:t>
            </a:r>
            <a:r>
              <a:rPr lang="en-US" dirty="0" err="1"/>
              <a:t>aenean</a:t>
            </a:r>
            <a:r>
              <a:rPr lang="en-US" dirty="0"/>
              <a:t> </a:t>
            </a:r>
            <a:r>
              <a:rPr lang="en-US" dirty="0" err="1"/>
              <a:t>euismod</a:t>
            </a:r>
            <a:r>
              <a:rPr lang="en-US" dirty="0"/>
              <a:t> </a:t>
            </a:r>
            <a:r>
              <a:rPr lang="en-US" dirty="0" err="1"/>
              <a:t>elementum</a:t>
            </a:r>
            <a:r>
              <a:rPr lang="en-US" dirty="0"/>
              <a:t> nisi </a:t>
            </a:r>
            <a:r>
              <a:rPr lang="en-US" dirty="0" err="1"/>
              <a:t>quis</a:t>
            </a:r>
            <a:r>
              <a:rPr lang="en-US" dirty="0"/>
              <a:t> </a:t>
            </a:r>
            <a:r>
              <a:rPr lang="en-US" dirty="0" err="1"/>
              <a:t>eleifend</a:t>
            </a:r>
            <a:r>
              <a:rPr lang="en-US" dirty="0"/>
              <a:t> </a:t>
            </a:r>
            <a:r>
              <a:rPr lang="en-US" dirty="0" err="1"/>
              <a:t>quam</a:t>
            </a:r>
            <a:r>
              <a:rPr lang="en-US" dirty="0"/>
              <a:t> </a:t>
            </a:r>
            <a:r>
              <a:rPr lang="en-US" dirty="0" err="1"/>
              <a:t>adipiscing</a:t>
            </a:r>
            <a:r>
              <a:rPr lang="en-US" dirty="0"/>
              <a:t>.</a:t>
            </a:r>
          </a:p>
          <a:p>
            <a:pPr lvl="0"/>
            <a:endParaRPr lang="en-US" dirty="0"/>
          </a:p>
        </p:txBody>
      </p:sp>
      <p:pic>
        <p:nvPicPr>
          <p:cNvPr id="9" name="Image" descr="Image">
            <a:extLst>
              <a:ext uri="{FF2B5EF4-FFF2-40B4-BE49-F238E27FC236}">
                <a16:creationId xmlns:a16="http://schemas.microsoft.com/office/drawing/2014/main" id="{5B57CD9E-AA24-2AA7-7E17-F917D6C494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53945" y="4894531"/>
            <a:ext cx="305942" cy="91223"/>
          </a:xfrm>
          <a:prstGeom prst="rect">
            <a:avLst/>
          </a:prstGeom>
          <a:ln w="12700">
            <a:miter lim="400000"/>
          </a:ln>
        </p:spPr>
      </p:pic>
      <p:sp>
        <p:nvSpPr>
          <p:cNvPr id="11" name="Rectangle">
            <a:extLst>
              <a:ext uri="{FF2B5EF4-FFF2-40B4-BE49-F238E27FC236}">
                <a16:creationId xmlns:a16="http://schemas.microsoft.com/office/drawing/2014/main" id="{134EFF59-0192-075E-36EC-43C19938C31C}"/>
              </a:ext>
            </a:extLst>
          </p:cNvPr>
          <p:cNvSpPr/>
          <p:nvPr userDrawn="1"/>
        </p:nvSpPr>
        <p:spPr>
          <a:xfrm rot="5400000">
            <a:off x="6524244" y="2523744"/>
            <a:ext cx="5143500" cy="96012"/>
          </a:xfrm>
          <a:prstGeom prst="rect">
            <a:avLst/>
          </a:prstGeom>
          <a:gradFill>
            <a:gsLst>
              <a:gs pos="0">
                <a:srgbClr val="EF2737"/>
              </a:gs>
              <a:gs pos="100000">
                <a:srgbClr val="5F366E"/>
              </a:gs>
            </a:gsLst>
            <a:lin ang="13500000"/>
          </a:gradFill>
          <a:ln w="12700">
            <a:miter lim="400000"/>
          </a:ln>
        </p:spPr>
        <p:txBody>
          <a:bodyPr lIns="45720" tIns="45720" rIns="45720" bIns="45720" anchor="ctr"/>
          <a:lstStyle/>
          <a:p>
            <a:pPr defTabSz="457189">
              <a:defRPr sz="4900" spc="0">
                <a:solidFill>
                  <a:srgbClr val="FFFFFF"/>
                </a:solidFill>
                <a:latin typeface="Inter Regular"/>
                <a:ea typeface="Inter Regular"/>
                <a:cs typeface="Inter Regular"/>
                <a:sym typeface="Inter Regular"/>
              </a:defRPr>
            </a:pPr>
            <a:endParaRPr sz="1838" dirty="0"/>
          </a:p>
        </p:txBody>
      </p:sp>
      <p:sp>
        <p:nvSpPr>
          <p:cNvPr id="12" name="Text Placeholder 7">
            <a:extLst>
              <a:ext uri="{FF2B5EF4-FFF2-40B4-BE49-F238E27FC236}">
                <a16:creationId xmlns:a16="http://schemas.microsoft.com/office/drawing/2014/main" id="{7E46D182-7F8A-699C-B0A4-A1DEAB6B7517}"/>
              </a:ext>
            </a:extLst>
          </p:cNvPr>
          <p:cNvSpPr txBox="1">
            <a:spLocks/>
          </p:cNvSpPr>
          <p:nvPr userDrawn="1"/>
        </p:nvSpPr>
        <p:spPr>
          <a:xfrm>
            <a:off x="6343682" y="0"/>
            <a:ext cx="2800318" cy="173124"/>
          </a:xfrm>
          <a:prstGeom prst="rect">
            <a:avLst/>
          </a:prstGeom>
          <a:noFill/>
        </p:spPr>
        <p:txBody>
          <a:bodyPr wrap="none" lIns="0" tIns="68580" rIns="205740" bIns="0" anchor="ctr" anchorCtr="0">
            <a:spAutoFit/>
          </a:bodyPr>
          <a:lstStyle>
            <a:lvl1pPr marL="0" indent="0" algn="l" defTabSz="609585" rtl="0" eaLnBrk="1" latinLnBrk="0" hangingPunct="1">
              <a:lnSpc>
                <a:spcPct val="100000"/>
              </a:lnSpc>
              <a:spcBef>
                <a:spcPts val="251"/>
              </a:spcBef>
              <a:buSzTx/>
              <a:buFont typeface="Arial" panose="020B0604020202020204" pitchFamily="34" charset="0"/>
              <a:buNone/>
              <a:defRPr sz="1200" b="1" i="0" kern="1200" spc="37">
                <a:solidFill>
                  <a:srgbClr val="EF2737"/>
                </a:solidFill>
                <a:latin typeface="Arial" panose="020B0604020202020204" pitchFamily="34" charset="0"/>
                <a:ea typeface="Inter" panose="020B0502030000000004" pitchFamily="34" charset="0"/>
                <a:cs typeface="Arial" panose="020B0604020202020204" pitchFamily="34" charset="0"/>
                <a:sym typeface="Inter Bold"/>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675" spc="83" dirty="0">
                <a:gradFill>
                  <a:gsLst>
                    <a:gs pos="0">
                      <a:srgbClr val="EF2737"/>
                    </a:gs>
                    <a:gs pos="95000">
                      <a:srgbClr val="5F366E"/>
                    </a:gs>
                  </a:gsLst>
                  <a:lin ang="0" scaled="0"/>
                </a:gradFill>
                <a:latin typeface="Arial Black" panose="020B0604020202020204" pitchFamily="34" charset="0"/>
                <a:cs typeface="Arial Black" panose="020B0604020202020204" pitchFamily="34" charset="0"/>
              </a:rPr>
              <a:t>33 | COMMUNICATIONS, TRACKING, &amp; RADAR</a:t>
            </a:r>
          </a:p>
        </p:txBody>
      </p:sp>
    </p:spTree>
    <p:extLst>
      <p:ext uri="{BB962C8B-B14F-4D97-AF65-F5344CB8AC3E}">
        <p14:creationId xmlns:p14="http://schemas.microsoft.com/office/powerpoint/2010/main" val="911438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925513" y="1956377"/>
            <a:ext cx="7483464" cy="294801"/>
          </a:xfrm>
        </p:spPr>
        <p:txBody>
          <a:bodyPr>
            <a:noAutofit/>
          </a:bodyPr>
          <a:lstStyle>
            <a:lvl1pPr marL="0" indent="0">
              <a:buNone/>
              <a:defRPr sz="1400" baseline="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Theme, Project or Mission Name (optional)</a:t>
            </a:r>
          </a:p>
        </p:txBody>
      </p:sp>
      <p:sp>
        <p:nvSpPr>
          <p:cNvPr id="24" name="Text Placeholder 21"/>
          <p:cNvSpPr>
            <a:spLocks noGrp="1"/>
          </p:cNvSpPr>
          <p:nvPr>
            <p:ph type="body" sz="quarter" idx="16" hasCustomPrompt="1"/>
          </p:nvPr>
        </p:nvSpPr>
        <p:spPr>
          <a:xfrm>
            <a:off x="915352" y="2251179"/>
            <a:ext cx="7493625" cy="419202"/>
          </a:xfrm>
        </p:spPr>
        <p:txBody>
          <a:bodyPr>
            <a:noAutofit/>
          </a:bodyPr>
          <a:lstStyle>
            <a:lvl1pPr marL="0" indent="0">
              <a:buNone/>
              <a:defRPr sz="2400" b="1"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Presentation Title</a:t>
            </a:r>
          </a:p>
        </p:txBody>
      </p:sp>
      <p:sp>
        <p:nvSpPr>
          <p:cNvPr id="25" name="Text Placeholder 21"/>
          <p:cNvSpPr>
            <a:spLocks noGrp="1"/>
          </p:cNvSpPr>
          <p:nvPr>
            <p:ph type="body" sz="quarter" idx="17" hasCustomPrompt="1"/>
          </p:nvPr>
        </p:nvSpPr>
        <p:spPr>
          <a:xfrm>
            <a:off x="925512" y="2668678"/>
            <a:ext cx="7483465" cy="826362"/>
          </a:xfrm>
        </p:spPr>
        <p:txBody>
          <a:bodyPr>
            <a:noAutofit/>
          </a:bodyPr>
          <a:lstStyle>
            <a:lvl1pPr marL="0" indent="0">
              <a:buNone/>
              <a:defRPr sz="2000" b="0"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Presentation Subtitle</a:t>
            </a:r>
          </a:p>
        </p:txBody>
      </p:sp>
      <p:sp>
        <p:nvSpPr>
          <p:cNvPr id="26" name="Text Placeholder 21"/>
          <p:cNvSpPr>
            <a:spLocks noGrp="1"/>
          </p:cNvSpPr>
          <p:nvPr>
            <p:ph type="body" sz="quarter" idx="18" hasCustomPrompt="1"/>
          </p:nvPr>
        </p:nvSpPr>
        <p:spPr>
          <a:xfrm>
            <a:off x="915352" y="4246880"/>
            <a:ext cx="7493625" cy="497840"/>
          </a:xfrm>
        </p:spPr>
        <p:txBody>
          <a:bodyPr anchor="b">
            <a:noAutofit/>
          </a:bodyPr>
          <a:lstStyle>
            <a:lvl1pPr marL="0" indent="0">
              <a:buNone/>
              <a:defRPr sz="1000" b="0"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Job Title, Date, etc.</a:t>
            </a:r>
          </a:p>
        </p:txBody>
      </p:sp>
      <p:pic>
        <p:nvPicPr>
          <p:cNvPr id="8" name="Picture 7"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39" y="1184382"/>
            <a:ext cx="2913350" cy="809264"/>
          </a:xfrm>
          <a:prstGeom prst="rect">
            <a:avLst/>
          </a:prstGeom>
        </p:spPr>
      </p:pic>
      <p:sp>
        <p:nvSpPr>
          <p:cNvPr id="3" name="Footer Placeholder 2"/>
          <p:cNvSpPr>
            <a:spLocks noGrp="1"/>
          </p:cNvSpPr>
          <p:nvPr>
            <p:ph type="ftr" sz="quarter" idx="20"/>
          </p:nvPr>
        </p:nvSpPr>
        <p:spPr>
          <a:xfrm>
            <a:off x="915351" y="4802823"/>
            <a:ext cx="7493625" cy="274637"/>
          </a:xfrm>
        </p:spPr>
        <p:txBody>
          <a:bodyPr/>
          <a:lstStyle>
            <a:lvl1pPr algn="l">
              <a:defRPr/>
            </a:lvl1pPr>
          </a:lstStyle>
          <a:p>
            <a:r>
              <a:rPr lang="en-US"/>
              <a:t>For required markings, please visit https://mh.jpl.nasa.gov</a:t>
            </a:r>
            <a:endParaRPr lang="en-US" dirty="0"/>
          </a:p>
        </p:txBody>
      </p:sp>
    </p:spTree>
    <p:extLst>
      <p:ext uri="{BB962C8B-B14F-4D97-AF65-F5344CB8AC3E}">
        <p14:creationId xmlns:p14="http://schemas.microsoft.com/office/powerpoint/2010/main" val="680955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5" y="508000"/>
            <a:ext cx="3347357" cy="826391"/>
          </a:xfrm>
        </p:spPr>
        <p:txBody>
          <a:bodyPr anchor="b">
            <a:noAutofit/>
          </a:bodyPr>
          <a:lstStyle>
            <a:lvl1pPr marL="0" indent="0" algn="ctr">
              <a:buNone/>
              <a:defRPr sz="1400">
                <a:solidFill>
                  <a:schemeClr val="accent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Add a Theme, Project or Mission Name (optional)</a:t>
            </a:r>
          </a:p>
        </p:txBody>
      </p:sp>
      <p:sp>
        <p:nvSpPr>
          <p:cNvPr id="15" name="Text Placeholder 13"/>
          <p:cNvSpPr>
            <a:spLocks noGrp="1"/>
          </p:cNvSpPr>
          <p:nvPr>
            <p:ph type="body" sz="quarter" idx="11" hasCustomPrompt="1"/>
          </p:nvPr>
        </p:nvSpPr>
        <p:spPr>
          <a:xfrm>
            <a:off x="5687785" y="1354711"/>
            <a:ext cx="3347357" cy="728089"/>
          </a:xfrm>
        </p:spPr>
        <p:txBody>
          <a:bodyPr anchor="t">
            <a:noAutofit/>
          </a:bodyPr>
          <a:lstStyle>
            <a:lvl1pPr marL="0" indent="0" algn="ctr">
              <a:buNone/>
              <a:defRPr sz="2200" b="1" baseline="0">
                <a:solidFill>
                  <a:srgbClr val="FFFFFF"/>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indent="0" algn="ctr">
              <a:buNone/>
              <a:defRPr sz="1400"/>
            </a:lvl1pPr>
          </a:lstStyle>
          <a:p>
            <a:r>
              <a:rPr lang="en-US" dirty="0"/>
              <a:t>Drag picture to placeholder or click icon to add</a:t>
            </a:r>
          </a:p>
        </p:txBody>
      </p:sp>
      <p:sp>
        <p:nvSpPr>
          <p:cNvPr id="26" name="Text Placeholder 13"/>
          <p:cNvSpPr>
            <a:spLocks noGrp="1"/>
          </p:cNvSpPr>
          <p:nvPr>
            <p:ph type="body" sz="quarter" idx="15" hasCustomPrompt="1"/>
          </p:nvPr>
        </p:nvSpPr>
        <p:spPr>
          <a:xfrm>
            <a:off x="5687785" y="2164080"/>
            <a:ext cx="3347357" cy="833120"/>
          </a:xfrm>
        </p:spPr>
        <p:txBody>
          <a:bodyPr anchor="t">
            <a:noAutofit/>
          </a:bodyPr>
          <a:lstStyle>
            <a:lvl1pPr marL="0" indent="0" algn="ctr">
              <a:buNone/>
              <a:defRPr sz="1000" baseline="0">
                <a:solidFill>
                  <a:srgbClr val="FFFFFF"/>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Presented by, Job Title, Date, etc.</a:t>
            </a:r>
          </a:p>
        </p:txBody>
      </p:sp>
      <p:pic>
        <p:nvPicPr>
          <p:cNvPr id="8" name="Picture 7"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8534" y="3921596"/>
            <a:ext cx="2913350" cy="809264"/>
          </a:xfrm>
          <a:prstGeom prst="rect">
            <a:avLst/>
          </a:prstGeom>
        </p:spPr>
      </p:pic>
      <p:sp>
        <p:nvSpPr>
          <p:cNvPr id="3" name="Footer Placeholder 2"/>
          <p:cNvSpPr>
            <a:spLocks noGrp="1"/>
          </p:cNvSpPr>
          <p:nvPr>
            <p:ph type="ftr" sz="quarter" idx="17"/>
          </p:nvPr>
        </p:nvSpPr>
        <p:spPr>
          <a:xfrm>
            <a:off x="5687784" y="4802823"/>
            <a:ext cx="3347357" cy="274637"/>
          </a:xfrm>
        </p:spPr>
        <p:txBody>
          <a:bodyPr/>
          <a:lstStyle/>
          <a:p>
            <a:r>
              <a:rPr lang="en-US"/>
              <a:t>For required markings, please visit https://mh.jpl.nasa.gov</a:t>
            </a:r>
            <a:endParaRPr lang="en-US" dirty="0"/>
          </a:p>
        </p:txBody>
      </p:sp>
    </p:spTree>
    <p:extLst>
      <p:ext uri="{BB962C8B-B14F-4D97-AF65-F5344CB8AC3E}">
        <p14:creationId xmlns:p14="http://schemas.microsoft.com/office/powerpoint/2010/main" val="36427032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0"/>
            <a:ext cx="9144000" cy="3417503"/>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dirty="0"/>
              <a:t>Drag picture to placeholder or click icon to add</a:t>
            </a:r>
          </a:p>
        </p:txBody>
      </p:sp>
      <p:sp>
        <p:nvSpPr>
          <p:cNvPr id="14" name="Text Placeholder 13"/>
          <p:cNvSpPr>
            <a:spLocks noGrp="1"/>
          </p:cNvSpPr>
          <p:nvPr>
            <p:ph type="body" sz="quarter" idx="16" hasCustomPrompt="1"/>
          </p:nvPr>
        </p:nvSpPr>
        <p:spPr>
          <a:xfrm>
            <a:off x="369198" y="3773210"/>
            <a:ext cx="7139042" cy="430183"/>
          </a:xfrm>
        </p:spPr>
        <p:txBody>
          <a:bodyPr>
            <a:noAutofit/>
          </a:bodyPr>
          <a:lstStyle>
            <a:lvl1pPr marL="0" indent="0">
              <a:buNone/>
              <a:defRPr sz="2200" b="1">
                <a:latin typeface="+mj-lt"/>
              </a:defRPr>
            </a:lvl1pPr>
            <a:lvl2pPr marL="457200" indent="0">
              <a:buNone/>
              <a:defRPr sz="2200" b="1">
                <a:latin typeface="+mj-lt"/>
              </a:defRPr>
            </a:lvl2pPr>
            <a:lvl3pPr marL="914400" indent="0">
              <a:buNone/>
              <a:defRPr sz="2200" b="1">
                <a:latin typeface="+mj-lt"/>
              </a:defRPr>
            </a:lvl3pPr>
            <a:lvl4pPr marL="1371600" indent="0">
              <a:buNone/>
              <a:defRPr sz="2200" b="1">
                <a:latin typeface="+mj-lt"/>
              </a:defRPr>
            </a:lvl4pPr>
            <a:lvl5pPr marL="1828800" indent="0">
              <a:buNone/>
              <a:defRPr sz="2200" b="1">
                <a:latin typeface="+mj-lt"/>
              </a:defRPr>
            </a:lvl5pPr>
          </a:lstStyle>
          <a:p>
            <a:pPr lvl="0"/>
            <a:r>
              <a:rPr lang="en-US" dirty="0"/>
              <a:t>Click to Edit Presentation Title</a:t>
            </a:r>
          </a:p>
        </p:txBody>
      </p:sp>
      <p:sp>
        <p:nvSpPr>
          <p:cNvPr id="17" name="Text Placeholder 16"/>
          <p:cNvSpPr>
            <a:spLocks noGrp="1"/>
          </p:cNvSpPr>
          <p:nvPr>
            <p:ph type="body" sz="quarter" idx="17" hasCustomPrompt="1"/>
          </p:nvPr>
        </p:nvSpPr>
        <p:spPr>
          <a:xfrm>
            <a:off x="369198" y="4479716"/>
            <a:ext cx="5605049" cy="355600"/>
          </a:xfrm>
        </p:spPr>
        <p:txBody>
          <a:bodyPr anchor="b">
            <a:noAutofit/>
          </a:bodyPr>
          <a:lstStyle>
            <a:lvl1pPr marL="0" indent="0">
              <a:buNone/>
              <a:defRPr sz="1000" baseline="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Presented by, Job Title, Date, etc.</a:t>
            </a:r>
          </a:p>
        </p:txBody>
      </p:sp>
      <p:sp>
        <p:nvSpPr>
          <p:cNvPr id="21" name="Text Placeholder 20"/>
          <p:cNvSpPr>
            <a:spLocks noGrp="1"/>
          </p:cNvSpPr>
          <p:nvPr>
            <p:ph type="body" sz="quarter" idx="19" hasCustomPrompt="1"/>
          </p:nvPr>
        </p:nvSpPr>
        <p:spPr>
          <a:xfrm>
            <a:off x="369196" y="3488175"/>
            <a:ext cx="7139043" cy="285035"/>
          </a:xfrm>
        </p:spPr>
        <p:txBody>
          <a:bodyPr>
            <a:noAutofit/>
          </a:bodyPr>
          <a:lstStyle>
            <a:lvl1pPr marL="0" indent="0">
              <a:buNone/>
              <a:defRPr sz="1400">
                <a:solidFill>
                  <a:schemeClr val="accent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400">
                <a:solidFill>
                  <a:schemeClr val="accent1"/>
                </a:solidFill>
              </a:defRPr>
            </a:lvl4pPr>
            <a:lvl5pPr marL="1828800" indent="0">
              <a:buNone/>
              <a:defRPr sz="1400">
                <a:solidFill>
                  <a:schemeClr val="accent1"/>
                </a:solidFill>
              </a:defRPr>
            </a:lvl5pPr>
          </a:lstStyle>
          <a:p>
            <a:pPr lvl="0"/>
            <a:r>
              <a:rPr lang="en-US" dirty="0"/>
              <a:t>Click to Add a Theme, Project or Mission Name (optional)</a:t>
            </a:r>
          </a:p>
        </p:txBody>
      </p:sp>
      <p:pic>
        <p:nvPicPr>
          <p:cNvPr id="9" name="Picture 8"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246" y="4219781"/>
            <a:ext cx="2913350" cy="809264"/>
          </a:xfrm>
          <a:prstGeom prst="rect">
            <a:avLst/>
          </a:prstGeom>
        </p:spPr>
      </p:pic>
      <p:sp>
        <p:nvSpPr>
          <p:cNvPr id="3" name="Footer Placeholder 2"/>
          <p:cNvSpPr>
            <a:spLocks noGrp="1"/>
          </p:cNvSpPr>
          <p:nvPr>
            <p:ph type="ftr" sz="quarter" idx="21"/>
          </p:nvPr>
        </p:nvSpPr>
        <p:spPr>
          <a:xfrm>
            <a:off x="369198" y="4802823"/>
            <a:ext cx="5605049" cy="274637"/>
          </a:xfrm>
        </p:spPr>
        <p:txBody>
          <a:bodyPr/>
          <a:lstStyle>
            <a:lvl1pPr algn="l">
              <a:defRPr/>
            </a:lvl1pPr>
          </a:lstStyle>
          <a:p>
            <a:r>
              <a:rPr lang="en-US"/>
              <a:t>For required markings, please visit https://mh.jpl.nasa.gov</a:t>
            </a:r>
            <a:endParaRPr lang="en-US" dirty="0"/>
          </a:p>
        </p:txBody>
      </p:sp>
    </p:spTree>
    <p:extLst>
      <p:ext uri="{BB962C8B-B14F-4D97-AF65-F5344CB8AC3E}">
        <p14:creationId xmlns:p14="http://schemas.microsoft.com/office/powerpoint/2010/main" val="11202921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fld id="{8C27A7D9-79A5-4F31-811A-2700B483370C}" type="datetime1">
              <a:rPr lang="en-US" smtClean="0"/>
              <a:t>4/30/2024</a:t>
            </a:fld>
            <a:endParaRPr lang="en-US" dirty="0"/>
          </a:p>
        </p:txBody>
      </p:sp>
      <p:sp>
        <p:nvSpPr>
          <p:cNvPr id="3" name="Footer Placeholder 2"/>
          <p:cNvSpPr>
            <a:spLocks noGrp="1"/>
          </p:cNvSpPr>
          <p:nvPr>
            <p:ph type="ftr" sz="quarter" idx="2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2"/>
          </p:nvPr>
        </p:nvSpPr>
        <p:spPr/>
        <p:txBody>
          <a:bodyPr/>
          <a:lstStyle/>
          <a:p>
            <a:fld id="{8C68ADBD-3616-4318-B5FF-7C1BB362CA5A}" type="slidenum">
              <a:rPr lang="en-US" smtClean="0"/>
              <a:pPr/>
              <a:t>‹#›</a:t>
            </a:fld>
            <a:endParaRPr lang="en-US" dirty="0"/>
          </a:p>
        </p:txBody>
      </p:sp>
      <p:sp>
        <p:nvSpPr>
          <p:cNvPr id="9" name="TextBox 8"/>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3915323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fld id="{4DFFDBDF-FD53-4339-9B2B-8D4083A87E6A}" type="datetime1">
              <a:rPr lang="en-US" smtClean="0"/>
              <a:t>4/30/2024</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275C533D-D968-4A70-91E2-44C7FEDAA0E0}"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4167874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fld id="{FF51E6BA-1B59-444E-9924-1C6BFE86556B}" type="datetime1">
              <a:rPr lang="en-US" smtClean="0"/>
              <a:t>4/30/2024</a:t>
            </a:fld>
            <a:endParaRPr lang="en-US" dirty="0"/>
          </a:p>
        </p:txBody>
      </p:sp>
      <p:sp>
        <p:nvSpPr>
          <p:cNvPr id="3" name="Footer Placeholder 2"/>
          <p:cNvSpPr>
            <a:spLocks noGrp="1"/>
          </p:cNvSpPr>
          <p:nvPr>
            <p:ph type="ftr" sz="quarter" idx="2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2"/>
          </p:nvPr>
        </p:nvSpPr>
        <p:spPr/>
        <p:txBody>
          <a:bodyPr/>
          <a:lstStyle/>
          <a:p>
            <a:fld id="{F9DDD08E-B43C-483A-B1DD-9BEB0BDDDDA3}"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431658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8"/>
          </p:nvPr>
        </p:nvSpPr>
        <p:spPr/>
        <p:txBody>
          <a:bodyPr/>
          <a:lstStyle/>
          <a:p>
            <a:fld id="{EAEFA50C-A13C-4DCE-AFB3-2B7442276FB3}" type="datetime1">
              <a:rPr lang="en-US" smtClean="0"/>
              <a:t>4/30/2024</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C20F9084-C4B8-47CC-A340-731237DBDB58}"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359573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fld id="{BA287370-5FF0-4902-B346-9505C44AD782}" type="datetime1">
              <a:rPr lang="en-US" smtClean="0"/>
              <a:t>4/30/2024</a:t>
            </a:fld>
            <a:endParaRPr lang="en-US" dirty="0"/>
          </a:p>
        </p:txBody>
      </p:sp>
      <p:sp>
        <p:nvSpPr>
          <p:cNvPr id="3" name="Footer Placeholder 2"/>
          <p:cNvSpPr>
            <a:spLocks noGrp="1"/>
          </p:cNvSpPr>
          <p:nvPr>
            <p:ph type="ftr" sz="quarter" idx="2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2"/>
          </p:nvPr>
        </p:nvSpPr>
        <p:spPr/>
        <p:txBody>
          <a:bodyPr/>
          <a:lstStyle/>
          <a:p>
            <a:fld id="{D53CE28F-B0E6-4C63-A7B8-EB4157A07061}"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2995813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2"/>
            <a:ext cx="4216400" cy="27193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1"/>
          </p:nvPr>
        </p:nvSpPr>
        <p:spPr/>
        <p:txBody>
          <a:bodyPr/>
          <a:lstStyle/>
          <a:p>
            <a:fld id="{8813C2AF-4676-455E-83CB-EFCE637AA527}" type="datetime1">
              <a:rPr lang="en-US" smtClean="0"/>
              <a:t>4/30/2024</a:t>
            </a:fld>
            <a:endParaRPr lang="en-US" dirty="0"/>
          </a:p>
        </p:txBody>
      </p:sp>
      <p:sp>
        <p:nvSpPr>
          <p:cNvPr id="3" name="Footer Placeholder 2"/>
          <p:cNvSpPr>
            <a:spLocks noGrp="1"/>
          </p:cNvSpPr>
          <p:nvPr>
            <p:ph type="ftr" sz="quarter" idx="22"/>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3"/>
          </p:nvPr>
        </p:nvSpPr>
        <p:spPr/>
        <p:txBody>
          <a:bodyPr/>
          <a:lstStyle/>
          <a:p>
            <a:fld id="{6D81F743-FBF4-4AAB-BF1E-09D0097B96F2}" type="slidenum">
              <a:rPr lang="en-US" smtClean="0"/>
              <a:pPr/>
              <a:t>‹#›</a:t>
            </a:fld>
            <a:endParaRPr lang="en-US" dirty="0"/>
          </a:p>
        </p:txBody>
      </p:sp>
      <p:sp>
        <p:nvSpPr>
          <p:cNvPr id="11" name="TextBox 10"/>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760199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2137092"/>
            <a:ext cx="4216400" cy="2384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p:cNvSpPr>
            <a:spLocks noGrp="1"/>
          </p:cNvSpPr>
          <p:nvPr>
            <p:ph sz="quarter" idx="20"/>
          </p:nvPr>
        </p:nvSpPr>
        <p:spPr>
          <a:xfrm>
            <a:off x="4675164" y="2137092"/>
            <a:ext cx="4216400" cy="23841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Date Placeholder 1"/>
          <p:cNvSpPr>
            <a:spLocks noGrp="1"/>
          </p:cNvSpPr>
          <p:nvPr>
            <p:ph type="dt" sz="half" idx="21"/>
          </p:nvPr>
        </p:nvSpPr>
        <p:spPr/>
        <p:txBody>
          <a:bodyPr/>
          <a:lstStyle/>
          <a:p>
            <a:fld id="{22AB4888-AE87-452C-ACA0-2DD465CE82D2}" type="datetime1">
              <a:rPr lang="en-US" smtClean="0"/>
              <a:t>4/30/2024</a:t>
            </a:fld>
            <a:endParaRPr lang="en-US" dirty="0"/>
          </a:p>
        </p:txBody>
      </p:sp>
      <p:sp>
        <p:nvSpPr>
          <p:cNvPr id="3" name="Footer Placeholder 2"/>
          <p:cNvSpPr>
            <a:spLocks noGrp="1"/>
          </p:cNvSpPr>
          <p:nvPr>
            <p:ph type="ftr" sz="quarter" idx="22"/>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3"/>
          </p:nvPr>
        </p:nvSpPr>
        <p:spPr/>
        <p:txBody>
          <a:bodyPr/>
          <a:lstStyle/>
          <a:p>
            <a:fld id="{16356448-7EEE-4D0D-AE32-557A2392817F}" type="slidenum">
              <a:rPr lang="en-US" smtClean="0"/>
              <a:pPr/>
              <a:t>‹#›</a:t>
            </a:fld>
            <a:endParaRPr lang="en-US" dirty="0"/>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688214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21" name="Content Placeholder 2"/>
          <p:cNvSpPr>
            <a:spLocks noGrp="1"/>
          </p:cNvSpPr>
          <p:nvPr>
            <p:ph sz="quarter" idx="19"/>
          </p:nvPr>
        </p:nvSpPr>
        <p:spPr>
          <a:xfrm>
            <a:off x="254000"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
          <p:cNvSpPr>
            <a:spLocks noGrp="1"/>
          </p:cNvSpPr>
          <p:nvPr>
            <p:ph type="body" idx="24" hasCustomPrompt="1"/>
          </p:nvPr>
        </p:nvSpPr>
        <p:spPr>
          <a:xfrm>
            <a:off x="254000"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23" name="Content Placeholder 11"/>
          <p:cNvSpPr>
            <a:spLocks noGrp="1"/>
          </p:cNvSpPr>
          <p:nvPr>
            <p:ph sz="quarter" idx="20"/>
          </p:nvPr>
        </p:nvSpPr>
        <p:spPr>
          <a:xfrm>
            <a:off x="3638844" y="1497329"/>
            <a:ext cx="5129236" cy="3023869"/>
          </a:xfrm>
        </p:spPr>
        <p:txBody>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5"/>
          </p:nvPr>
        </p:nvSpPr>
        <p:spPr/>
        <p:txBody>
          <a:bodyPr/>
          <a:lstStyle/>
          <a:p>
            <a:fld id="{A9C12B0F-F129-4DB1-8648-A5DD68566654}" type="datetime1">
              <a:rPr lang="en-US" smtClean="0"/>
              <a:t>4/30/2024</a:t>
            </a:fld>
            <a:endParaRPr lang="en-US" dirty="0"/>
          </a:p>
        </p:txBody>
      </p:sp>
      <p:sp>
        <p:nvSpPr>
          <p:cNvPr id="3" name="Footer Placeholder 2"/>
          <p:cNvSpPr>
            <a:spLocks noGrp="1"/>
          </p:cNvSpPr>
          <p:nvPr>
            <p:ph type="ftr" sz="quarter" idx="26"/>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7"/>
          </p:nvPr>
        </p:nvSpPr>
        <p:spPr/>
        <p:txBody>
          <a:bodyPr/>
          <a:lstStyle/>
          <a:p>
            <a:fld id="{0A79206F-C929-453C-B7BF-19A540401EF1}" type="slidenum">
              <a:rPr lang="en-US" smtClean="0"/>
              <a:pPr/>
              <a:t>‹#›</a:t>
            </a:fld>
            <a:endParaRPr lang="en-US" dirty="0"/>
          </a:p>
        </p:txBody>
      </p:sp>
      <p:sp>
        <p:nvSpPr>
          <p:cNvPr id="13" name="TextBox 12"/>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5931241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Picture Placeholder 2"/>
          <p:cNvSpPr>
            <a:spLocks noGrp="1"/>
          </p:cNvSpPr>
          <p:nvPr>
            <p:ph type="pic" idx="1"/>
          </p:nvPr>
        </p:nvSpPr>
        <p:spPr>
          <a:xfrm>
            <a:off x="254000" y="1497330"/>
            <a:ext cx="5129236" cy="30238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Content Placeholder 2"/>
          <p:cNvSpPr>
            <a:spLocks noGrp="1"/>
          </p:cNvSpPr>
          <p:nvPr>
            <p:ph sz="quarter" idx="19"/>
          </p:nvPr>
        </p:nvSpPr>
        <p:spPr>
          <a:xfrm>
            <a:off x="5556567"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6" name="Text Placeholder 2"/>
          <p:cNvSpPr>
            <a:spLocks noGrp="1"/>
          </p:cNvSpPr>
          <p:nvPr>
            <p:ph type="body" idx="24" hasCustomPrompt="1"/>
          </p:nvPr>
        </p:nvSpPr>
        <p:spPr>
          <a:xfrm>
            <a:off x="5556567"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2" name="Date Placeholder 1"/>
          <p:cNvSpPr>
            <a:spLocks noGrp="1"/>
          </p:cNvSpPr>
          <p:nvPr>
            <p:ph type="dt" sz="half" idx="25"/>
          </p:nvPr>
        </p:nvSpPr>
        <p:spPr/>
        <p:txBody>
          <a:bodyPr/>
          <a:lstStyle/>
          <a:p>
            <a:fld id="{EAE7DE20-9D8E-407E-8A33-FA12941AFDC7}" type="datetime1">
              <a:rPr lang="en-US" smtClean="0"/>
              <a:t>4/30/2024</a:t>
            </a:fld>
            <a:endParaRPr lang="en-US" dirty="0"/>
          </a:p>
        </p:txBody>
      </p:sp>
      <p:sp>
        <p:nvSpPr>
          <p:cNvPr id="3" name="Footer Placeholder 2"/>
          <p:cNvSpPr>
            <a:spLocks noGrp="1"/>
          </p:cNvSpPr>
          <p:nvPr>
            <p:ph type="ftr" sz="quarter" idx="26"/>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7"/>
          </p:nvPr>
        </p:nvSpPr>
        <p:spPr/>
        <p:txBody>
          <a:bodyPr/>
          <a:lstStyle/>
          <a:p>
            <a:fld id="{7C3E947D-4126-44FB-8EC6-F80A3BAA18D4}" type="slidenum">
              <a:rPr lang="en-US" smtClean="0"/>
              <a:pPr/>
              <a:t>‹#›</a:t>
            </a:fld>
            <a:endParaRPr lang="en-US" dirty="0"/>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3262112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ubtitle and White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fld id="{CCD2BB3B-355B-433D-AA8F-2232AA9A09D8}" type="datetime1">
              <a:rPr lang="en-US" smtClean="0"/>
              <a:t>4/30/2024</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F45B3F8F-DC85-41EB-9D22-D06541A0ACDE}"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1903406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ubtitle and Dark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2" name="Date Placeholder 1"/>
          <p:cNvSpPr>
            <a:spLocks noGrp="1"/>
          </p:cNvSpPr>
          <p:nvPr>
            <p:ph type="dt" sz="half" idx="18"/>
          </p:nvPr>
        </p:nvSpPr>
        <p:spPr/>
        <p:txBody>
          <a:bodyPr/>
          <a:lstStyle/>
          <a:p>
            <a:fld id="{453B94B2-764B-4AEE-8E86-36209B57D673}" type="datetime1">
              <a:rPr lang="en-US" smtClean="0"/>
              <a:t>4/30/2024</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7F015878-4578-4C49-BC72-FE830FC5A6D7}"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1208053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83741-3649-40C7-AC1C-DC0B03113BF9}" type="datetime1">
              <a:rPr lang="en-US" smtClean="0"/>
              <a:t>4/30/2024</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72306A69-C78D-46AD-9B4E-1E66EF195C51}" type="slidenum">
              <a:rPr lang="en-US" smtClean="0"/>
              <a:pPr/>
              <a:t>‹#›</a:t>
            </a:fld>
            <a:endParaRPr lang="en-US" dirty="0"/>
          </a:p>
        </p:txBody>
      </p:sp>
      <p:sp>
        <p:nvSpPr>
          <p:cNvPr id="6" name="TextBox 5"/>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19212782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2C6CB3C8-D16C-4285-BF05-882F83494820}" type="datetime1">
              <a:rPr lang="en-US" smtClean="0"/>
              <a:t>4/30/2024</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3802582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_Dark Gray">
    <p:bg>
      <p:bgPr>
        <a:solidFill>
          <a:schemeClr val="tx2">
            <a:lumMod val="50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2C6CB3C8-D16C-4285-BF05-882F83494820}" type="datetime1">
              <a:rPr lang="en-US" smtClean="0"/>
              <a:t>4/30/2024</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2556751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CB3C8-D16C-4285-BF05-882F83494820}" type="datetime1">
              <a:rPr lang="en-US" smtClean="0"/>
              <a:t>4/30/2024</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3741414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3" name="Straight Connector 2"/>
          <p:cNvCxnSpPr/>
          <p:nvPr userDrawn="1"/>
        </p:nvCxnSpPr>
        <p:spPr>
          <a:xfrm>
            <a:off x="2538518" y="2571750"/>
            <a:ext cx="4057288" cy="0"/>
          </a:xfrm>
          <a:prstGeom prst="line">
            <a:avLst/>
          </a:prstGeom>
          <a:ln w="63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userDrawn="1"/>
        </p:nvSpPr>
        <p:spPr>
          <a:xfrm>
            <a:off x="1" y="2790066"/>
            <a:ext cx="9144000" cy="400153"/>
          </a:xfrm>
          <a:prstGeom prst="rect">
            <a:avLst/>
          </a:prstGeom>
          <a:noFill/>
        </p:spPr>
        <p:txBody>
          <a:bodyPr wrap="square" rtlCol="0" anchor="ctr">
            <a:noAutofit/>
          </a:bodyPr>
          <a:lstStyle/>
          <a:p>
            <a:pPr algn="ctr"/>
            <a:r>
              <a:rPr lang="en-US" sz="2000" kern="0" spc="70" dirty="0">
                <a:solidFill>
                  <a:schemeClr val="accent1"/>
                </a:solidFill>
              </a:rPr>
              <a:t>jpl.nasa.gov</a:t>
            </a:r>
          </a:p>
        </p:txBody>
      </p:sp>
      <p:pic>
        <p:nvPicPr>
          <p:cNvPr id="6" name="Picture 5"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8" y="1381408"/>
            <a:ext cx="4057288" cy="1127025"/>
          </a:xfrm>
          <a:prstGeom prst="rect">
            <a:avLst/>
          </a:prstGeom>
        </p:spPr>
      </p:pic>
      <p:sp>
        <p:nvSpPr>
          <p:cNvPr id="2" name="Date Placeholder 1"/>
          <p:cNvSpPr>
            <a:spLocks noGrp="1"/>
          </p:cNvSpPr>
          <p:nvPr>
            <p:ph type="dt" sz="half" idx="10"/>
          </p:nvPr>
        </p:nvSpPr>
        <p:spPr/>
        <p:txBody>
          <a:bodyPr/>
          <a:lstStyle/>
          <a:p>
            <a:fld id="{2C6CB3C8-D16C-4285-BF05-882F83494820}" type="datetime1">
              <a:rPr lang="en-US" smtClean="0"/>
              <a:t>4/30/2024</a:t>
            </a:fld>
            <a:endParaRPr lang="en-US" dirty="0"/>
          </a:p>
        </p:txBody>
      </p:sp>
      <p:sp>
        <p:nvSpPr>
          <p:cNvPr id="5" name="Footer Placeholder 4"/>
          <p:cNvSpPr>
            <a:spLocks noGrp="1"/>
          </p:cNvSpPr>
          <p:nvPr>
            <p:ph type="ftr" sz="quarter" idx="11"/>
          </p:nvPr>
        </p:nvSpPr>
        <p:spPr/>
        <p:txBody>
          <a:bodyPr/>
          <a:lstStyle/>
          <a:p>
            <a:r>
              <a:rPr lang="en-US"/>
              <a:t>For required markings, please visit https://mh.jpl.nasa.gov</a:t>
            </a:r>
            <a:endParaRPr lang="en-US" dirty="0"/>
          </a:p>
        </p:txBody>
      </p:sp>
      <p:sp>
        <p:nvSpPr>
          <p:cNvPr id="7" name="Slide Number Placeholder 6"/>
          <p:cNvSpPr>
            <a:spLocks noGrp="1"/>
          </p:cNvSpPr>
          <p:nvPr>
            <p:ph type="sldNum" sz="quarter" idx="12"/>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17967313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6" name="Picture 5"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8" y="2008238"/>
            <a:ext cx="4057288" cy="1127025"/>
          </a:xfrm>
          <a:prstGeom prst="rect">
            <a:avLst/>
          </a:prstGeom>
        </p:spPr>
      </p:pic>
      <p:sp>
        <p:nvSpPr>
          <p:cNvPr id="2" name="Date Placeholder 1"/>
          <p:cNvSpPr>
            <a:spLocks noGrp="1"/>
          </p:cNvSpPr>
          <p:nvPr>
            <p:ph type="dt" sz="half" idx="10"/>
          </p:nvPr>
        </p:nvSpPr>
        <p:spPr/>
        <p:txBody>
          <a:bodyPr/>
          <a:lstStyle/>
          <a:p>
            <a:fld id="{2C6CB3C8-D16C-4285-BF05-882F83494820}" type="datetime1">
              <a:rPr lang="en-US" smtClean="0"/>
              <a:t>4/30/2024</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1395233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899"/>
            <a:ext cx="8514080" cy="434101"/>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254000" y="1200150"/>
            <a:ext cx="8432800" cy="33940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3999" y="4802823"/>
            <a:ext cx="1422401"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fld id="{0FB8DC75-F238-4FEA-A196-95F443A65C8E}" type="datetime1">
              <a:rPr lang="en-US" smtClean="0"/>
              <a:t>4/30/2024</a:t>
            </a:fld>
            <a:endParaRPr lang="en-US" dirty="0"/>
          </a:p>
        </p:txBody>
      </p:sp>
      <p:sp>
        <p:nvSpPr>
          <p:cNvPr id="5" name="Footer Placeholder 4"/>
          <p:cNvSpPr>
            <a:spLocks noGrp="1"/>
          </p:cNvSpPr>
          <p:nvPr>
            <p:ph type="ftr" sz="quarter" idx="3"/>
          </p:nvPr>
        </p:nvSpPr>
        <p:spPr>
          <a:xfrm>
            <a:off x="1676401" y="4802823"/>
            <a:ext cx="5791199" cy="274637"/>
          </a:xfrm>
          <a:prstGeom prst="rect">
            <a:avLst/>
          </a:prstGeom>
        </p:spPr>
        <p:txBody>
          <a:bodyPr vert="horz" lIns="91440" tIns="45720" rIns="91440" bIns="45720" rtlCol="0" anchor="ctr">
            <a:noAutofit/>
          </a:bodyPr>
          <a:lstStyle>
            <a:lvl1pPr algn="ctr">
              <a:defRPr sz="800">
                <a:solidFill>
                  <a:schemeClr val="accent4"/>
                </a:solidFill>
              </a:defRPr>
            </a:lvl1pPr>
          </a:lstStyle>
          <a:p>
            <a:r>
              <a:rPr lang="en-US"/>
              <a:t>For required markings, please visit https://mh.jpl.nasa.gov</a:t>
            </a:r>
            <a:endParaRPr lang="en-US" dirty="0"/>
          </a:p>
        </p:txBody>
      </p:sp>
      <p:sp>
        <p:nvSpPr>
          <p:cNvPr id="6" name="Slide Number Placeholder 5"/>
          <p:cNvSpPr>
            <a:spLocks noGrp="1"/>
          </p:cNvSpPr>
          <p:nvPr>
            <p:ph type="sldNum" sz="quarter" idx="4"/>
          </p:nvPr>
        </p:nvSpPr>
        <p:spPr>
          <a:xfrm>
            <a:off x="7467600" y="4802823"/>
            <a:ext cx="586130" cy="27209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58691117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1" r:id="rId5"/>
    <p:sldLayoutId id="2147483662" r:id="rId6"/>
    <p:sldLayoutId id="2147483664" r:id="rId7"/>
    <p:sldLayoutId id="2147483663" r:id="rId8"/>
    <p:sldLayoutId id="2147483669" r:id="rId9"/>
    <p:sldLayoutId id="2147483670" r:id="rId10"/>
    <p:sldLayoutId id="2147483671" r:id="rId11"/>
    <p:sldLayoutId id="2147483672" r:id="rId12"/>
    <p:sldLayoutId id="2147483653" r:id="rId13"/>
    <p:sldLayoutId id="2147483654" r:id="rId14"/>
    <p:sldLayoutId id="2147483656" r:id="rId15"/>
    <p:sldLayoutId id="2147483657" r:id="rId16"/>
    <p:sldLayoutId id="2147483658" r:id="rId17"/>
    <p:sldLayoutId id="2147483659" r:id="rId18"/>
    <p:sldLayoutId id="2147483660" r:id="rId19"/>
    <p:sldLayoutId id="2147483693" r:id="rId20"/>
    <p:sldLayoutId id="2147483695" r:id="rId21"/>
  </p:sldLayoutIdLst>
  <p:hf hdr="0"/>
  <p:txStyles>
    <p:titleStyle>
      <a:lvl1pPr algn="l" defTabSz="457200" rtl="0" eaLnBrk="1" latinLnBrk="0" hangingPunct="1">
        <a:spcBef>
          <a:spcPct val="0"/>
        </a:spcBef>
        <a:buNone/>
        <a:defRPr sz="2400" b="1" i="0" u="none" kern="1200">
          <a:solidFill>
            <a:schemeClr val="tx1"/>
          </a:solidFill>
          <a:latin typeface="+mj-lt"/>
          <a:ea typeface="+mj-ea"/>
          <a:cs typeface="+mj-cs"/>
        </a:defRPr>
      </a:lvl1pPr>
    </p:titleStyle>
    <p:body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899"/>
            <a:ext cx="8514080" cy="434101"/>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254000" y="1200150"/>
            <a:ext cx="8432800" cy="339407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4000" y="4802823"/>
            <a:ext cx="1422400"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fld id="{2C6CB3C8-D16C-4285-BF05-882F83494820}" type="datetime1">
              <a:rPr lang="en-US" smtClean="0"/>
              <a:t>4/30/2024</a:t>
            </a:fld>
            <a:endParaRPr lang="en-US" dirty="0"/>
          </a:p>
        </p:txBody>
      </p:sp>
      <p:sp>
        <p:nvSpPr>
          <p:cNvPr id="5" name="Footer Placeholder 4"/>
          <p:cNvSpPr>
            <a:spLocks noGrp="1"/>
          </p:cNvSpPr>
          <p:nvPr>
            <p:ph type="ftr" sz="quarter" idx="3"/>
          </p:nvPr>
        </p:nvSpPr>
        <p:spPr>
          <a:xfrm>
            <a:off x="1676400" y="4802823"/>
            <a:ext cx="5775960" cy="274637"/>
          </a:xfrm>
          <a:prstGeom prst="rect">
            <a:avLst/>
          </a:prstGeom>
        </p:spPr>
        <p:txBody>
          <a:bodyPr vert="horz" lIns="91440" tIns="45720" rIns="91440" bIns="45720" rtlCol="0" anchor="ctr">
            <a:noAutofit/>
          </a:bodyPr>
          <a:lstStyle>
            <a:lvl1pPr algn="ctr">
              <a:defRPr sz="800">
                <a:solidFill>
                  <a:schemeClr val="accent4"/>
                </a:solidFill>
              </a:defRPr>
            </a:lvl1pPr>
          </a:lstStyle>
          <a:p>
            <a:r>
              <a:rPr lang="en-US"/>
              <a:t>For required markings, please visit https://mh.jpl.nasa.gov</a:t>
            </a:r>
            <a:endParaRPr lang="en-US" dirty="0"/>
          </a:p>
        </p:txBody>
      </p:sp>
      <p:sp>
        <p:nvSpPr>
          <p:cNvPr id="6" name="Slide Number Placeholder 5"/>
          <p:cNvSpPr>
            <a:spLocks noGrp="1"/>
          </p:cNvSpPr>
          <p:nvPr>
            <p:ph type="sldNum" sz="quarter" idx="4"/>
          </p:nvPr>
        </p:nvSpPr>
        <p:spPr>
          <a:xfrm>
            <a:off x="7452360" y="4802823"/>
            <a:ext cx="601370" cy="27209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28160724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4" r:id="rId20"/>
  </p:sldLayoutIdLst>
  <p:hf hdr="0"/>
  <p:txStyles>
    <p:titleStyle>
      <a:lvl1pPr algn="l" defTabSz="457200" rtl="0" eaLnBrk="1" latinLnBrk="0" hangingPunct="1">
        <a:spcBef>
          <a:spcPct val="0"/>
        </a:spcBef>
        <a:buNone/>
        <a:defRPr sz="2400" b="1" kern="1200">
          <a:solidFill>
            <a:schemeClr val="bg1"/>
          </a:solidFill>
          <a:latin typeface="+mj-lt"/>
          <a:ea typeface="+mj-ea"/>
          <a:cs typeface="+mj-cs"/>
        </a:defRPr>
      </a:lvl1pPr>
    </p:titleStyle>
    <p:body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bg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kern="1200">
          <a:solidFill>
            <a:schemeClr val="bg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bg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bg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6.xml"/><Relationship Id="rId6" Type="http://schemas.openxmlformats.org/officeDocument/2006/relationships/image" Target="../media/image9.emf"/><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gif"/><Relationship Id="rId1" Type="http://schemas.openxmlformats.org/officeDocument/2006/relationships/slideLayout" Target="../slideLayouts/slideLayout6.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4.jpeg"/><Relationship Id="rId2"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slideLayout" Target="../slideLayouts/slideLayout8.xml"/><Relationship Id="rId1" Type="http://schemas.openxmlformats.org/officeDocument/2006/relationships/themeOverride" Target="../theme/themeOverride1.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8.jp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The JPL Snapdragon Co-Processor</a:t>
            </a:r>
          </a:p>
        </p:txBody>
      </p:sp>
      <p:sp>
        <p:nvSpPr>
          <p:cNvPr id="5" name="Text Placeholder 4"/>
          <p:cNvSpPr>
            <a:spLocks noGrp="1"/>
          </p:cNvSpPr>
          <p:nvPr>
            <p:ph type="body" sz="quarter" idx="15"/>
          </p:nvPr>
        </p:nvSpPr>
        <p:spPr/>
        <p:txBody>
          <a:bodyPr/>
          <a:lstStyle/>
          <a:p>
            <a:r>
              <a:rPr lang="en-US" dirty="0"/>
              <a:t>Zaid Towfic*, Dennis Ogbe, Saba Janamian,</a:t>
            </a:r>
          </a:p>
          <a:p>
            <a:r>
              <a:rPr lang="en-US" dirty="0"/>
              <a:t>Andre Jongeling, Douglas Sheldon, Joseph Sauvageau</a:t>
            </a:r>
          </a:p>
        </p:txBody>
      </p:sp>
      <p:pic>
        <p:nvPicPr>
          <p:cNvPr id="7" name="Picture Placeholder 21" descr="Photo-2015-03-12-085758 - D2015_0302_D370_CMSalt2.jpg"/>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16421" t="27414" r="11723"/>
          <a:stretch/>
        </p:blipFill>
        <p:spPr>
          <a:xfrm>
            <a:off x="0" y="0"/>
            <a:ext cx="5546725" cy="5143500"/>
          </a:xfrm>
        </p:spPr>
      </p:pic>
      <p:sp>
        <p:nvSpPr>
          <p:cNvPr id="4" name="Footer Placeholder 3"/>
          <p:cNvSpPr>
            <a:spLocks noGrp="1"/>
          </p:cNvSpPr>
          <p:nvPr>
            <p:ph type="ftr" sz="quarter" idx="17"/>
          </p:nvPr>
        </p:nvSpPr>
        <p:spPr/>
        <p:txBody>
          <a:bodyPr/>
          <a:lstStyle/>
          <a:p>
            <a:r>
              <a:rPr lang="en-US" dirty="0"/>
              <a:t>This document has been reviewed and determined not to contain export controlled technical data.</a:t>
            </a:r>
          </a:p>
        </p:txBody>
      </p:sp>
      <p:sp>
        <p:nvSpPr>
          <p:cNvPr id="8" name="Footer Placeholder 6">
            <a:extLst>
              <a:ext uri="{FF2B5EF4-FFF2-40B4-BE49-F238E27FC236}">
                <a16:creationId xmlns:a16="http://schemas.microsoft.com/office/drawing/2014/main" id="{5C5B851E-27E0-F41B-17B2-8EF52B76BA18}"/>
              </a:ext>
            </a:extLst>
          </p:cNvPr>
          <p:cNvSpPr txBox="1">
            <a:spLocks/>
          </p:cNvSpPr>
          <p:nvPr/>
        </p:nvSpPr>
        <p:spPr>
          <a:xfrm>
            <a:off x="1676401" y="4802823"/>
            <a:ext cx="5791199" cy="27463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9" name="TextBox 8">
            <a:extLst>
              <a:ext uri="{FF2B5EF4-FFF2-40B4-BE49-F238E27FC236}">
                <a16:creationId xmlns:a16="http://schemas.microsoft.com/office/drawing/2014/main" id="{8D578518-A7A6-07EC-9897-B5B878E7D0A9}"/>
              </a:ext>
            </a:extLst>
          </p:cNvPr>
          <p:cNvSpPr txBox="1"/>
          <p:nvPr/>
        </p:nvSpPr>
        <p:spPr>
          <a:xfrm>
            <a:off x="5687785" y="2771862"/>
            <a:ext cx="3347358" cy="577081"/>
          </a:xfrm>
          <a:prstGeom prst="rect">
            <a:avLst/>
          </a:prstGeom>
          <a:noFill/>
        </p:spPr>
        <p:txBody>
          <a:bodyPr wrap="square">
            <a:spAutoFit/>
          </a:bodyPr>
          <a:lstStyle/>
          <a:p>
            <a:pPr algn="just"/>
            <a:r>
              <a:rPr lang="en-US" sz="1050" dirty="0"/>
              <a:t>All authors were members of the Jet Propulsion Laboratory, California Institute of Technology at the time this work was performed.</a:t>
            </a:r>
          </a:p>
        </p:txBody>
      </p:sp>
      <p:sp>
        <p:nvSpPr>
          <p:cNvPr id="6" name="TextBox 5">
            <a:extLst>
              <a:ext uri="{FF2B5EF4-FFF2-40B4-BE49-F238E27FC236}">
                <a16:creationId xmlns:a16="http://schemas.microsoft.com/office/drawing/2014/main" id="{56E77160-9C3C-7618-426C-54589E2989FE}"/>
              </a:ext>
            </a:extLst>
          </p:cNvPr>
          <p:cNvSpPr txBox="1"/>
          <p:nvPr/>
        </p:nvSpPr>
        <p:spPr>
          <a:xfrm>
            <a:off x="5916467" y="3479974"/>
            <a:ext cx="3102265" cy="461665"/>
          </a:xfrm>
          <a:prstGeom prst="rect">
            <a:avLst/>
          </a:prstGeom>
          <a:noFill/>
        </p:spPr>
        <p:txBody>
          <a:bodyPr wrap="square" rtlCol="0">
            <a:spAutoFit/>
          </a:bodyPr>
          <a:lstStyle/>
          <a:p>
            <a:r>
              <a:rPr lang="en-US" sz="600" dirty="0"/>
              <a:t>Reference herein to any specific commercial product, process, or service by trade name, trademark, manufacturer, or otherwise, does not constitute or imply its endorsement by the United States Government or the Jet Propulsion Laboratory, California Institute of Technology. </a:t>
            </a:r>
            <a:endParaRPr lang="en-US" sz="600" b="1" dirty="0"/>
          </a:p>
        </p:txBody>
      </p:sp>
    </p:spTree>
    <p:extLst>
      <p:ext uri="{BB962C8B-B14F-4D97-AF65-F5344CB8AC3E}">
        <p14:creationId xmlns:p14="http://schemas.microsoft.com/office/powerpoint/2010/main" val="23532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84333E2-0561-CACD-B65B-6BE206DE8C3A}"/>
              </a:ext>
            </a:extLst>
          </p:cNvPr>
          <p:cNvSpPr>
            <a:spLocks noGrp="1"/>
          </p:cNvSpPr>
          <p:nvPr>
            <p:ph type="body" sz="quarter" idx="17"/>
          </p:nvPr>
        </p:nvSpPr>
        <p:spPr/>
        <p:txBody>
          <a:bodyPr/>
          <a:lstStyle/>
          <a:p>
            <a:endParaRPr lang="en-US"/>
          </a:p>
        </p:txBody>
      </p:sp>
      <p:sp>
        <p:nvSpPr>
          <p:cNvPr id="7" name="Title 6">
            <a:extLst>
              <a:ext uri="{FF2B5EF4-FFF2-40B4-BE49-F238E27FC236}">
                <a16:creationId xmlns:a16="http://schemas.microsoft.com/office/drawing/2014/main" id="{82512051-9E9A-DF84-7DAD-7F85CEBE28BB}"/>
              </a:ext>
            </a:extLst>
          </p:cNvPr>
          <p:cNvSpPr>
            <a:spLocks noGrp="1"/>
          </p:cNvSpPr>
          <p:nvPr>
            <p:ph type="title"/>
          </p:nvPr>
        </p:nvSpPr>
        <p:spPr/>
        <p:txBody>
          <a:bodyPr/>
          <a:lstStyle/>
          <a:p>
            <a:r>
              <a:rPr lang="en-US" dirty="0"/>
              <a:t>Outline</a:t>
            </a:r>
          </a:p>
        </p:txBody>
      </p:sp>
      <p:sp>
        <p:nvSpPr>
          <p:cNvPr id="9" name="Content Placeholder 8">
            <a:extLst>
              <a:ext uri="{FF2B5EF4-FFF2-40B4-BE49-F238E27FC236}">
                <a16:creationId xmlns:a16="http://schemas.microsoft.com/office/drawing/2014/main" id="{EE7A99D1-0CD7-E779-637A-D26CBD0F0FDF}"/>
              </a:ext>
            </a:extLst>
          </p:cNvPr>
          <p:cNvSpPr>
            <a:spLocks noGrp="1"/>
          </p:cNvSpPr>
          <p:nvPr>
            <p:ph sz="quarter" idx="19"/>
          </p:nvPr>
        </p:nvSpPr>
        <p:spPr/>
        <p:txBody>
          <a:bodyPr/>
          <a:lstStyle/>
          <a:p>
            <a:pPr marL="457200" indent="-457200">
              <a:buFont typeface="+mj-lt"/>
              <a:buAutoNum type="arabicPeriod"/>
            </a:pPr>
            <a:r>
              <a:rPr lang="en-US" dirty="0"/>
              <a:t>Introduction</a:t>
            </a:r>
          </a:p>
          <a:p>
            <a:pPr marL="457200" indent="-457200">
              <a:buFont typeface="+mj-lt"/>
              <a:buAutoNum type="arabicPeriod"/>
            </a:pPr>
            <a:r>
              <a:rPr lang="en-US" dirty="0"/>
              <a:t>The Qualcomm Snapdragon SoC</a:t>
            </a:r>
          </a:p>
          <a:p>
            <a:pPr marL="457200" indent="-457200">
              <a:buFont typeface="+mj-lt"/>
              <a:buAutoNum type="arabicPeriod"/>
            </a:pPr>
            <a:r>
              <a:rPr lang="en-US" dirty="0"/>
              <a:t>JPL’s uses of the Snapdragon Processor</a:t>
            </a:r>
          </a:p>
          <a:p>
            <a:pPr marL="457200" indent="-457200">
              <a:buFont typeface="+mj-lt"/>
              <a:buAutoNum type="arabicPeriod"/>
            </a:pPr>
            <a:r>
              <a:rPr lang="en-US" dirty="0"/>
              <a:t>The JPL Snapdragon Co-Processor</a:t>
            </a:r>
          </a:p>
          <a:p>
            <a:pPr marL="457200" indent="-457200">
              <a:buFont typeface="+mj-lt"/>
              <a:buAutoNum type="arabicPeriod"/>
            </a:pPr>
            <a:r>
              <a:rPr lang="en-US" dirty="0"/>
              <a:t>TRL-6</a:t>
            </a:r>
          </a:p>
          <a:p>
            <a:pPr marL="457200" indent="-457200">
              <a:buFont typeface="+mj-lt"/>
              <a:buAutoNum type="arabicPeriod"/>
            </a:pPr>
            <a:r>
              <a:rPr lang="en-US" dirty="0"/>
              <a:t>Potential Uses of Snapdragon Co-Processors</a:t>
            </a:r>
          </a:p>
          <a:p>
            <a:pPr marL="457200" indent="-457200">
              <a:buFont typeface="+mj-lt"/>
              <a:buAutoNum type="arabicPeriod"/>
            </a:pPr>
            <a:r>
              <a:rPr lang="en-US" dirty="0"/>
              <a:t>Resiliency through redundancy</a:t>
            </a:r>
          </a:p>
          <a:p>
            <a:pPr marL="457200" indent="-457200">
              <a:buFont typeface="+mj-lt"/>
              <a:buAutoNum type="arabicPeriod"/>
            </a:pPr>
            <a:endParaRPr lang="en-US" dirty="0"/>
          </a:p>
          <a:p>
            <a:pPr marL="457200" indent="-457200">
              <a:buFont typeface="+mj-lt"/>
              <a:buAutoNum type="arabicPeriod"/>
            </a:pPr>
            <a:endParaRPr lang="en-US" dirty="0"/>
          </a:p>
        </p:txBody>
      </p:sp>
      <p:sp>
        <p:nvSpPr>
          <p:cNvPr id="6" name="Footer Placeholder 5">
            <a:extLst>
              <a:ext uri="{FF2B5EF4-FFF2-40B4-BE49-F238E27FC236}">
                <a16:creationId xmlns:a16="http://schemas.microsoft.com/office/drawing/2014/main" id="{08376DB9-A2B5-F8F1-9105-E1A6D169CCCA}"/>
              </a:ext>
            </a:extLst>
          </p:cNvPr>
          <p:cNvSpPr>
            <a:spLocks noGrp="1"/>
          </p:cNvSpPr>
          <p:nvPr>
            <p:ph type="ftr" sz="quarter" idx="21"/>
          </p:nvPr>
        </p:nvSpPr>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3194547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84E1AD-4F0F-4199-8500-4EE2FFB1DA58}"/>
              </a:ext>
            </a:extLst>
          </p:cNvPr>
          <p:cNvSpPr>
            <a:spLocks noGrp="1"/>
          </p:cNvSpPr>
          <p:nvPr>
            <p:ph type="title"/>
          </p:nvPr>
        </p:nvSpPr>
        <p:spPr/>
        <p:txBody>
          <a:bodyPr/>
          <a:lstStyle/>
          <a:p>
            <a:r>
              <a:rPr lang="en-US" dirty="0"/>
              <a:t>Introduction</a:t>
            </a:r>
          </a:p>
        </p:txBody>
      </p:sp>
      <p:sp>
        <p:nvSpPr>
          <p:cNvPr id="4" name="Content Placeholder 3">
            <a:extLst>
              <a:ext uri="{FF2B5EF4-FFF2-40B4-BE49-F238E27FC236}">
                <a16:creationId xmlns:a16="http://schemas.microsoft.com/office/drawing/2014/main" id="{D45B6841-DD08-40FC-85EF-E1E8DFED14DD}"/>
              </a:ext>
            </a:extLst>
          </p:cNvPr>
          <p:cNvSpPr>
            <a:spLocks noGrp="1"/>
          </p:cNvSpPr>
          <p:nvPr>
            <p:ph sz="quarter" idx="19"/>
          </p:nvPr>
        </p:nvSpPr>
        <p:spPr>
          <a:xfrm>
            <a:off x="276762" y="900588"/>
            <a:ext cx="6349598" cy="4038283"/>
          </a:xfrm>
        </p:spPr>
        <p:txBody>
          <a:bodyPr/>
          <a:lstStyle/>
          <a:p>
            <a:r>
              <a:rPr lang="en-US" sz="1700" dirty="0"/>
              <a:t>Traditional flight computing: radiation hardened processors and microcontrollers</a:t>
            </a:r>
          </a:p>
          <a:p>
            <a:pPr lvl="1"/>
            <a:r>
              <a:rPr lang="en-US" sz="1500" dirty="0"/>
              <a:t>Do the absolutely necessary compute on board, leave the rest for the ground.</a:t>
            </a:r>
          </a:p>
          <a:p>
            <a:endParaRPr lang="en-US" sz="1700" dirty="0"/>
          </a:p>
          <a:p>
            <a:r>
              <a:rPr lang="en-US" sz="1700" dirty="0"/>
              <a:t>Future: wide range of mass and energy limited missions with increased autonomy &amp; on-board processing (deep-space CubeSats, Aerobots, etc.)</a:t>
            </a:r>
          </a:p>
          <a:p>
            <a:pPr lvl="1"/>
            <a:r>
              <a:rPr lang="en-US" sz="1500" dirty="0"/>
              <a:t>More compute on board is enabling for smaller, cheaper, and farther missions</a:t>
            </a:r>
          </a:p>
          <a:p>
            <a:pPr lvl="1"/>
            <a:r>
              <a:rPr lang="en-US" sz="1500" dirty="0"/>
              <a:t>Embrace use of co-processors that can handle non-critical events.</a:t>
            </a:r>
          </a:p>
          <a:p>
            <a:pPr lvl="1"/>
            <a:endParaRPr lang="en-US" sz="1500" dirty="0"/>
          </a:p>
          <a:p>
            <a:r>
              <a:rPr lang="en-US" sz="1700" dirty="0"/>
              <a:t>Need for increased compute capability with decreased </a:t>
            </a:r>
            <a:r>
              <a:rPr lang="en-US" sz="1700" dirty="0" err="1"/>
              <a:t>SWaP</a:t>
            </a:r>
            <a:endParaRPr lang="en-US" sz="1700" dirty="0"/>
          </a:p>
          <a:p>
            <a:endParaRPr lang="en-US" sz="1600" dirty="0"/>
          </a:p>
        </p:txBody>
      </p:sp>
      <p:sp>
        <p:nvSpPr>
          <p:cNvPr id="6" name="Footer Placeholder 5">
            <a:extLst>
              <a:ext uri="{FF2B5EF4-FFF2-40B4-BE49-F238E27FC236}">
                <a16:creationId xmlns:a16="http://schemas.microsoft.com/office/drawing/2014/main" id="{73CD7CD0-0687-4C60-A4E0-AE322E17E1E8}"/>
              </a:ext>
            </a:extLst>
          </p:cNvPr>
          <p:cNvSpPr>
            <a:spLocks noGrp="1"/>
          </p:cNvSpPr>
          <p:nvPr>
            <p:ph type="ftr" sz="quarter" idx="21"/>
          </p:nvPr>
        </p:nvSpPr>
        <p:spPr/>
        <p:txBody>
          <a:bodyPr/>
          <a:lstStyle/>
          <a:p>
            <a:r>
              <a:rPr lang="en-US" dirty="0"/>
              <a:t>This document has been reviewed and determined not to contain export controlled technical data.</a:t>
            </a:r>
          </a:p>
        </p:txBody>
      </p:sp>
      <p:pic>
        <p:nvPicPr>
          <p:cNvPr id="2" name="Picture 1">
            <a:extLst>
              <a:ext uri="{FF2B5EF4-FFF2-40B4-BE49-F238E27FC236}">
                <a16:creationId xmlns:a16="http://schemas.microsoft.com/office/drawing/2014/main" id="{98359EBB-36EC-41BF-935E-34468E51B715}"/>
              </a:ext>
            </a:extLst>
          </p:cNvPr>
          <p:cNvPicPr>
            <a:picLocks noChangeAspect="1"/>
          </p:cNvPicPr>
          <p:nvPr/>
        </p:nvPicPr>
        <p:blipFill>
          <a:blip r:embed="rId2"/>
          <a:stretch>
            <a:fillRect/>
          </a:stretch>
        </p:blipFill>
        <p:spPr>
          <a:xfrm>
            <a:off x="6626359" y="109486"/>
            <a:ext cx="983698" cy="977471"/>
          </a:xfrm>
          <a:prstGeom prst="rect">
            <a:avLst/>
          </a:prstGeom>
        </p:spPr>
      </p:pic>
      <p:sp>
        <p:nvSpPr>
          <p:cNvPr id="8" name="TextBox 7">
            <a:extLst>
              <a:ext uri="{FF2B5EF4-FFF2-40B4-BE49-F238E27FC236}">
                <a16:creationId xmlns:a16="http://schemas.microsoft.com/office/drawing/2014/main" id="{A489E21B-FF39-4B9A-81CD-0728DDDA609B}"/>
              </a:ext>
            </a:extLst>
          </p:cNvPr>
          <p:cNvSpPr txBox="1"/>
          <p:nvPr/>
        </p:nvSpPr>
        <p:spPr>
          <a:xfrm>
            <a:off x="6468021" y="1086957"/>
            <a:ext cx="1409442" cy="276999"/>
          </a:xfrm>
          <a:prstGeom prst="rect">
            <a:avLst/>
          </a:prstGeom>
          <a:noFill/>
        </p:spPr>
        <p:txBody>
          <a:bodyPr wrap="square" rtlCol="0">
            <a:spAutoFit/>
          </a:bodyPr>
          <a:lstStyle/>
          <a:p>
            <a:pPr algn="ctr"/>
            <a:r>
              <a:rPr lang="en-US" sz="1200" dirty="0"/>
              <a:t>RAD750</a:t>
            </a:r>
          </a:p>
        </p:txBody>
      </p:sp>
      <p:sp>
        <p:nvSpPr>
          <p:cNvPr id="12" name="TextBox 11">
            <a:extLst>
              <a:ext uri="{FF2B5EF4-FFF2-40B4-BE49-F238E27FC236}">
                <a16:creationId xmlns:a16="http://schemas.microsoft.com/office/drawing/2014/main" id="{6D16A1F3-B0D2-47EB-8E13-3F050AE8AC86}"/>
              </a:ext>
            </a:extLst>
          </p:cNvPr>
          <p:cNvSpPr txBox="1"/>
          <p:nvPr/>
        </p:nvSpPr>
        <p:spPr>
          <a:xfrm>
            <a:off x="7254953" y="2807235"/>
            <a:ext cx="1409442" cy="276999"/>
          </a:xfrm>
          <a:prstGeom prst="rect">
            <a:avLst/>
          </a:prstGeom>
          <a:noFill/>
        </p:spPr>
        <p:txBody>
          <a:bodyPr wrap="square" rtlCol="0">
            <a:spAutoFit/>
          </a:bodyPr>
          <a:lstStyle/>
          <a:p>
            <a:pPr algn="ctr"/>
            <a:r>
              <a:rPr lang="en-US" sz="1200" dirty="0"/>
              <a:t>Ingenuity</a:t>
            </a:r>
          </a:p>
        </p:txBody>
      </p:sp>
      <p:pic>
        <p:nvPicPr>
          <p:cNvPr id="1030" name="Picture 6" descr="https://mars.nasa.gov/system/resources/detail_files/25784_1-PIA24547-Mastcam-Z-Gives-Ingenuity-a-Close-up-web.jpg">
            <a:extLst>
              <a:ext uri="{FF2B5EF4-FFF2-40B4-BE49-F238E27FC236}">
                <a16:creationId xmlns:a16="http://schemas.microsoft.com/office/drawing/2014/main" id="{A15D0772-681F-4EF2-8CCC-1778B7D543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953" y="1878633"/>
            <a:ext cx="1290293" cy="962373"/>
          </a:xfrm>
          <a:prstGeom prst="rect">
            <a:avLst/>
          </a:prstGeom>
          <a:noFill/>
          <a:extLst>
            <a:ext uri="{909E8E84-426E-40DD-AFC4-6F175D3DCCD1}">
              <a14:hiddenFill xmlns:a14="http://schemas.microsoft.com/office/drawing/2010/main">
                <a:solidFill>
                  <a:srgbClr val="FFFFFF"/>
                </a:solidFill>
              </a14:hiddenFill>
            </a:ext>
          </a:extLst>
        </p:spPr>
      </p:pic>
      <p:sp>
        <p:nvSpPr>
          <p:cNvPr id="9" name="Date Placeholder 8">
            <a:extLst>
              <a:ext uri="{FF2B5EF4-FFF2-40B4-BE49-F238E27FC236}">
                <a16:creationId xmlns:a16="http://schemas.microsoft.com/office/drawing/2014/main" id="{4C4F2D6E-DCD6-4500-8967-3E2071C1B639}"/>
              </a:ext>
            </a:extLst>
          </p:cNvPr>
          <p:cNvSpPr>
            <a:spLocks noGrp="1"/>
          </p:cNvSpPr>
          <p:nvPr>
            <p:ph type="dt" sz="half" idx="20"/>
          </p:nvPr>
        </p:nvSpPr>
        <p:spPr/>
        <p:txBody>
          <a:bodyPr/>
          <a:lstStyle/>
          <a:p>
            <a:r>
              <a:rPr lang="en-US"/>
              <a:t>03/06/2022</a:t>
            </a:r>
            <a:endParaRPr lang="en-US" dirty="0"/>
          </a:p>
        </p:txBody>
      </p:sp>
      <p:sp>
        <p:nvSpPr>
          <p:cNvPr id="10" name="Slide Number Placeholder 9">
            <a:extLst>
              <a:ext uri="{FF2B5EF4-FFF2-40B4-BE49-F238E27FC236}">
                <a16:creationId xmlns:a16="http://schemas.microsoft.com/office/drawing/2014/main" id="{5426E66F-5EBA-44AF-B2CF-DC4F75C0C898}"/>
              </a:ext>
            </a:extLst>
          </p:cNvPr>
          <p:cNvSpPr>
            <a:spLocks noGrp="1"/>
          </p:cNvSpPr>
          <p:nvPr>
            <p:ph type="sldNum" sz="quarter" idx="22"/>
          </p:nvPr>
        </p:nvSpPr>
        <p:spPr/>
        <p:txBody>
          <a:bodyPr/>
          <a:lstStyle/>
          <a:p>
            <a:fld id="{0E0E1749-0B7E-403A-A9A7-95F2ED1F2891}" type="slidenum">
              <a:rPr lang="en-US" smtClean="0"/>
              <a:pPr/>
              <a:t>3</a:t>
            </a:fld>
            <a:endParaRPr lang="en-US" dirty="0"/>
          </a:p>
        </p:txBody>
      </p:sp>
      <p:pic>
        <p:nvPicPr>
          <p:cNvPr id="16" name="Picture 15" descr="A close-up of a computer chip&#10;&#10;Description automatically generated">
            <a:extLst>
              <a:ext uri="{FF2B5EF4-FFF2-40B4-BE49-F238E27FC236}">
                <a16:creationId xmlns:a16="http://schemas.microsoft.com/office/drawing/2014/main" id="{6DDC5314-73A7-E051-4272-F0AF8E1B523A}"/>
              </a:ext>
            </a:extLst>
          </p:cNvPr>
          <p:cNvPicPr>
            <a:picLocks noChangeAspect="1"/>
          </p:cNvPicPr>
          <p:nvPr/>
        </p:nvPicPr>
        <p:blipFill rotWithShape="1">
          <a:blip r:embed="rId4"/>
          <a:srcRect l="696" t="8753" r="4908" b="5692"/>
          <a:stretch/>
        </p:blipFill>
        <p:spPr>
          <a:xfrm>
            <a:off x="7843623" y="327899"/>
            <a:ext cx="1113296" cy="1008975"/>
          </a:xfrm>
          <a:prstGeom prst="rect">
            <a:avLst/>
          </a:prstGeom>
        </p:spPr>
      </p:pic>
      <p:pic>
        <p:nvPicPr>
          <p:cNvPr id="17" name="Picture 16" descr="A green circuit board with blue wires&#10;&#10;Description automatically generated">
            <a:extLst>
              <a:ext uri="{FF2B5EF4-FFF2-40B4-BE49-F238E27FC236}">
                <a16:creationId xmlns:a16="http://schemas.microsoft.com/office/drawing/2014/main" id="{F01AB4BE-E449-AC83-58FA-C5650F28C2B1}"/>
              </a:ext>
            </a:extLst>
          </p:cNvPr>
          <p:cNvPicPr>
            <a:picLocks noChangeAspect="1"/>
          </p:cNvPicPr>
          <p:nvPr/>
        </p:nvPicPr>
        <p:blipFill rotWithShape="1">
          <a:blip r:embed="rId5"/>
          <a:srcRect l="23021" t="33590" r="64392" b="54505"/>
          <a:stretch/>
        </p:blipFill>
        <p:spPr>
          <a:xfrm rot="16200000">
            <a:off x="8252351" y="3750365"/>
            <a:ext cx="617419" cy="612355"/>
          </a:xfrm>
          <a:prstGeom prst="rect">
            <a:avLst/>
          </a:prstGeom>
        </p:spPr>
      </p:pic>
      <p:pic>
        <p:nvPicPr>
          <p:cNvPr id="18" name="Picture 17">
            <a:extLst>
              <a:ext uri="{FF2B5EF4-FFF2-40B4-BE49-F238E27FC236}">
                <a16:creationId xmlns:a16="http://schemas.microsoft.com/office/drawing/2014/main" id="{33A6806B-A59B-D687-5C41-08F0F9C5DFCF}"/>
              </a:ext>
            </a:extLst>
          </p:cNvPr>
          <p:cNvPicPr>
            <a:picLocks noChangeAspect="1"/>
          </p:cNvPicPr>
          <p:nvPr/>
        </p:nvPicPr>
        <p:blipFill rotWithShape="1">
          <a:blip r:embed="rId6"/>
          <a:srcRect l="9687" t="21972" r="6458" b="30095"/>
          <a:stretch/>
        </p:blipFill>
        <p:spPr>
          <a:xfrm>
            <a:off x="6822425" y="3553877"/>
            <a:ext cx="938240" cy="917918"/>
          </a:xfrm>
          <a:prstGeom prst="rect">
            <a:avLst/>
          </a:prstGeom>
        </p:spPr>
      </p:pic>
    </p:spTree>
    <p:extLst>
      <p:ext uri="{BB962C8B-B14F-4D97-AF65-F5344CB8AC3E}">
        <p14:creationId xmlns:p14="http://schemas.microsoft.com/office/powerpoint/2010/main" val="308166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84E1AD-4F0F-4199-8500-4EE2FFB1DA58}"/>
              </a:ext>
            </a:extLst>
          </p:cNvPr>
          <p:cNvSpPr>
            <a:spLocks noGrp="1"/>
          </p:cNvSpPr>
          <p:nvPr>
            <p:ph type="title"/>
          </p:nvPr>
        </p:nvSpPr>
        <p:spPr/>
        <p:txBody>
          <a:bodyPr/>
          <a:lstStyle/>
          <a:p>
            <a:r>
              <a:rPr lang="en-US" dirty="0"/>
              <a:t>The Qualcomm Snapdragon System-on-Chip </a:t>
            </a:r>
          </a:p>
        </p:txBody>
      </p:sp>
      <p:sp>
        <p:nvSpPr>
          <p:cNvPr id="4" name="Content Placeholder 3">
            <a:extLst>
              <a:ext uri="{FF2B5EF4-FFF2-40B4-BE49-F238E27FC236}">
                <a16:creationId xmlns:a16="http://schemas.microsoft.com/office/drawing/2014/main" id="{D45B6841-DD08-40FC-85EF-E1E8DFED14DD}"/>
              </a:ext>
            </a:extLst>
          </p:cNvPr>
          <p:cNvSpPr>
            <a:spLocks noGrp="1"/>
          </p:cNvSpPr>
          <p:nvPr>
            <p:ph sz="quarter" idx="19"/>
          </p:nvPr>
        </p:nvSpPr>
        <p:spPr>
          <a:xfrm>
            <a:off x="253999" y="761999"/>
            <a:ext cx="6261484" cy="4038283"/>
          </a:xfrm>
        </p:spPr>
        <p:txBody>
          <a:bodyPr/>
          <a:lstStyle/>
          <a:p>
            <a:r>
              <a:rPr lang="en-US" dirty="0"/>
              <a:t>SoC designed for mobile phone &amp; automotive applications</a:t>
            </a:r>
          </a:p>
          <a:p>
            <a:r>
              <a:rPr lang="en-US" dirty="0"/>
              <a:t>Various subsystems integrated on-chip</a:t>
            </a:r>
          </a:p>
          <a:p>
            <a:pPr lvl="1"/>
            <a:r>
              <a:rPr lang="en-US" b="1" dirty="0"/>
              <a:t>8-core 64-bit ARM CPU cluster (</a:t>
            </a:r>
            <a:r>
              <a:rPr lang="en-US" b="1" dirty="0" err="1"/>
              <a:t>Kryo</a:t>
            </a:r>
            <a:r>
              <a:rPr lang="en-US" b="1" dirty="0"/>
              <a:t>)</a:t>
            </a:r>
          </a:p>
          <a:p>
            <a:pPr lvl="1"/>
            <a:r>
              <a:rPr lang="en-US" b="1" dirty="0"/>
              <a:t>Graphics Processing Unit (Adreno)</a:t>
            </a:r>
          </a:p>
          <a:p>
            <a:pPr lvl="1"/>
            <a:r>
              <a:rPr lang="en-US" b="1" dirty="0"/>
              <a:t>Multicore Digital Signal Processor and Neural Processing Engine (Hexagon)</a:t>
            </a:r>
          </a:p>
          <a:p>
            <a:pPr lvl="1"/>
            <a:r>
              <a:rPr lang="en-US" dirty="0"/>
              <a:t>Image Signal Processor (Spectra)</a:t>
            </a:r>
          </a:p>
          <a:p>
            <a:pPr lvl="1"/>
            <a:r>
              <a:rPr lang="en-US" dirty="0"/>
              <a:t>LTE modem</a:t>
            </a:r>
          </a:p>
          <a:p>
            <a:pPr lvl="1"/>
            <a:r>
              <a:rPr lang="en-US" dirty="0"/>
              <a:t>Security ASIC</a:t>
            </a:r>
          </a:p>
          <a:p>
            <a:pPr lvl="1"/>
            <a:endParaRPr lang="en-US" dirty="0"/>
          </a:p>
        </p:txBody>
      </p:sp>
      <p:sp>
        <p:nvSpPr>
          <p:cNvPr id="6" name="Footer Placeholder 5">
            <a:extLst>
              <a:ext uri="{FF2B5EF4-FFF2-40B4-BE49-F238E27FC236}">
                <a16:creationId xmlns:a16="http://schemas.microsoft.com/office/drawing/2014/main" id="{73CD7CD0-0687-4C60-A4E0-AE322E17E1E8}"/>
              </a:ext>
            </a:extLst>
          </p:cNvPr>
          <p:cNvSpPr>
            <a:spLocks noGrp="1"/>
          </p:cNvSpPr>
          <p:nvPr>
            <p:ph type="ftr" sz="quarter" idx="21"/>
          </p:nvPr>
        </p:nvSpPr>
        <p:spPr/>
        <p:txBody>
          <a:bodyPr/>
          <a:lstStyle/>
          <a:p>
            <a:r>
              <a:rPr lang="en-US" dirty="0"/>
              <a:t>This document has been reviewed and determined not to contain export controlled technical data.</a:t>
            </a:r>
          </a:p>
        </p:txBody>
      </p:sp>
      <p:pic>
        <p:nvPicPr>
          <p:cNvPr id="2050" name="Picture 2" descr="Galaxy S10e in Prism White turned to the power button side, seen from the front.">
            <a:extLst>
              <a:ext uri="{FF2B5EF4-FFF2-40B4-BE49-F238E27FC236}">
                <a16:creationId xmlns:a16="http://schemas.microsoft.com/office/drawing/2014/main" id="{6C938D73-2794-4374-AEAB-CFB95A05B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9706" y="800545"/>
            <a:ext cx="1476374" cy="153957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dp-855-new">
            <a:extLst>
              <a:ext uri="{FF2B5EF4-FFF2-40B4-BE49-F238E27FC236}">
                <a16:creationId xmlns:a16="http://schemas.microsoft.com/office/drawing/2014/main" id="{C4A28A8C-3377-4823-967A-EE0A56430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9688" y="2330094"/>
            <a:ext cx="1736289" cy="18205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F8B82DC-D396-4740-A15D-A74252BF1D67}"/>
              </a:ext>
            </a:extLst>
          </p:cNvPr>
          <p:cNvSpPr txBox="1"/>
          <p:nvPr/>
        </p:nvSpPr>
        <p:spPr>
          <a:xfrm>
            <a:off x="7227437" y="952199"/>
            <a:ext cx="1230805" cy="461665"/>
          </a:xfrm>
          <a:prstGeom prst="rect">
            <a:avLst/>
          </a:prstGeom>
          <a:noFill/>
        </p:spPr>
        <p:txBody>
          <a:bodyPr wrap="square" rtlCol="0">
            <a:spAutoFit/>
          </a:bodyPr>
          <a:lstStyle/>
          <a:p>
            <a:pPr algn="ctr"/>
            <a:r>
              <a:rPr lang="en-US" sz="1200" dirty="0"/>
              <a:t>Samsung Galaxy S10</a:t>
            </a:r>
          </a:p>
        </p:txBody>
      </p:sp>
      <p:sp>
        <p:nvSpPr>
          <p:cNvPr id="11" name="TextBox 10">
            <a:extLst>
              <a:ext uri="{FF2B5EF4-FFF2-40B4-BE49-F238E27FC236}">
                <a16:creationId xmlns:a16="http://schemas.microsoft.com/office/drawing/2014/main" id="{A0743C24-11FB-4443-84AB-B4D0630377CE}"/>
              </a:ext>
            </a:extLst>
          </p:cNvPr>
          <p:cNvSpPr txBox="1"/>
          <p:nvPr/>
        </p:nvSpPr>
        <p:spPr>
          <a:xfrm>
            <a:off x="6687586" y="4150668"/>
            <a:ext cx="2080494" cy="461665"/>
          </a:xfrm>
          <a:prstGeom prst="rect">
            <a:avLst/>
          </a:prstGeom>
          <a:noFill/>
        </p:spPr>
        <p:txBody>
          <a:bodyPr wrap="square" rtlCol="0">
            <a:spAutoFit/>
          </a:bodyPr>
          <a:lstStyle/>
          <a:p>
            <a:pPr algn="ctr"/>
            <a:r>
              <a:rPr lang="en-US" sz="1200" dirty="0"/>
              <a:t>SA8155P automotive development platform</a:t>
            </a:r>
          </a:p>
        </p:txBody>
      </p:sp>
      <p:sp>
        <p:nvSpPr>
          <p:cNvPr id="2" name="Date Placeholder 1">
            <a:extLst>
              <a:ext uri="{FF2B5EF4-FFF2-40B4-BE49-F238E27FC236}">
                <a16:creationId xmlns:a16="http://schemas.microsoft.com/office/drawing/2014/main" id="{AA4DE6C1-A5F4-4CCA-ACA3-D245F3053869}"/>
              </a:ext>
            </a:extLst>
          </p:cNvPr>
          <p:cNvSpPr>
            <a:spLocks noGrp="1"/>
          </p:cNvSpPr>
          <p:nvPr>
            <p:ph type="dt" sz="half" idx="20"/>
          </p:nvPr>
        </p:nvSpPr>
        <p:spPr/>
        <p:txBody>
          <a:bodyPr/>
          <a:lstStyle/>
          <a:p>
            <a:r>
              <a:rPr lang="en-US"/>
              <a:t>03/06/2022</a:t>
            </a:r>
            <a:endParaRPr lang="en-US" dirty="0"/>
          </a:p>
        </p:txBody>
      </p:sp>
      <p:sp>
        <p:nvSpPr>
          <p:cNvPr id="8" name="Slide Number Placeholder 7">
            <a:extLst>
              <a:ext uri="{FF2B5EF4-FFF2-40B4-BE49-F238E27FC236}">
                <a16:creationId xmlns:a16="http://schemas.microsoft.com/office/drawing/2014/main" id="{688D2ABC-A31E-4CDB-AC39-C992C55BD3D4}"/>
              </a:ext>
            </a:extLst>
          </p:cNvPr>
          <p:cNvSpPr>
            <a:spLocks noGrp="1"/>
          </p:cNvSpPr>
          <p:nvPr>
            <p:ph type="sldNum" sz="quarter" idx="22"/>
          </p:nvPr>
        </p:nvSpPr>
        <p:spPr/>
        <p:txBody>
          <a:bodyPr/>
          <a:lstStyle/>
          <a:p>
            <a:fld id="{0E0E1749-0B7E-403A-A9A7-95F2ED1F2891}" type="slidenum">
              <a:rPr lang="en-US" smtClean="0"/>
              <a:pPr/>
              <a:t>4</a:t>
            </a:fld>
            <a:endParaRPr lang="en-US" dirty="0"/>
          </a:p>
        </p:txBody>
      </p:sp>
      <p:pic>
        <p:nvPicPr>
          <p:cNvPr id="7" name="Picture 6" descr="A green circuit board with blue wires&#10;&#10;Description automatically generated">
            <a:extLst>
              <a:ext uri="{FF2B5EF4-FFF2-40B4-BE49-F238E27FC236}">
                <a16:creationId xmlns:a16="http://schemas.microsoft.com/office/drawing/2014/main" id="{5C358766-D7AA-3CFF-F34E-E10FAFF85CAB}"/>
              </a:ext>
            </a:extLst>
          </p:cNvPr>
          <p:cNvPicPr>
            <a:picLocks noChangeAspect="1"/>
          </p:cNvPicPr>
          <p:nvPr/>
        </p:nvPicPr>
        <p:blipFill rotWithShape="1">
          <a:blip r:embed="rId3"/>
          <a:srcRect l="23021" t="33590" r="64392" b="54505"/>
          <a:stretch/>
        </p:blipFill>
        <p:spPr>
          <a:xfrm rot="16200000">
            <a:off x="7806595" y="1648499"/>
            <a:ext cx="617419" cy="612355"/>
          </a:xfrm>
          <a:prstGeom prst="rect">
            <a:avLst/>
          </a:prstGeom>
        </p:spPr>
      </p:pic>
    </p:spTree>
    <p:extLst>
      <p:ext uri="{BB962C8B-B14F-4D97-AF65-F5344CB8AC3E}">
        <p14:creationId xmlns:p14="http://schemas.microsoft.com/office/powerpoint/2010/main" val="50369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8151827-B862-D5DF-51C6-DB2734213AC7}"/>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1337AFD3-4018-9F57-E952-36F5640C0910}"/>
              </a:ext>
            </a:extLst>
          </p:cNvPr>
          <p:cNvSpPr>
            <a:spLocks noGrp="1"/>
          </p:cNvSpPr>
          <p:nvPr>
            <p:ph type="title"/>
          </p:nvPr>
        </p:nvSpPr>
        <p:spPr/>
        <p:txBody>
          <a:bodyPr/>
          <a:lstStyle/>
          <a:p>
            <a:r>
              <a:rPr lang="en-US" sz="2000" dirty="0"/>
              <a:t>JPL’s Experience with Qualcomm Snapdragon Processors</a:t>
            </a:r>
          </a:p>
        </p:txBody>
      </p:sp>
      <p:sp>
        <p:nvSpPr>
          <p:cNvPr id="6" name="Date Placeholder 5">
            <a:extLst>
              <a:ext uri="{FF2B5EF4-FFF2-40B4-BE49-F238E27FC236}">
                <a16:creationId xmlns:a16="http://schemas.microsoft.com/office/drawing/2014/main" id="{5D3FC0ED-78B4-A6A0-4AD7-13F2E5ACD7A2}"/>
              </a:ext>
            </a:extLst>
          </p:cNvPr>
          <p:cNvSpPr>
            <a:spLocks noGrp="1"/>
          </p:cNvSpPr>
          <p:nvPr>
            <p:ph type="dt" sz="half" idx="20"/>
          </p:nvPr>
        </p:nvSpPr>
        <p:spPr/>
        <p:txBody>
          <a:bodyPr/>
          <a:lstStyle/>
          <a:p>
            <a:fld id="{DF441585-8FA9-4EA2-85A4-83043578477A}" type="datetime1">
              <a:rPr lang="en-US" smtClean="0"/>
              <a:t>4/30/2024</a:t>
            </a:fld>
            <a:endParaRPr lang="en-US" dirty="0"/>
          </a:p>
        </p:txBody>
      </p:sp>
      <p:sp>
        <p:nvSpPr>
          <p:cNvPr id="7" name="Footer Placeholder 6">
            <a:extLst>
              <a:ext uri="{FF2B5EF4-FFF2-40B4-BE49-F238E27FC236}">
                <a16:creationId xmlns:a16="http://schemas.microsoft.com/office/drawing/2014/main" id="{C5397D6D-D25E-08E2-9892-71434321B928}"/>
              </a:ext>
            </a:extLst>
          </p:cNvPr>
          <p:cNvSpPr>
            <a:spLocks noGrp="1"/>
          </p:cNvSpPr>
          <p:nvPr>
            <p:ph type="ftr" sz="quarter" idx="21"/>
          </p:nvPr>
        </p:nvSpPr>
        <p:spPr/>
        <p:txBody>
          <a:bodyPr/>
          <a:lstStyle/>
          <a:p>
            <a:r>
              <a:rPr lang="en-US" dirty="0"/>
              <a:t>This document has been reviewed and determined not to contain export controlled technical data.</a:t>
            </a:r>
          </a:p>
        </p:txBody>
      </p:sp>
      <p:sp>
        <p:nvSpPr>
          <p:cNvPr id="8" name="Slide Number Placeholder 7">
            <a:extLst>
              <a:ext uri="{FF2B5EF4-FFF2-40B4-BE49-F238E27FC236}">
                <a16:creationId xmlns:a16="http://schemas.microsoft.com/office/drawing/2014/main" id="{39D471C7-2E18-E998-37DF-E2334739369A}"/>
              </a:ext>
            </a:extLst>
          </p:cNvPr>
          <p:cNvSpPr>
            <a:spLocks noGrp="1"/>
          </p:cNvSpPr>
          <p:nvPr>
            <p:ph type="sldNum" sz="quarter" idx="22"/>
          </p:nvPr>
        </p:nvSpPr>
        <p:spPr/>
        <p:txBody>
          <a:bodyPr/>
          <a:lstStyle/>
          <a:p>
            <a:fld id="{0E0E1749-0B7E-403A-A9A7-95F2ED1F2891}" type="slidenum">
              <a:rPr lang="en-US" smtClean="0"/>
              <a:pPr/>
              <a:t>5</a:t>
            </a:fld>
            <a:endParaRPr lang="en-US" dirty="0"/>
          </a:p>
        </p:txBody>
      </p:sp>
      <p:pic>
        <p:nvPicPr>
          <p:cNvPr id="14" name="Picture 13" descr="A robot on the surface of a planet&#10;&#10;Description automatically generated">
            <a:extLst>
              <a:ext uri="{FF2B5EF4-FFF2-40B4-BE49-F238E27FC236}">
                <a16:creationId xmlns:a16="http://schemas.microsoft.com/office/drawing/2014/main" id="{60617B76-7FE8-CB2A-B676-CA73CFA3D4F1}"/>
              </a:ext>
            </a:extLst>
          </p:cNvPr>
          <p:cNvPicPr>
            <a:picLocks noChangeAspect="1"/>
          </p:cNvPicPr>
          <p:nvPr/>
        </p:nvPicPr>
        <p:blipFill rotWithShape="1">
          <a:blip r:embed="rId2"/>
          <a:srcRect l="52110" t="11524" r="9850"/>
          <a:stretch/>
        </p:blipFill>
        <p:spPr>
          <a:xfrm>
            <a:off x="6170631" y="2618000"/>
            <a:ext cx="1638422" cy="2143530"/>
          </a:xfrm>
          <a:prstGeom prst="rect">
            <a:avLst/>
          </a:prstGeom>
        </p:spPr>
      </p:pic>
      <p:pic>
        <p:nvPicPr>
          <p:cNvPr id="18" name="Picture 17" descr="Several people in white hazmat suits working in a room&#10;&#10;Description automatically generated">
            <a:extLst>
              <a:ext uri="{FF2B5EF4-FFF2-40B4-BE49-F238E27FC236}">
                <a16:creationId xmlns:a16="http://schemas.microsoft.com/office/drawing/2014/main" id="{C5DE6B65-1DF5-8022-BF45-A5D293B577F2}"/>
              </a:ext>
            </a:extLst>
          </p:cNvPr>
          <p:cNvPicPr>
            <a:picLocks noChangeAspect="1"/>
          </p:cNvPicPr>
          <p:nvPr/>
        </p:nvPicPr>
        <p:blipFill rotWithShape="1">
          <a:blip r:embed="rId3"/>
          <a:srcRect l="64187" t="47157" r="7898" b="18980"/>
          <a:stretch/>
        </p:blipFill>
        <p:spPr>
          <a:xfrm>
            <a:off x="7855002" y="3308381"/>
            <a:ext cx="1266023" cy="863855"/>
          </a:xfrm>
          <a:prstGeom prst="rect">
            <a:avLst/>
          </a:prstGeom>
        </p:spPr>
      </p:pic>
      <p:sp>
        <p:nvSpPr>
          <p:cNvPr id="21" name="Content Placeholder 20">
            <a:extLst>
              <a:ext uri="{FF2B5EF4-FFF2-40B4-BE49-F238E27FC236}">
                <a16:creationId xmlns:a16="http://schemas.microsoft.com/office/drawing/2014/main" id="{A453C0E8-E637-7117-D184-83BE1C9FABA4}"/>
              </a:ext>
            </a:extLst>
          </p:cNvPr>
          <p:cNvSpPr>
            <a:spLocks noGrp="1"/>
          </p:cNvSpPr>
          <p:nvPr>
            <p:ph sz="quarter" idx="19"/>
          </p:nvPr>
        </p:nvSpPr>
        <p:spPr>
          <a:xfrm>
            <a:off x="254000" y="913738"/>
            <a:ext cx="5636758" cy="3847791"/>
          </a:xfrm>
        </p:spPr>
        <p:txBody>
          <a:bodyPr/>
          <a:lstStyle/>
          <a:p>
            <a:r>
              <a:rPr lang="en-US" sz="1800" dirty="0"/>
              <a:t>Back in 2014, JPL wanted to fly on Mars.</a:t>
            </a:r>
          </a:p>
          <a:p>
            <a:pPr lvl="1"/>
            <a:r>
              <a:rPr lang="en-US" sz="1600" dirty="0"/>
              <a:t>No flight computers were capable of handling the required computational needs were available.</a:t>
            </a:r>
          </a:p>
          <a:p>
            <a:pPr lvl="1"/>
            <a:r>
              <a:rPr lang="en-US" sz="1600" dirty="0"/>
              <a:t>The helicopter was only expected to complete five flights</a:t>
            </a:r>
          </a:p>
          <a:p>
            <a:pPr lvl="1"/>
            <a:r>
              <a:rPr lang="en-US" sz="1600" dirty="0"/>
              <a:t>Ingenuity completed 72 flights, before crash landing due to featureless terrain.</a:t>
            </a:r>
          </a:p>
          <a:p>
            <a:endParaRPr lang="en-US" sz="1800" dirty="0"/>
          </a:p>
          <a:p>
            <a:r>
              <a:rPr lang="en-US" sz="1800" dirty="0"/>
              <a:t>Perseverance still carries a Snapdragon 801 chip that can be used for co-processing.</a:t>
            </a:r>
          </a:p>
          <a:p>
            <a:endParaRPr lang="en-US" sz="1800" dirty="0"/>
          </a:p>
          <a:p>
            <a:r>
              <a:rPr lang="en-US" sz="1800" dirty="0"/>
              <a:t>CADRE mission utilizes the Snapdragon 821 </a:t>
            </a:r>
            <a:r>
              <a:rPr lang="en-US" sz="1800" dirty="0" err="1"/>
              <a:t>SoC.</a:t>
            </a:r>
            <a:endParaRPr lang="en-US" sz="1800" dirty="0"/>
          </a:p>
        </p:txBody>
      </p:sp>
      <p:pic>
        <p:nvPicPr>
          <p:cNvPr id="22" name="Content Placeholder 11" descr="A drone on the ground&#10;&#10;Description automatically generated">
            <a:extLst>
              <a:ext uri="{FF2B5EF4-FFF2-40B4-BE49-F238E27FC236}">
                <a16:creationId xmlns:a16="http://schemas.microsoft.com/office/drawing/2014/main" id="{A9B1214D-A77A-719C-7F14-40A7C87072CA}"/>
              </a:ext>
            </a:extLst>
          </p:cNvPr>
          <p:cNvPicPr>
            <a:picLocks noChangeAspect="1"/>
          </p:cNvPicPr>
          <p:nvPr/>
        </p:nvPicPr>
        <p:blipFill rotWithShape="1">
          <a:blip r:embed="rId4"/>
          <a:srcRect l="26570" t="18480" r="24617" b="27587"/>
          <a:stretch/>
        </p:blipFill>
        <p:spPr>
          <a:xfrm>
            <a:off x="6149625" y="910684"/>
            <a:ext cx="2971399" cy="1414374"/>
          </a:xfrm>
          <a:prstGeom prst="rect">
            <a:avLst/>
          </a:prstGeom>
        </p:spPr>
      </p:pic>
    </p:spTree>
    <p:extLst>
      <p:ext uri="{BB962C8B-B14F-4D97-AF65-F5344CB8AC3E}">
        <p14:creationId xmlns:p14="http://schemas.microsoft.com/office/powerpoint/2010/main" val="3421812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3DF7B15-E94B-3D2C-FCC6-D76C85BB6878}"/>
              </a:ext>
            </a:extLst>
          </p:cNvPr>
          <p:cNvSpPr>
            <a:spLocks noGrp="1"/>
          </p:cNvSpPr>
          <p:nvPr>
            <p:ph type="body" sz="quarter" idx="17"/>
          </p:nvPr>
        </p:nvSpPr>
        <p:spPr/>
        <p:txBody>
          <a:bodyPr/>
          <a:lstStyle/>
          <a:p>
            <a:endParaRPr lang="en-US" sz="1200" dirty="0"/>
          </a:p>
        </p:txBody>
      </p:sp>
      <p:sp>
        <p:nvSpPr>
          <p:cNvPr id="7" name="Title 6">
            <a:extLst>
              <a:ext uri="{FF2B5EF4-FFF2-40B4-BE49-F238E27FC236}">
                <a16:creationId xmlns:a16="http://schemas.microsoft.com/office/drawing/2014/main" id="{53333CFA-1999-3A45-A6AD-6205B3C90202}"/>
              </a:ext>
            </a:extLst>
          </p:cNvPr>
          <p:cNvSpPr>
            <a:spLocks noGrp="1"/>
          </p:cNvSpPr>
          <p:nvPr>
            <p:ph type="title"/>
          </p:nvPr>
        </p:nvSpPr>
        <p:spPr/>
        <p:txBody>
          <a:bodyPr>
            <a:noAutofit/>
          </a:bodyPr>
          <a:lstStyle/>
          <a:p>
            <a:r>
              <a:rPr lang="en-US" dirty="0">
                <a:solidFill>
                  <a:srgbClr val="000000"/>
                </a:solidFill>
                <a:cs typeface="Calibri" panose="020F0502020204030204" pitchFamily="34" charset="0"/>
              </a:rPr>
              <a:t>The JPL Snapdragon Co-Processor (SCP)</a:t>
            </a:r>
          </a:p>
        </p:txBody>
      </p:sp>
      <p:sp>
        <p:nvSpPr>
          <p:cNvPr id="10" name="Text Placeholder 9">
            <a:extLst>
              <a:ext uri="{FF2B5EF4-FFF2-40B4-BE49-F238E27FC236}">
                <a16:creationId xmlns:a16="http://schemas.microsoft.com/office/drawing/2014/main" id="{368A06A0-FBB6-F58D-8379-CF9506EED6DF}"/>
              </a:ext>
            </a:extLst>
          </p:cNvPr>
          <p:cNvSpPr>
            <a:spLocks noGrp="1"/>
          </p:cNvSpPr>
          <p:nvPr>
            <p:ph sz="quarter" idx="19"/>
          </p:nvPr>
        </p:nvSpPr>
        <p:spPr>
          <a:xfrm>
            <a:off x="269407" y="767182"/>
            <a:ext cx="4734737" cy="4244237"/>
          </a:xfrm>
        </p:spPr>
        <p:txBody>
          <a:bodyPr/>
          <a:lstStyle/>
          <a:p>
            <a:pPr defTabSz="685783">
              <a:buClr>
                <a:srgbClr val="44546A">
                  <a:lumMod val="75000"/>
                </a:srgbClr>
              </a:buClr>
              <a:defRPr/>
            </a:pPr>
            <a:r>
              <a:rPr lang="en-US" sz="1100" dirty="0">
                <a:ea typeface="Helvetica Neue" panose="02000503000000020004" pitchFamily="2" charset="0"/>
                <a:cs typeface="Helvetica Neue" panose="02000503000000020004" pitchFamily="2" charset="0"/>
              </a:rPr>
              <a:t>The Snapdragon Co-Processor (SCP) is processing element based on the Qualcomm SA8155P SoC designed to provide a flexible and robust ultra high performance (&gt; 7 TOPS) computing platform for a wide range of missions and instruments</a:t>
            </a:r>
          </a:p>
          <a:p>
            <a:pPr defTabSz="685783">
              <a:buClr>
                <a:srgbClr val="44546A">
                  <a:lumMod val="75000"/>
                </a:srgbClr>
              </a:buClr>
              <a:defRPr/>
            </a:pPr>
            <a:r>
              <a:rPr lang="en-US" sz="1100" dirty="0">
                <a:ea typeface="Helvetica Neue" panose="02000503000000020004" pitchFamily="2" charset="0"/>
                <a:cs typeface="Helvetica Neue" panose="02000503000000020004" pitchFamily="2" charset="0"/>
              </a:rPr>
              <a:t>The SCP is designed as mezzanine card of the Common Instrument Electronics (CIE) Swift Processor which can hosts one or two SCP mezzanines</a:t>
            </a:r>
          </a:p>
          <a:p>
            <a:pPr defTabSz="685783">
              <a:buClr>
                <a:srgbClr val="44546A">
                  <a:lumMod val="75000"/>
                </a:srgbClr>
              </a:buClr>
              <a:defRPr/>
            </a:pPr>
            <a:r>
              <a:rPr lang="en-US" sz="1100" dirty="0">
                <a:ea typeface="Helvetica Neue" panose="02000503000000020004" pitchFamily="2" charset="0"/>
                <a:cs typeface="Helvetica Neue" panose="02000503000000020004" pitchFamily="2" charset="0"/>
              </a:rPr>
              <a:t>The SCP design utilizes automotive components</a:t>
            </a:r>
          </a:p>
          <a:p>
            <a:pPr lvl="1" defTabSz="685783">
              <a:buClr>
                <a:srgbClr val="44546A">
                  <a:lumMod val="75000"/>
                </a:srgbClr>
              </a:buClr>
              <a:buFont typeface="System Font Regular"/>
              <a:buChar char="–"/>
              <a:defRPr/>
            </a:pPr>
            <a:r>
              <a:rPr lang="en-US" sz="900" dirty="0">
                <a:ea typeface="Helvetica Neue" panose="02000503000000020004" pitchFamily="2" charset="0"/>
                <a:cs typeface="Helvetica Neue" panose="02000503000000020004" pitchFamily="2" charset="0"/>
              </a:rPr>
              <a:t>All QCOM automotive parts (SoC, PMIC, </a:t>
            </a:r>
            <a:r>
              <a:rPr lang="en-US" sz="900" dirty="0" err="1">
                <a:ea typeface="Helvetica Neue" panose="02000503000000020004" pitchFamily="2" charset="0"/>
                <a:cs typeface="Helvetica Neue" panose="02000503000000020004" pitchFamily="2" charset="0"/>
              </a:rPr>
              <a:t>WiFi</a:t>
            </a:r>
            <a:r>
              <a:rPr lang="en-US" sz="900" dirty="0">
                <a:ea typeface="Helvetica Neue" panose="02000503000000020004" pitchFamily="2" charset="0"/>
                <a:cs typeface="Helvetica Neue" panose="02000503000000020004" pitchFamily="2" charset="0"/>
              </a:rPr>
              <a:t>) pass </a:t>
            </a:r>
            <a:br>
              <a:rPr lang="en-US" sz="900" dirty="0">
                <a:ea typeface="Helvetica Neue" panose="02000503000000020004" pitchFamily="2" charset="0"/>
                <a:cs typeface="Helvetica Neue" panose="02000503000000020004" pitchFamily="2" charset="0"/>
              </a:rPr>
            </a:br>
            <a:r>
              <a:rPr lang="en-US" sz="900" dirty="0">
                <a:ea typeface="Helvetica Neue" panose="02000503000000020004" pitchFamily="2" charset="0"/>
                <a:cs typeface="Helvetica Neue" panose="02000503000000020004" pitchFamily="2" charset="0"/>
              </a:rPr>
              <a:t>TID ≥ 50Krad, most &gt;100Krad, LPDDR4 &gt; 100Krad proton - other parts (space grade switching regulators) limit SCP TID to 20Krad (upgradable to 30Krad). </a:t>
            </a:r>
          </a:p>
          <a:p>
            <a:pPr lvl="1" defTabSz="685783">
              <a:buClr>
                <a:srgbClr val="44546A">
                  <a:lumMod val="75000"/>
                </a:srgbClr>
              </a:buClr>
              <a:buFont typeface="System Font Regular"/>
              <a:buChar char="–"/>
              <a:defRPr/>
            </a:pPr>
            <a:r>
              <a:rPr lang="en-US" sz="900" dirty="0">
                <a:ea typeface="Helvetica Neue" panose="02000503000000020004" pitchFamily="2" charset="0"/>
                <a:cs typeface="Helvetica Neue" panose="02000503000000020004" pitchFamily="2" charset="0"/>
              </a:rPr>
              <a:t>Depending on environment, some parts (SoC, PMIC LPDDR4) may suffer single-event functional interrupts (SEFI) that can be mitigated with processing architectures that incorporate redundancy</a:t>
            </a:r>
          </a:p>
          <a:p>
            <a:pPr lvl="1" defTabSz="685783">
              <a:buClr>
                <a:srgbClr val="44546A">
                  <a:lumMod val="75000"/>
                </a:srgbClr>
              </a:buClr>
              <a:buFont typeface="System Font Regular"/>
              <a:buChar char="–"/>
              <a:defRPr/>
            </a:pPr>
            <a:r>
              <a:rPr lang="en-US" sz="900" dirty="0">
                <a:ea typeface="Helvetica Neue" panose="02000503000000020004" pitchFamily="2" charset="0"/>
                <a:cs typeface="Helvetica Neue" panose="02000503000000020004" pitchFamily="2" charset="0"/>
              </a:rPr>
              <a:t>SEFI Rates (assumes 100 mil of Al):</a:t>
            </a:r>
          </a:p>
          <a:p>
            <a:pPr lvl="2" defTabSz="685783">
              <a:buClr>
                <a:srgbClr val="44546A">
                  <a:lumMod val="75000"/>
                </a:srgbClr>
              </a:buClr>
              <a:buFont typeface="System Font Regular"/>
              <a:buChar char="–"/>
              <a:defRPr/>
            </a:pPr>
            <a:r>
              <a:rPr lang="en-US" sz="800" dirty="0">
                <a:ea typeface="Helvetica Neue" panose="02000503000000020004" pitchFamily="2" charset="0"/>
                <a:cs typeface="Helvetica Neue" panose="02000503000000020004" pitchFamily="2" charset="0"/>
              </a:rPr>
              <a:t>Mars Surface: 3.57E-3/device-day</a:t>
            </a:r>
          </a:p>
          <a:p>
            <a:pPr lvl="2" defTabSz="685783">
              <a:buClr>
                <a:srgbClr val="44546A">
                  <a:lumMod val="75000"/>
                </a:srgbClr>
              </a:buClr>
              <a:buFont typeface="System Font Regular"/>
              <a:buChar char="–"/>
              <a:defRPr/>
            </a:pPr>
            <a:r>
              <a:rPr lang="en-US" sz="800" dirty="0">
                <a:ea typeface="Helvetica Neue" panose="02000503000000020004" pitchFamily="2" charset="0"/>
                <a:cs typeface="Helvetica Neue" panose="02000503000000020004" pitchFamily="2" charset="0"/>
              </a:rPr>
              <a:t>ISS Orbit: 2.6E-2/device-day</a:t>
            </a:r>
          </a:p>
          <a:p>
            <a:pPr defTabSz="685783">
              <a:buClr>
                <a:srgbClr val="44546A">
                  <a:lumMod val="75000"/>
                </a:srgbClr>
              </a:buClr>
              <a:defRPr/>
            </a:pPr>
            <a:r>
              <a:rPr lang="en-US" sz="1100" dirty="0">
                <a:ea typeface="Helvetica Neue" panose="02000503000000020004" pitchFamily="2" charset="0"/>
                <a:cs typeface="Helvetica Neue" panose="02000503000000020004" pitchFamily="2" charset="0"/>
              </a:rPr>
              <a:t>Multiple SCPs can be used in parallel to provide additional computing performance or to provide redundancy for applications that require guaranteed availability</a:t>
            </a:r>
          </a:p>
          <a:p>
            <a:pPr defTabSz="685783">
              <a:buClr>
                <a:srgbClr val="44546A">
                  <a:lumMod val="75000"/>
                </a:srgbClr>
              </a:buClr>
              <a:defRPr/>
            </a:pPr>
            <a:r>
              <a:rPr lang="en-US" sz="1100" dirty="0">
                <a:ea typeface="Helvetica Neue" panose="02000503000000020004" pitchFamily="2" charset="0"/>
                <a:cs typeface="Helvetica Neue" panose="02000503000000020004" pitchFamily="2" charset="0"/>
              </a:rPr>
              <a:t>A four SCP carrier board supporting ethernet and UART interconnects is also under development and test by Div34 to explore redundancy architectures and middleware</a:t>
            </a:r>
          </a:p>
          <a:p>
            <a:endParaRPr lang="en-US" sz="1100" dirty="0"/>
          </a:p>
        </p:txBody>
      </p:sp>
      <p:sp>
        <p:nvSpPr>
          <p:cNvPr id="2" name="Slide Number Placeholder 4">
            <a:extLst>
              <a:ext uri="{FF2B5EF4-FFF2-40B4-BE49-F238E27FC236}">
                <a16:creationId xmlns:a16="http://schemas.microsoft.com/office/drawing/2014/main" id="{7DDC9564-F405-B629-FAAE-F1756A9F33D1}"/>
              </a:ext>
            </a:extLst>
          </p:cNvPr>
          <p:cNvSpPr>
            <a:spLocks noGrp="1"/>
          </p:cNvSpPr>
          <p:nvPr>
            <p:ph type="sldNum" sz="quarter" idx="22"/>
          </p:nvPr>
        </p:nvSpPr>
        <p:spPr/>
        <p:txBody>
          <a:bodyPr/>
          <a:lstStyle/>
          <a:p>
            <a:fld id="{CAECA1B6-1EEE-BF4F-A288-13F3664F9DC3}" type="slidenum">
              <a:rPr lang="en-US" sz="900"/>
              <a:t>6</a:t>
            </a:fld>
            <a:endParaRPr lang="en-US" dirty="0"/>
          </a:p>
        </p:txBody>
      </p:sp>
      <p:pic>
        <p:nvPicPr>
          <p:cNvPr id="13" name="Picture 12">
            <a:extLst>
              <a:ext uri="{FF2B5EF4-FFF2-40B4-BE49-F238E27FC236}">
                <a16:creationId xmlns:a16="http://schemas.microsoft.com/office/drawing/2014/main" id="{D24F41E3-88F0-3BBB-65D2-72E17F029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20504" y="886915"/>
            <a:ext cx="1290782" cy="1750973"/>
          </a:xfrm>
          <a:prstGeom prst="rect">
            <a:avLst/>
          </a:prstGeom>
        </p:spPr>
      </p:pic>
      <p:grpSp>
        <p:nvGrpSpPr>
          <p:cNvPr id="9" name="Group 8">
            <a:extLst>
              <a:ext uri="{FF2B5EF4-FFF2-40B4-BE49-F238E27FC236}">
                <a16:creationId xmlns:a16="http://schemas.microsoft.com/office/drawing/2014/main" id="{8149061B-9F64-6790-1E50-83CCCC85E7B8}"/>
              </a:ext>
            </a:extLst>
          </p:cNvPr>
          <p:cNvGrpSpPr/>
          <p:nvPr/>
        </p:nvGrpSpPr>
        <p:grpSpPr>
          <a:xfrm>
            <a:off x="7420504" y="377921"/>
            <a:ext cx="1290782" cy="492443"/>
            <a:chOff x="6142467" y="630150"/>
            <a:chExt cx="2125704" cy="656591"/>
          </a:xfrm>
        </p:grpSpPr>
        <p:cxnSp>
          <p:nvCxnSpPr>
            <p:cNvPr id="15" name="Straight Arrow Connector 14">
              <a:extLst>
                <a:ext uri="{FF2B5EF4-FFF2-40B4-BE49-F238E27FC236}">
                  <a16:creationId xmlns:a16="http://schemas.microsoft.com/office/drawing/2014/main" id="{7795754E-427E-81ED-D529-004B1487DB6D}"/>
                </a:ext>
              </a:extLst>
            </p:cNvPr>
            <p:cNvCxnSpPr>
              <a:cxnSpLocks/>
            </p:cNvCxnSpPr>
            <p:nvPr/>
          </p:nvCxnSpPr>
          <p:spPr>
            <a:xfrm flipH="1">
              <a:off x="6142467" y="1088923"/>
              <a:ext cx="2125704" cy="0"/>
            </a:xfrm>
            <a:prstGeom prst="straightConnector1">
              <a:avLst/>
            </a:prstGeom>
            <a:ln w="28575" cmpd="sng">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74559EE2-226E-4F06-4EC9-9E090AA5FACA}"/>
                </a:ext>
              </a:extLst>
            </p:cNvPr>
            <p:cNvSpPr txBox="1"/>
            <p:nvPr/>
          </p:nvSpPr>
          <p:spPr>
            <a:xfrm>
              <a:off x="6695716" y="630150"/>
              <a:ext cx="1096307" cy="656591"/>
            </a:xfrm>
            <a:prstGeom prst="rect">
              <a:avLst/>
            </a:prstGeom>
            <a:solidFill>
              <a:schemeClr val="bg1"/>
            </a:solidFill>
          </p:spPr>
          <p:txBody>
            <a:bodyPr wrap="square" rtlCol="0">
              <a:spAutoFit/>
            </a:bodyPr>
            <a:lstStyle/>
            <a:p>
              <a:pPr algn="ctr"/>
              <a:r>
                <a:rPr lang="en-US" sz="1300" dirty="0"/>
                <a:t>69 mm</a:t>
              </a:r>
            </a:p>
          </p:txBody>
        </p:sp>
      </p:grpSp>
      <p:grpSp>
        <p:nvGrpSpPr>
          <p:cNvPr id="6" name="Group 5">
            <a:extLst>
              <a:ext uri="{FF2B5EF4-FFF2-40B4-BE49-F238E27FC236}">
                <a16:creationId xmlns:a16="http://schemas.microsoft.com/office/drawing/2014/main" id="{87F96B44-AC9D-B656-3CF3-EFF44AFE7D02}"/>
              </a:ext>
            </a:extLst>
          </p:cNvPr>
          <p:cNvGrpSpPr/>
          <p:nvPr/>
        </p:nvGrpSpPr>
        <p:grpSpPr>
          <a:xfrm>
            <a:off x="8731880" y="877680"/>
            <a:ext cx="292388" cy="1760208"/>
            <a:chOff x="8285839" y="1274053"/>
            <a:chExt cx="389851" cy="2830636"/>
          </a:xfrm>
        </p:grpSpPr>
        <p:cxnSp>
          <p:nvCxnSpPr>
            <p:cNvPr id="17" name="Straight Arrow Connector 16">
              <a:extLst>
                <a:ext uri="{FF2B5EF4-FFF2-40B4-BE49-F238E27FC236}">
                  <a16:creationId xmlns:a16="http://schemas.microsoft.com/office/drawing/2014/main" id="{644D00C8-3687-C574-EC79-E0873793CBAA}"/>
                </a:ext>
              </a:extLst>
            </p:cNvPr>
            <p:cNvCxnSpPr>
              <a:cxnSpLocks/>
            </p:cNvCxnSpPr>
            <p:nvPr/>
          </p:nvCxnSpPr>
          <p:spPr>
            <a:xfrm>
              <a:off x="8453856" y="1274053"/>
              <a:ext cx="0" cy="2830636"/>
            </a:xfrm>
            <a:prstGeom prst="straightConnector1">
              <a:avLst/>
            </a:prstGeom>
            <a:ln w="28575" cmpd="sng">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4C5CB326-9C68-65DF-C089-EDE2EA45492C}"/>
                </a:ext>
              </a:extLst>
            </p:cNvPr>
            <p:cNvSpPr txBox="1"/>
            <p:nvPr/>
          </p:nvSpPr>
          <p:spPr>
            <a:xfrm rot="5400000">
              <a:off x="7916586" y="2576016"/>
              <a:ext cx="1128358" cy="389851"/>
            </a:xfrm>
            <a:prstGeom prst="rect">
              <a:avLst/>
            </a:prstGeom>
            <a:solidFill>
              <a:schemeClr val="bg1"/>
            </a:solidFill>
          </p:spPr>
          <p:txBody>
            <a:bodyPr wrap="square" rtlCol="0">
              <a:spAutoFit/>
            </a:bodyPr>
            <a:lstStyle/>
            <a:p>
              <a:pPr algn="ctr"/>
              <a:r>
                <a:rPr lang="en-US" sz="1300" dirty="0"/>
                <a:t>94 mm</a:t>
              </a:r>
            </a:p>
          </p:txBody>
        </p:sp>
      </p:grpSp>
      <p:sp>
        <p:nvSpPr>
          <p:cNvPr id="5" name="TextBox 4">
            <a:extLst>
              <a:ext uri="{FF2B5EF4-FFF2-40B4-BE49-F238E27FC236}">
                <a16:creationId xmlns:a16="http://schemas.microsoft.com/office/drawing/2014/main" id="{6D73E901-09C4-7DD3-91B1-4C8A3D62F280}"/>
              </a:ext>
            </a:extLst>
          </p:cNvPr>
          <p:cNvSpPr txBox="1"/>
          <p:nvPr/>
        </p:nvSpPr>
        <p:spPr>
          <a:xfrm>
            <a:off x="6755302" y="2633526"/>
            <a:ext cx="2668001" cy="276999"/>
          </a:xfrm>
          <a:prstGeom prst="rect">
            <a:avLst/>
          </a:prstGeom>
          <a:noFill/>
        </p:spPr>
        <p:txBody>
          <a:bodyPr wrap="square" rtlCol="0">
            <a:spAutoFit/>
          </a:bodyPr>
          <a:lstStyle/>
          <a:p>
            <a:pPr algn="ctr"/>
            <a:r>
              <a:rPr lang="en-US" sz="1200" b="1" i="1" dirty="0">
                <a:solidFill>
                  <a:schemeClr val="accent1"/>
                </a:solidFill>
              </a:rPr>
              <a:t>SCP Front</a:t>
            </a:r>
          </a:p>
        </p:txBody>
      </p:sp>
      <p:pic>
        <p:nvPicPr>
          <p:cNvPr id="18" name="Picture 17">
            <a:extLst>
              <a:ext uri="{FF2B5EF4-FFF2-40B4-BE49-F238E27FC236}">
                <a16:creationId xmlns:a16="http://schemas.microsoft.com/office/drawing/2014/main" id="{23581469-6C47-5270-F24A-E17B1B7D53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46177" y="2937585"/>
            <a:ext cx="1239433" cy="1753232"/>
          </a:xfrm>
          <a:prstGeom prst="rect">
            <a:avLst/>
          </a:prstGeom>
        </p:spPr>
      </p:pic>
      <p:sp>
        <p:nvSpPr>
          <p:cNvPr id="19" name="TextBox 18">
            <a:extLst>
              <a:ext uri="{FF2B5EF4-FFF2-40B4-BE49-F238E27FC236}">
                <a16:creationId xmlns:a16="http://schemas.microsoft.com/office/drawing/2014/main" id="{FFDC5A3F-6426-80A0-481F-27B0B40F7D49}"/>
              </a:ext>
            </a:extLst>
          </p:cNvPr>
          <p:cNvSpPr txBox="1"/>
          <p:nvPr/>
        </p:nvSpPr>
        <p:spPr>
          <a:xfrm>
            <a:off x="7658273" y="4643551"/>
            <a:ext cx="1976356" cy="276999"/>
          </a:xfrm>
          <a:prstGeom prst="rect">
            <a:avLst/>
          </a:prstGeom>
          <a:noFill/>
        </p:spPr>
        <p:txBody>
          <a:bodyPr wrap="square" rtlCol="0">
            <a:spAutoFit/>
          </a:bodyPr>
          <a:lstStyle/>
          <a:p>
            <a:r>
              <a:rPr lang="en-US" sz="1200" b="1" i="1" dirty="0">
                <a:solidFill>
                  <a:schemeClr val="accent1"/>
                </a:solidFill>
              </a:rPr>
              <a:t>SCP Back</a:t>
            </a:r>
          </a:p>
        </p:txBody>
      </p:sp>
      <p:sp>
        <p:nvSpPr>
          <p:cNvPr id="12" name="TextBox 11">
            <a:extLst>
              <a:ext uri="{FF2B5EF4-FFF2-40B4-BE49-F238E27FC236}">
                <a16:creationId xmlns:a16="http://schemas.microsoft.com/office/drawing/2014/main" id="{31037CF6-5989-14EF-E1AA-ECC8BAD31323}"/>
              </a:ext>
            </a:extLst>
          </p:cNvPr>
          <p:cNvSpPr txBox="1"/>
          <p:nvPr/>
        </p:nvSpPr>
        <p:spPr>
          <a:xfrm>
            <a:off x="5512959" y="3814071"/>
            <a:ext cx="1675640" cy="646331"/>
          </a:xfrm>
          <a:prstGeom prst="rect">
            <a:avLst/>
          </a:prstGeom>
          <a:noFill/>
        </p:spPr>
        <p:txBody>
          <a:bodyPr wrap="square" rtlCol="0">
            <a:spAutoFit/>
          </a:bodyPr>
          <a:lstStyle/>
          <a:p>
            <a:pPr algn="ctr"/>
            <a:r>
              <a:rPr lang="en-US" sz="1200" b="1" i="1" dirty="0">
                <a:solidFill>
                  <a:schemeClr val="accent1"/>
                </a:solidFill>
              </a:rPr>
              <a:t>SCP mounted in CIE Swift Processor Module</a:t>
            </a:r>
          </a:p>
        </p:txBody>
      </p:sp>
      <p:sp>
        <p:nvSpPr>
          <p:cNvPr id="20" name="Rectangle 1">
            <a:extLst>
              <a:ext uri="{FF2B5EF4-FFF2-40B4-BE49-F238E27FC236}">
                <a16:creationId xmlns:a16="http://schemas.microsoft.com/office/drawing/2014/main" id="{335841D3-7BA3-7343-3226-1B4838BF1898}"/>
              </a:ext>
            </a:extLst>
          </p:cNvPr>
          <p:cNvSpPr>
            <a:spLocks noChangeArrowheads="1"/>
          </p:cNvSpPr>
          <p:nvPr/>
        </p:nvSpPr>
        <p:spPr bwMode="auto">
          <a:xfrm>
            <a:off x="2686050" y="4925716"/>
            <a:ext cx="4531936" cy="217784"/>
          </a:xfrm>
          <a:prstGeom prst="rect">
            <a:avLst/>
          </a:prstGeom>
        </p:spPr>
        <p:txBody>
          <a:bodyPr/>
          <a:lstStyle/>
          <a:p>
            <a:endParaRPr lang="en-US" altLang="en-US" sz="1050" dirty="0">
              <a:solidFill>
                <a:schemeClr val="bg1">
                  <a:lumMod val="65000"/>
                </a:schemeClr>
              </a:solidFill>
            </a:endParaRPr>
          </a:p>
        </p:txBody>
      </p:sp>
      <p:pic>
        <p:nvPicPr>
          <p:cNvPr id="3" name="Picture 2">
            <a:extLst>
              <a:ext uri="{FF2B5EF4-FFF2-40B4-BE49-F238E27FC236}">
                <a16:creationId xmlns:a16="http://schemas.microsoft.com/office/drawing/2014/main" id="{21F29EC3-CF70-F184-5733-04BF532D6ED9}"/>
              </a:ext>
            </a:extLst>
          </p:cNvPr>
          <p:cNvPicPr>
            <a:picLocks noChangeAspect="1"/>
          </p:cNvPicPr>
          <p:nvPr/>
        </p:nvPicPr>
        <p:blipFill rotWithShape="1">
          <a:blip r:embed="rId4"/>
          <a:srcRect l="21364" t="17764" r="23992" b="3583"/>
          <a:stretch/>
        </p:blipFill>
        <p:spPr>
          <a:xfrm>
            <a:off x="5092431" y="1312335"/>
            <a:ext cx="2258919" cy="2428148"/>
          </a:xfrm>
          <a:prstGeom prst="rect">
            <a:avLst/>
          </a:prstGeom>
        </p:spPr>
      </p:pic>
      <p:sp>
        <p:nvSpPr>
          <p:cNvPr id="21" name="Footer Placeholder 6">
            <a:extLst>
              <a:ext uri="{FF2B5EF4-FFF2-40B4-BE49-F238E27FC236}">
                <a16:creationId xmlns:a16="http://schemas.microsoft.com/office/drawing/2014/main" id="{E84CCCAA-8356-2B88-941D-E6E3C33D8C0B}"/>
              </a:ext>
            </a:extLst>
          </p:cNvPr>
          <p:cNvSpPr>
            <a:spLocks noGrp="1"/>
          </p:cNvSpPr>
          <p:nvPr>
            <p:ph type="ftr" sz="quarter" idx="21"/>
          </p:nvPr>
        </p:nvSpPr>
        <p:spPr>
          <a:xfrm>
            <a:off x="1676401" y="4871403"/>
            <a:ext cx="5791199" cy="274637"/>
          </a:xfrm>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2654857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3DF7B15-E94B-3D2C-FCC6-D76C85BB6878}"/>
              </a:ext>
            </a:extLst>
          </p:cNvPr>
          <p:cNvSpPr>
            <a:spLocks noGrp="1"/>
          </p:cNvSpPr>
          <p:nvPr>
            <p:ph type="body" sz="quarter" idx="17"/>
          </p:nvPr>
        </p:nvSpPr>
        <p:spPr/>
        <p:txBody>
          <a:bodyPr/>
          <a:lstStyle/>
          <a:p>
            <a:endParaRPr lang="en-US" sz="1200" dirty="0"/>
          </a:p>
        </p:txBody>
      </p:sp>
      <p:sp>
        <p:nvSpPr>
          <p:cNvPr id="7" name="Title 6">
            <a:extLst>
              <a:ext uri="{FF2B5EF4-FFF2-40B4-BE49-F238E27FC236}">
                <a16:creationId xmlns:a16="http://schemas.microsoft.com/office/drawing/2014/main" id="{53333CFA-1999-3A45-A6AD-6205B3C90202}"/>
              </a:ext>
            </a:extLst>
          </p:cNvPr>
          <p:cNvSpPr>
            <a:spLocks noGrp="1"/>
          </p:cNvSpPr>
          <p:nvPr>
            <p:ph type="title"/>
          </p:nvPr>
        </p:nvSpPr>
        <p:spPr/>
        <p:txBody>
          <a:bodyPr>
            <a:noAutofit/>
          </a:bodyPr>
          <a:lstStyle/>
          <a:p>
            <a:r>
              <a:rPr lang="en-US" dirty="0">
                <a:solidFill>
                  <a:srgbClr val="000000"/>
                </a:solidFill>
                <a:cs typeface="Calibri" panose="020F0502020204030204" pitchFamily="34" charset="0"/>
              </a:rPr>
              <a:t>The JPL Snapdragon Co-Processor (SCP)</a:t>
            </a:r>
          </a:p>
        </p:txBody>
      </p:sp>
      <p:sp>
        <p:nvSpPr>
          <p:cNvPr id="10" name="Text Placeholder 9">
            <a:extLst>
              <a:ext uri="{FF2B5EF4-FFF2-40B4-BE49-F238E27FC236}">
                <a16:creationId xmlns:a16="http://schemas.microsoft.com/office/drawing/2014/main" id="{368A06A0-FBB6-F58D-8379-CF9506EED6DF}"/>
              </a:ext>
            </a:extLst>
          </p:cNvPr>
          <p:cNvSpPr>
            <a:spLocks noGrp="1"/>
          </p:cNvSpPr>
          <p:nvPr>
            <p:ph sz="quarter" idx="19"/>
          </p:nvPr>
        </p:nvSpPr>
        <p:spPr>
          <a:xfrm>
            <a:off x="269407" y="767182"/>
            <a:ext cx="4734737" cy="4244237"/>
          </a:xfrm>
        </p:spPr>
        <p:txBody>
          <a:bodyPr/>
          <a:lstStyle/>
          <a:p>
            <a:pPr defTabSz="685783">
              <a:buClr>
                <a:srgbClr val="44546A">
                  <a:lumMod val="75000"/>
                </a:srgbClr>
              </a:buClr>
              <a:defRPr/>
            </a:pPr>
            <a:r>
              <a:rPr lang="en-US" sz="1200" b="1" dirty="0">
                <a:ea typeface="Helvetica Neue" panose="02000503000000020004" pitchFamily="2" charset="0"/>
                <a:cs typeface="Helvetica Neue" panose="02000503000000020004" pitchFamily="2" charset="0"/>
              </a:rPr>
              <a:t>Coprocessor Features</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Qualcomm SA8155P SOC</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2x 64Gb LPDDR4 memory</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1024Gb Non-Volatile Flash Storage </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2Mb FRAM</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Independent rad hard (100Krad) watchdog circuit</a:t>
            </a:r>
          </a:p>
          <a:p>
            <a:pPr lvl="1" defTabSz="685783">
              <a:buClr>
                <a:srgbClr val="44546A">
                  <a:lumMod val="75000"/>
                </a:srgbClr>
              </a:buClr>
              <a:defRPr/>
            </a:pPr>
            <a:endParaRPr lang="en-US" sz="1000" dirty="0">
              <a:ea typeface="Helvetica Neue" panose="02000503000000020004" pitchFamily="2" charset="0"/>
              <a:cs typeface="Helvetica Neue" panose="02000503000000020004" pitchFamily="2" charset="0"/>
            </a:endParaRPr>
          </a:p>
          <a:p>
            <a:pPr defTabSz="685783">
              <a:buClr>
                <a:srgbClr val="44546A">
                  <a:lumMod val="75000"/>
                </a:srgbClr>
              </a:buClr>
              <a:defRPr/>
            </a:pPr>
            <a:r>
              <a:rPr lang="en-US" sz="1200" b="1" dirty="0">
                <a:ea typeface="Helvetica Neue" panose="02000503000000020004" pitchFamily="2" charset="0"/>
                <a:cs typeface="Helvetica Neue" panose="02000503000000020004" pitchFamily="2" charset="0"/>
              </a:rPr>
              <a:t>Mezzanine Interfaces and I/O</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1x 2-lane PCIe Gen3, 2GB/s transfer rate to host</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1x 1-lane PCIe Gen3</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1x GigE RGMII support</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2x UART, 1x JTAG, 14x General Purpose IO</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5x Qualcomm Universal Peripheral ports - SPI, I2C, UART</a:t>
            </a:r>
          </a:p>
          <a:p>
            <a:pPr lvl="1" defTabSz="685783">
              <a:buClr>
                <a:srgbClr val="44546A">
                  <a:lumMod val="75000"/>
                </a:srgbClr>
              </a:buClr>
              <a:defRPr/>
            </a:pPr>
            <a:endParaRPr lang="en-US" sz="1000" dirty="0">
              <a:ea typeface="Helvetica Neue" panose="02000503000000020004" pitchFamily="2" charset="0"/>
              <a:cs typeface="Helvetica Neue" panose="02000503000000020004" pitchFamily="2" charset="0"/>
            </a:endParaRPr>
          </a:p>
          <a:p>
            <a:pPr defTabSz="685783">
              <a:buClr>
                <a:srgbClr val="44546A">
                  <a:lumMod val="75000"/>
                </a:srgbClr>
              </a:buClr>
              <a:defRPr/>
            </a:pPr>
            <a:r>
              <a:rPr lang="en-US" sz="1200" b="1" dirty="0">
                <a:ea typeface="Helvetica Neue" panose="02000503000000020004" pitchFamily="2" charset="0"/>
                <a:cs typeface="Helvetica Neue" panose="02000503000000020004" pitchFamily="2" charset="0"/>
              </a:rPr>
              <a:t>External Interfaces</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2x USB3.0 support</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4x 4-lane MIPI Camera Serial Interface connector</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1x Boot select Jumper</a:t>
            </a:r>
          </a:p>
          <a:p>
            <a:pPr lvl="1" defTabSz="685783">
              <a:buClr>
                <a:srgbClr val="44546A">
                  <a:lumMod val="75000"/>
                </a:srgbClr>
              </a:buClr>
              <a:defRPr/>
            </a:pPr>
            <a:endParaRPr lang="en-US" sz="1000" dirty="0">
              <a:ea typeface="Helvetica Neue" panose="02000503000000020004" pitchFamily="2" charset="0"/>
              <a:cs typeface="Helvetica Neue" panose="02000503000000020004" pitchFamily="2" charset="0"/>
            </a:endParaRPr>
          </a:p>
          <a:p>
            <a:pPr defTabSz="685783">
              <a:buClr>
                <a:srgbClr val="44546A">
                  <a:lumMod val="75000"/>
                </a:srgbClr>
              </a:buClr>
              <a:defRPr/>
            </a:pPr>
            <a:r>
              <a:rPr lang="en-US" sz="1200" b="1" dirty="0">
                <a:ea typeface="Helvetica Neue" panose="02000503000000020004" pitchFamily="2" charset="0"/>
                <a:cs typeface="Helvetica Neue" panose="02000503000000020004" pitchFamily="2" charset="0"/>
              </a:rPr>
              <a:t>Mass</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SCP with heat plate &amp; mounting hardware -&gt; 198 grams.  </a:t>
            </a:r>
          </a:p>
          <a:p>
            <a:pPr lvl="1" defTabSz="685783">
              <a:buClr>
                <a:srgbClr val="44546A">
                  <a:lumMod val="75000"/>
                </a:srgbClr>
              </a:buClr>
              <a:defRPr/>
            </a:pPr>
            <a:r>
              <a:rPr lang="en-US" sz="1000" dirty="0">
                <a:ea typeface="Helvetica Neue" panose="02000503000000020004" pitchFamily="2" charset="0"/>
                <a:cs typeface="Helvetica Neue" panose="02000503000000020004" pitchFamily="2" charset="0"/>
              </a:rPr>
              <a:t>SCP board without heat plate &amp; mounting hardware -&gt; 54 grams. </a:t>
            </a:r>
          </a:p>
          <a:p>
            <a:endParaRPr lang="en-US" sz="1200" dirty="0"/>
          </a:p>
        </p:txBody>
      </p:sp>
      <p:sp>
        <p:nvSpPr>
          <p:cNvPr id="2" name="Slide Number Placeholder 4">
            <a:extLst>
              <a:ext uri="{FF2B5EF4-FFF2-40B4-BE49-F238E27FC236}">
                <a16:creationId xmlns:a16="http://schemas.microsoft.com/office/drawing/2014/main" id="{7DDC9564-F405-B629-FAAE-F1756A9F33D1}"/>
              </a:ext>
            </a:extLst>
          </p:cNvPr>
          <p:cNvSpPr>
            <a:spLocks noGrp="1"/>
          </p:cNvSpPr>
          <p:nvPr>
            <p:ph type="sldNum" sz="quarter" idx="22"/>
          </p:nvPr>
        </p:nvSpPr>
        <p:spPr/>
        <p:txBody>
          <a:bodyPr/>
          <a:lstStyle/>
          <a:p>
            <a:fld id="{CAECA1B6-1EEE-BF4F-A288-13F3664F9DC3}" type="slidenum">
              <a:rPr lang="en-US" sz="900"/>
              <a:t>7</a:t>
            </a:fld>
            <a:endParaRPr lang="en-US" dirty="0"/>
          </a:p>
        </p:txBody>
      </p:sp>
      <p:sp>
        <p:nvSpPr>
          <p:cNvPr id="20" name="Rectangle 1">
            <a:extLst>
              <a:ext uri="{FF2B5EF4-FFF2-40B4-BE49-F238E27FC236}">
                <a16:creationId xmlns:a16="http://schemas.microsoft.com/office/drawing/2014/main" id="{335841D3-7BA3-7343-3226-1B4838BF1898}"/>
              </a:ext>
            </a:extLst>
          </p:cNvPr>
          <p:cNvSpPr>
            <a:spLocks noChangeArrowheads="1"/>
          </p:cNvSpPr>
          <p:nvPr/>
        </p:nvSpPr>
        <p:spPr bwMode="auto">
          <a:xfrm>
            <a:off x="2686050" y="4925716"/>
            <a:ext cx="4531936" cy="217784"/>
          </a:xfrm>
          <a:prstGeom prst="rect">
            <a:avLst/>
          </a:prstGeom>
        </p:spPr>
        <p:txBody>
          <a:bodyPr/>
          <a:lstStyle/>
          <a:p>
            <a:endParaRPr lang="en-US" altLang="en-US" sz="1050" dirty="0">
              <a:solidFill>
                <a:schemeClr val="bg1">
                  <a:lumMod val="65000"/>
                </a:schemeClr>
              </a:solidFill>
            </a:endParaRPr>
          </a:p>
        </p:txBody>
      </p:sp>
      <p:sp>
        <p:nvSpPr>
          <p:cNvPr id="21" name="Footer Placeholder 6">
            <a:extLst>
              <a:ext uri="{FF2B5EF4-FFF2-40B4-BE49-F238E27FC236}">
                <a16:creationId xmlns:a16="http://schemas.microsoft.com/office/drawing/2014/main" id="{E84CCCAA-8356-2B88-941D-E6E3C33D8C0B}"/>
              </a:ext>
            </a:extLst>
          </p:cNvPr>
          <p:cNvSpPr>
            <a:spLocks noGrp="1"/>
          </p:cNvSpPr>
          <p:nvPr>
            <p:ph type="ftr" sz="quarter" idx="21"/>
          </p:nvPr>
        </p:nvSpPr>
        <p:spPr>
          <a:xfrm>
            <a:off x="1676401" y="4871403"/>
            <a:ext cx="5791199" cy="274637"/>
          </a:xfrm>
        </p:spPr>
        <p:txBody>
          <a:bodyPr/>
          <a:lstStyle/>
          <a:p>
            <a:r>
              <a:rPr lang="en-US" dirty="0"/>
              <a:t>This document has been reviewed and determined not to contain export controlled technical data.</a:t>
            </a:r>
          </a:p>
        </p:txBody>
      </p:sp>
      <p:pic>
        <p:nvPicPr>
          <p:cNvPr id="4" name="Picture 3">
            <a:extLst>
              <a:ext uri="{FF2B5EF4-FFF2-40B4-BE49-F238E27FC236}">
                <a16:creationId xmlns:a16="http://schemas.microsoft.com/office/drawing/2014/main" id="{38B9FAE1-85A2-BBE4-DD35-55EFC9C4BE4A}"/>
              </a:ext>
            </a:extLst>
          </p:cNvPr>
          <p:cNvPicPr>
            <a:picLocks noChangeAspect="1"/>
          </p:cNvPicPr>
          <p:nvPr/>
        </p:nvPicPr>
        <p:blipFill rotWithShape="1">
          <a:blip r:embed="rId2"/>
          <a:srcRect r="20981"/>
          <a:stretch/>
        </p:blipFill>
        <p:spPr>
          <a:xfrm>
            <a:off x="5995445" y="816313"/>
            <a:ext cx="2879148" cy="3658303"/>
          </a:xfrm>
          <a:prstGeom prst="rect">
            <a:avLst/>
          </a:prstGeom>
        </p:spPr>
      </p:pic>
    </p:spTree>
    <p:extLst>
      <p:ext uri="{BB962C8B-B14F-4D97-AF65-F5344CB8AC3E}">
        <p14:creationId xmlns:p14="http://schemas.microsoft.com/office/powerpoint/2010/main" val="2386955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053E3F-42B7-F0B5-23BD-4D5586BAF3FA}"/>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E73B537F-95DC-0470-FE38-34BC8C745AF2}"/>
              </a:ext>
            </a:extLst>
          </p:cNvPr>
          <p:cNvSpPr>
            <a:spLocks noGrp="1"/>
          </p:cNvSpPr>
          <p:nvPr>
            <p:ph type="title"/>
          </p:nvPr>
        </p:nvSpPr>
        <p:spPr/>
        <p:txBody>
          <a:bodyPr/>
          <a:lstStyle/>
          <a:p>
            <a:r>
              <a:rPr lang="en-US" dirty="0"/>
              <a:t>Path to TRL6</a:t>
            </a:r>
          </a:p>
        </p:txBody>
      </p:sp>
      <p:sp>
        <p:nvSpPr>
          <p:cNvPr id="4" name="Text Placeholder 3">
            <a:extLst>
              <a:ext uri="{FF2B5EF4-FFF2-40B4-BE49-F238E27FC236}">
                <a16:creationId xmlns:a16="http://schemas.microsoft.com/office/drawing/2014/main" id="{B968FD5E-5660-4D51-F3AC-C85F4E46B129}"/>
              </a:ext>
            </a:extLst>
          </p:cNvPr>
          <p:cNvSpPr>
            <a:spLocks noGrp="1"/>
          </p:cNvSpPr>
          <p:nvPr>
            <p:ph type="body" sz="quarter" idx="14"/>
          </p:nvPr>
        </p:nvSpPr>
        <p:spPr/>
        <p:txBody>
          <a:bodyPr/>
          <a:lstStyle/>
          <a:p>
            <a:endParaRPr lang="en-US"/>
          </a:p>
        </p:txBody>
      </p:sp>
      <p:sp>
        <p:nvSpPr>
          <p:cNvPr id="5" name="Content Placeholder 4">
            <a:extLst>
              <a:ext uri="{FF2B5EF4-FFF2-40B4-BE49-F238E27FC236}">
                <a16:creationId xmlns:a16="http://schemas.microsoft.com/office/drawing/2014/main" id="{F51E9B7D-78A1-2E31-8659-B57FBBF822C1}"/>
              </a:ext>
            </a:extLst>
          </p:cNvPr>
          <p:cNvSpPr>
            <a:spLocks noGrp="1"/>
          </p:cNvSpPr>
          <p:nvPr>
            <p:ph sz="quarter" idx="19"/>
          </p:nvPr>
        </p:nvSpPr>
        <p:spPr>
          <a:xfrm>
            <a:off x="254001" y="1181120"/>
            <a:ext cx="5128321" cy="3140372"/>
          </a:xfrm>
        </p:spPr>
        <p:txBody>
          <a:bodyPr/>
          <a:lstStyle/>
          <a:p>
            <a:r>
              <a:rPr lang="en-US" sz="1600" dirty="0"/>
              <a:t>Joint collaboration with Hewlett-Packard Enterprise (HPE) Spaceborne 2 Computer </a:t>
            </a:r>
            <a:br>
              <a:rPr lang="en-US" sz="1600" dirty="0"/>
            </a:br>
            <a:r>
              <a:rPr lang="en-US" sz="1600" dirty="0"/>
              <a:t>mission to integrate two Snapdragon 855 mobile platforms that arrived at the ISS in February 2021</a:t>
            </a:r>
          </a:p>
          <a:p>
            <a:endParaRPr lang="en-US" sz="1600" dirty="0"/>
          </a:p>
          <a:p>
            <a:r>
              <a:rPr lang="en-US" sz="1600" dirty="0"/>
              <a:t>Over 40 different AI, ML and scientific algorithms demonstrated</a:t>
            </a:r>
          </a:p>
          <a:p>
            <a:endParaRPr lang="en-US" sz="1600" dirty="0"/>
          </a:p>
          <a:p>
            <a:r>
              <a:rPr lang="en-US" sz="1600" dirty="0"/>
              <a:t>Long term (11+ months) COTS reliability demonstration</a:t>
            </a:r>
          </a:p>
          <a:p>
            <a:pPr lvl="2"/>
            <a:r>
              <a:rPr lang="en-US" sz="1100" dirty="0"/>
              <a:t>Launch survivability (Antares 230+ rocket)</a:t>
            </a:r>
          </a:p>
          <a:p>
            <a:pPr lvl="2"/>
            <a:r>
              <a:rPr lang="en-US" sz="1100" dirty="0"/>
              <a:t>No infant mortal failures (~16k board-</a:t>
            </a:r>
            <a:r>
              <a:rPr lang="en-US" sz="1100" dirty="0" err="1"/>
              <a:t>hrs</a:t>
            </a:r>
            <a:r>
              <a:rPr lang="en-US" sz="1100" dirty="0"/>
              <a:t> reliability test)</a:t>
            </a:r>
          </a:p>
          <a:p>
            <a:pPr lvl="2"/>
            <a:r>
              <a:rPr lang="en-US" sz="1100" dirty="0"/>
              <a:t>No radiation upsets w/periodic rebooting &amp; continuous power on w/variable science workloads</a:t>
            </a:r>
            <a:endParaRPr lang="en-US" sz="1200" dirty="0"/>
          </a:p>
        </p:txBody>
      </p:sp>
      <p:sp>
        <p:nvSpPr>
          <p:cNvPr id="6" name="Date Placeholder 5">
            <a:extLst>
              <a:ext uri="{FF2B5EF4-FFF2-40B4-BE49-F238E27FC236}">
                <a16:creationId xmlns:a16="http://schemas.microsoft.com/office/drawing/2014/main" id="{E1012E79-EC76-E0AF-4E6C-53F034867D55}"/>
              </a:ext>
            </a:extLst>
          </p:cNvPr>
          <p:cNvSpPr>
            <a:spLocks noGrp="1"/>
          </p:cNvSpPr>
          <p:nvPr>
            <p:ph type="dt" sz="half" idx="20"/>
          </p:nvPr>
        </p:nvSpPr>
        <p:spPr/>
        <p:txBody>
          <a:bodyPr/>
          <a:lstStyle/>
          <a:p>
            <a:fld id="{DF441585-8FA9-4EA2-85A4-83043578477A}" type="datetime1">
              <a:rPr lang="en-US" smtClean="0"/>
              <a:t>4/30/2024</a:t>
            </a:fld>
            <a:endParaRPr lang="en-US" dirty="0"/>
          </a:p>
        </p:txBody>
      </p:sp>
      <p:sp>
        <p:nvSpPr>
          <p:cNvPr id="7" name="Footer Placeholder 6">
            <a:extLst>
              <a:ext uri="{FF2B5EF4-FFF2-40B4-BE49-F238E27FC236}">
                <a16:creationId xmlns:a16="http://schemas.microsoft.com/office/drawing/2014/main" id="{3670FF02-415F-C141-403E-8EEF14760E65}"/>
              </a:ext>
            </a:extLst>
          </p:cNvPr>
          <p:cNvSpPr>
            <a:spLocks noGrp="1"/>
          </p:cNvSpPr>
          <p:nvPr>
            <p:ph type="ftr" sz="quarter" idx="21"/>
          </p:nvPr>
        </p:nvSpPr>
        <p:spPr/>
        <p:txBody>
          <a:bodyPr/>
          <a:lstStyle/>
          <a:p>
            <a:r>
              <a:rPr lang="en-US" dirty="0"/>
              <a:t>This document has been reviewed and determined not to contain export controlled technical data.</a:t>
            </a:r>
          </a:p>
        </p:txBody>
      </p:sp>
      <p:sp>
        <p:nvSpPr>
          <p:cNvPr id="8" name="Slide Number Placeholder 7">
            <a:extLst>
              <a:ext uri="{FF2B5EF4-FFF2-40B4-BE49-F238E27FC236}">
                <a16:creationId xmlns:a16="http://schemas.microsoft.com/office/drawing/2014/main" id="{05546992-2F03-618C-3F5B-903BA014E383}"/>
              </a:ext>
            </a:extLst>
          </p:cNvPr>
          <p:cNvSpPr>
            <a:spLocks noGrp="1"/>
          </p:cNvSpPr>
          <p:nvPr>
            <p:ph type="sldNum" sz="quarter" idx="22"/>
          </p:nvPr>
        </p:nvSpPr>
        <p:spPr/>
        <p:txBody>
          <a:bodyPr/>
          <a:lstStyle/>
          <a:p>
            <a:fld id="{0E0E1749-0B7E-403A-A9A7-95F2ED1F2891}" type="slidenum">
              <a:rPr lang="en-US" smtClean="0"/>
              <a:pPr/>
              <a:t>8</a:t>
            </a:fld>
            <a:endParaRPr lang="en-US" dirty="0"/>
          </a:p>
        </p:txBody>
      </p:sp>
      <p:pic>
        <p:nvPicPr>
          <p:cNvPr id="11" name="Picture 10">
            <a:extLst>
              <a:ext uri="{FF2B5EF4-FFF2-40B4-BE49-F238E27FC236}">
                <a16:creationId xmlns:a16="http://schemas.microsoft.com/office/drawing/2014/main" id="{61E8ABA6-8D37-3457-C0E8-243A255D6B17}"/>
              </a:ext>
            </a:extLst>
          </p:cNvPr>
          <p:cNvPicPr/>
          <p:nvPr/>
        </p:nvPicPr>
        <p:blipFill>
          <a:blip r:embed="rId2" cstate="print">
            <a:extLst>
              <a:ext uri="{28A0092B-C50C-407E-A947-70E740481C1C}">
                <a14:useLocalDpi xmlns:a14="http://schemas.microsoft.com/office/drawing/2010/main"/>
              </a:ext>
            </a:extLst>
          </a:blip>
          <a:stretch>
            <a:fillRect/>
          </a:stretch>
        </p:blipFill>
        <p:spPr>
          <a:xfrm>
            <a:off x="5434866" y="757179"/>
            <a:ext cx="3523280" cy="1938474"/>
          </a:xfrm>
          <a:prstGeom prst="rect">
            <a:avLst/>
          </a:prstGeom>
        </p:spPr>
      </p:pic>
      <p:pic>
        <p:nvPicPr>
          <p:cNvPr id="12" name="Picture 11">
            <a:extLst>
              <a:ext uri="{FF2B5EF4-FFF2-40B4-BE49-F238E27FC236}">
                <a16:creationId xmlns:a16="http://schemas.microsoft.com/office/drawing/2014/main" id="{15EACB94-1D60-25ED-A643-E758E9CD2069}"/>
              </a:ext>
            </a:extLst>
          </p:cNvPr>
          <p:cNvPicPr>
            <a:picLocks noChangeAspect="1"/>
          </p:cNvPicPr>
          <p:nvPr/>
        </p:nvPicPr>
        <p:blipFill rotWithShape="1">
          <a:blip r:embed="rId3">
            <a:extLst>
              <a:ext uri="{28A0092B-C50C-407E-A947-70E740481C1C}">
                <a14:useLocalDpi xmlns:a14="http://schemas.microsoft.com/office/drawing/2010/main" val="0"/>
              </a:ext>
            </a:extLst>
          </a:blip>
          <a:srcRect t="5792" b="4569"/>
          <a:stretch/>
        </p:blipFill>
        <p:spPr>
          <a:xfrm>
            <a:off x="5468319" y="2827011"/>
            <a:ext cx="3456373" cy="1844453"/>
          </a:xfrm>
          <a:prstGeom prst="rect">
            <a:avLst/>
          </a:prstGeom>
        </p:spPr>
      </p:pic>
    </p:spTree>
    <p:extLst>
      <p:ext uri="{BB962C8B-B14F-4D97-AF65-F5344CB8AC3E}">
        <p14:creationId xmlns:p14="http://schemas.microsoft.com/office/powerpoint/2010/main" val="2106368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BC9BEE-1C64-A5FA-A27A-240846EE4C4C}"/>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F744CA56-11FF-C5DF-3611-0D255C9FCDC0}"/>
              </a:ext>
            </a:extLst>
          </p:cNvPr>
          <p:cNvSpPr>
            <a:spLocks noGrp="1"/>
          </p:cNvSpPr>
          <p:nvPr>
            <p:ph type="title"/>
          </p:nvPr>
        </p:nvSpPr>
        <p:spPr/>
        <p:txBody>
          <a:bodyPr/>
          <a:lstStyle/>
          <a:p>
            <a:r>
              <a:rPr lang="en-US" dirty="0"/>
              <a:t>Achieving TRL-6</a:t>
            </a:r>
          </a:p>
        </p:txBody>
      </p:sp>
      <p:sp>
        <p:nvSpPr>
          <p:cNvPr id="4" name="Text Placeholder 3">
            <a:extLst>
              <a:ext uri="{FF2B5EF4-FFF2-40B4-BE49-F238E27FC236}">
                <a16:creationId xmlns:a16="http://schemas.microsoft.com/office/drawing/2014/main" id="{9914A1C7-6CC1-F327-980F-86109BDA951C}"/>
              </a:ext>
            </a:extLst>
          </p:cNvPr>
          <p:cNvSpPr>
            <a:spLocks noGrp="1"/>
          </p:cNvSpPr>
          <p:nvPr>
            <p:ph type="body" sz="quarter" idx="14"/>
          </p:nvPr>
        </p:nvSpPr>
        <p:spPr/>
        <p:txBody>
          <a:bodyPr/>
          <a:lstStyle/>
          <a:p>
            <a:endParaRPr lang="en-US"/>
          </a:p>
        </p:txBody>
      </p:sp>
      <p:sp>
        <p:nvSpPr>
          <p:cNvPr id="6" name="Date Placeholder 5">
            <a:extLst>
              <a:ext uri="{FF2B5EF4-FFF2-40B4-BE49-F238E27FC236}">
                <a16:creationId xmlns:a16="http://schemas.microsoft.com/office/drawing/2014/main" id="{E9CEBB19-5179-472E-7ED8-4356D831A81B}"/>
              </a:ext>
            </a:extLst>
          </p:cNvPr>
          <p:cNvSpPr>
            <a:spLocks noGrp="1"/>
          </p:cNvSpPr>
          <p:nvPr>
            <p:ph type="dt" sz="half" idx="20"/>
          </p:nvPr>
        </p:nvSpPr>
        <p:spPr/>
        <p:txBody>
          <a:bodyPr/>
          <a:lstStyle/>
          <a:p>
            <a:fld id="{DF441585-8FA9-4EA2-85A4-83043578477A}" type="datetime1">
              <a:rPr lang="en-US" smtClean="0"/>
              <a:t>4/30/2024</a:t>
            </a:fld>
            <a:endParaRPr lang="en-US" dirty="0"/>
          </a:p>
        </p:txBody>
      </p:sp>
      <p:sp>
        <p:nvSpPr>
          <p:cNvPr id="7" name="Footer Placeholder 6">
            <a:extLst>
              <a:ext uri="{FF2B5EF4-FFF2-40B4-BE49-F238E27FC236}">
                <a16:creationId xmlns:a16="http://schemas.microsoft.com/office/drawing/2014/main" id="{9DA9D755-2456-3BD6-803E-E3A3B4B37BA7}"/>
              </a:ext>
            </a:extLst>
          </p:cNvPr>
          <p:cNvSpPr>
            <a:spLocks noGrp="1"/>
          </p:cNvSpPr>
          <p:nvPr>
            <p:ph type="ftr" sz="quarter" idx="21"/>
          </p:nvPr>
        </p:nvSpPr>
        <p:spPr/>
        <p:txBody>
          <a:bodyPr/>
          <a:lstStyle/>
          <a:p>
            <a:r>
              <a:rPr lang="en-US" dirty="0"/>
              <a:t>This document has been reviewed and determined not to contain export controlled technical data.</a:t>
            </a:r>
          </a:p>
        </p:txBody>
      </p:sp>
      <p:sp>
        <p:nvSpPr>
          <p:cNvPr id="8" name="Slide Number Placeholder 7">
            <a:extLst>
              <a:ext uri="{FF2B5EF4-FFF2-40B4-BE49-F238E27FC236}">
                <a16:creationId xmlns:a16="http://schemas.microsoft.com/office/drawing/2014/main" id="{C40F79A2-3EB8-8EFC-6CBF-2BCCA1836412}"/>
              </a:ext>
            </a:extLst>
          </p:cNvPr>
          <p:cNvSpPr>
            <a:spLocks noGrp="1"/>
          </p:cNvSpPr>
          <p:nvPr>
            <p:ph type="sldNum" sz="quarter" idx="22"/>
          </p:nvPr>
        </p:nvSpPr>
        <p:spPr/>
        <p:txBody>
          <a:bodyPr/>
          <a:lstStyle/>
          <a:p>
            <a:fld id="{0E0E1749-0B7E-403A-A9A7-95F2ED1F2891}" type="slidenum">
              <a:rPr lang="en-US" smtClean="0"/>
              <a:pPr/>
              <a:t>9</a:t>
            </a:fld>
            <a:endParaRPr lang="en-US" dirty="0"/>
          </a:p>
        </p:txBody>
      </p:sp>
      <p:pic>
        <p:nvPicPr>
          <p:cNvPr id="57" name="Picture 56">
            <a:extLst>
              <a:ext uri="{FF2B5EF4-FFF2-40B4-BE49-F238E27FC236}">
                <a16:creationId xmlns:a16="http://schemas.microsoft.com/office/drawing/2014/main" id="{AD03EB03-071C-BCA8-C3E3-0439C1CF4E60}"/>
              </a:ext>
            </a:extLst>
          </p:cNvPr>
          <p:cNvPicPr>
            <a:picLocks noChangeAspect="1"/>
          </p:cNvPicPr>
          <p:nvPr/>
        </p:nvPicPr>
        <p:blipFill>
          <a:blip r:embed="rId2"/>
          <a:stretch>
            <a:fillRect/>
          </a:stretch>
        </p:blipFill>
        <p:spPr>
          <a:xfrm>
            <a:off x="484175" y="1391582"/>
            <a:ext cx="8053730" cy="2781660"/>
          </a:xfrm>
          <a:prstGeom prst="rect">
            <a:avLst/>
          </a:prstGeom>
        </p:spPr>
      </p:pic>
    </p:spTree>
    <p:extLst>
      <p:ext uri="{BB962C8B-B14F-4D97-AF65-F5344CB8AC3E}">
        <p14:creationId xmlns:p14="http://schemas.microsoft.com/office/powerpoint/2010/main" val="2242714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CD00891-CCC9-744A-F561-A809E1EA82B7}"/>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76CD8A97-CE9D-8451-CE33-D0AC49905322}"/>
              </a:ext>
            </a:extLst>
          </p:cNvPr>
          <p:cNvSpPr>
            <a:spLocks noGrp="1"/>
          </p:cNvSpPr>
          <p:nvPr>
            <p:ph type="title"/>
          </p:nvPr>
        </p:nvSpPr>
        <p:spPr/>
        <p:txBody>
          <a:bodyPr/>
          <a:lstStyle/>
          <a:p>
            <a:r>
              <a:rPr lang="en-US" dirty="0"/>
              <a:t>TRL6 Software Test Applications</a:t>
            </a:r>
            <a:br>
              <a:rPr lang="en-US" dirty="0"/>
            </a:br>
            <a:endParaRPr lang="en-US" dirty="0"/>
          </a:p>
        </p:txBody>
      </p:sp>
      <p:sp>
        <p:nvSpPr>
          <p:cNvPr id="16" name="Slide Number Placeholder 4">
            <a:extLst>
              <a:ext uri="{FF2B5EF4-FFF2-40B4-BE49-F238E27FC236}">
                <a16:creationId xmlns:a16="http://schemas.microsoft.com/office/drawing/2014/main" id="{DA9A2746-9909-D4D7-DAAB-7B5A18A16E23}"/>
              </a:ext>
            </a:extLst>
          </p:cNvPr>
          <p:cNvSpPr>
            <a:spLocks noGrp="1"/>
          </p:cNvSpPr>
          <p:nvPr>
            <p:ph type="sldNum" sz="quarter" idx="22"/>
          </p:nvPr>
        </p:nvSpPr>
        <p:spPr/>
        <p:txBody>
          <a:bodyPr/>
          <a:lstStyle/>
          <a:p>
            <a:fld id="{CAECA1B6-1EEE-BF4F-A288-13F3664F9DC3}" type="slidenum">
              <a:rPr lang="en-US" sz="900"/>
              <a:t>10</a:t>
            </a:fld>
            <a:endParaRPr lang="en-US" dirty="0"/>
          </a:p>
        </p:txBody>
      </p:sp>
      <p:sp>
        <p:nvSpPr>
          <p:cNvPr id="5" name="Title 2">
            <a:extLst>
              <a:ext uri="{FF2B5EF4-FFF2-40B4-BE49-F238E27FC236}">
                <a16:creationId xmlns:a16="http://schemas.microsoft.com/office/drawing/2014/main" id="{6BDF0547-594A-7451-0FF1-96E6F396CFAE}"/>
              </a:ext>
            </a:extLst>
          </p:cNvPr>
          <p:cNvSpPr txBox="1">
            <a:spLocks/>
          </p:cNvSpPr>
          <p:nvPr/>
        </p:nvSpPr>
        <p:spPr>
          <a:xfrm>
            <a:off x="1147156" y="288950"/>
            <a:ext cx="6483928" cy="366274"/>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spcBef>
                <a:spcPts val="750"/>
              </a:spcBef>
            </a:pPr>
            <a:endParaRPr lang="en-US" sz="2400" b="1" dirty="0">
              <a:solidFill>
                <a:srgbClr val="000000"/>
              </a:solidFill>
              <a:latin typeface="Calibri" panose="020F0502020204030204" pitchFamily="34" charset="0"/>
              <a:cs typeface="Calibri" panose="020F0502020204030204" pitchFamily="34" charset="0"/>
            </a:endParaRPr>
          </a:p>
        </p:txBody>
      </p:sp>
      <p:cxnSp>
        <p:nvCxnSpPr>
          <p:cNvPr id="7" name="Straight Connector 6">
            <a:extLst>
              <a:ext uri="{FF2B5EF4-FFF2-40B4-BE49-F238E27FC236}">
                <a16:creationId xmlns:a16="http://schemas.microsoft.com/office/drawing/2014/main" id="{E81EF0F0-0339-EC99-A02D-08FD44250200}"/>
              </a:ext>
            </a:extLst>
          </p:cNvPr>
          <p:cNvCxnSpPr>
            <a:cxnSpLocks/>
          </p:cNvCxnSpPr>
          <p:nvPr/>
        </p:nvCxnSpPr>
        <p:spPr>
          <a:xfrm>
            <a:off x="4574446" y="750908"/>
            <a:ext cx="0" cy="3567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351E53F-8853-7A89-33F8-ADCA3AB40731}"/>
              </a:ext>
            </a:extLst>
          </p:cNvPr>
          <p:cNvCxnSpPr/>
          <p:nvPr/>
        </p:nvCxnSpPr>
        <p:spPr>
          <a:xfrm>
            <a:off x="317080" y="2476951"/>
            <a:ext cx="8570316"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09A136C-55C6-6131-1A9C-CB9F8BA8D0E6}"/>
              </a:ext>
            </a:extLst>
          </p:cNvPr>
          <p:cNvSpPr txBox="1"/>
          <p:nvPr/>
        </p:nvSpPr>
        <p:spPr>
          <a:xfrm>
            <a:off x="860527" y="792892"/>
            <a:ext cx="2970344" cy="276999"/>
          </a:xfrm>
          <a:prstGeom prst="rect">
            <a:avLst/>
          </a:prstGeom>
          <a:noFill/>
        </p:spPr>
        <p:txBody>
          <a:bodyPr wrap="square" rtlCol="0">
            <a:spAutoFit/>
          </a:bodyPr>
          <a:lstStyle/>
          <a:p>
            <a:pPr algn="ctr"/>
            <a:r>
              <a:rPr lang="en-US" sz="1200" b="1" u="sng" dirty="0" err="1"/>
              <a:t>MSLNet</a:t>
            </a:r>
            <a:r>
              <a:rPr lang="en-US" sz="1200" b="1" u="sng" dirty="0"/>
              <a:t> inference</a:t>
            </a:r>
          </a:p>
        </p:txBody>
      </p:sp>
      <p:pic>
        <p:nvPicPr>
          <p:cNvPr id="11" name="Picture 10">
            <a:extLst>
              <a:ext uri="{FF2B5EF4-FFF2-40B4-BE49-F238E27FC236}">
                <a16:creationId xmlns:a16="http://schemas.microsoft.com/office/drawing/2014/main" id="{5E9F50FC-E189-9F36-9422-44EA8C9BA38F}"/>
              </a:ext>
            </a:extLst>
          </p:cNvPr>
          <p:cNvPicPr>
            <a:picLocks noChangeAspect="1"/>
          </p:cNvPicPr>
          <p:nvPr/>
        </p:nvPicPr>
        <p:blipFill>
          <a:blip r:embed="rId2"/>
          <a:stretch>
            <a:fillRect/>
          </a:stretch>
        </p:blipFill>
        <p:spPr>
          <a:xfrm>
            <a:off x="2562524" y="1157746"/>
            <a:ext cx="642502" cy="548735"/>
          </a:xfrm>
          <a:prstGeom prst="rect">
            <a:avLst/>
          </a:prstGeom>
        </p:spPr>
      </p:pic>
      <p:pic>
        <p:nvPicPr>
          <p:cNvPr id="1026" name="Picture 2" descr="neural network - Convolutional Layer to Fully Connected Layer in CNN - Stack Overflow">
            <a:extLst>
              <a:ext uri="{FF2B5EF4-FFF2-40B4-BE49-F238E27FC236}">
                <a16:creationId xmlns:a16="http://schemas.microsoft.com/office/drawing/2014/main" id="{952EE1D3-D089-B0CF-8652-93D3D6BB1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2410" y="1220265"/>
            <a:ext cx="716376" cy="39326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5AB9118-D432-9C8A-EC46-3310CAC7FE64}"/>
              </a:ext>
            </a:extLst>
          </p:cNvPr>
          <p:cNvSpPr txBox="1"/>
          <p:nvPr/>
        </p:nvSpPr>
        <p:spPr>
          <a:xfrm>
            <a:off x="4028786" y="1334010"/>
            <a:ext cx="548548" cy="207749"/>
          </a:xfrm>
          <a:prstGeom prst="rect">
            <a:avLst/>
          </a:prstGeom>
          <a:noFill/>
        </p:spPr>
        <p:txBody>
          <a:bodyPr wrap="none" rtlCol="0">
            <a:spAutoFit/>
          </a:bodyPr>
          <a:lstStyle/>
          <a:p>
            <a:r>
              <a:rPr lang="en-US" sz="750" b="1" dirty="0"/>
              <a:t>“wheel”</a:t>
            </a:r>
          </a:p>
        </p:txBody>
      </p:sp>
      <p:sp>
        <p:nvSpPr>
          <p:cNvPr id="13" name="TextBox 12">
            <a:extLst>
              <a:ext uri="{FF2B5EF4-FFF2-40B4-BE49-F238E27FC236}">
                <a16:creationId xmlns:a16="http://schemas.microsoft.com/office/drawing/2014/main" id="{DC81F528-1448-782B-15B0-922C4A4F9AE6}"/>
              </a:ext>
            </a:extLst>
          </p:cNvPr>
          <p:cNvSpPr txBox="1"/>
          <p:nvPr/>
        </p:nvSpPr>
        <p:spPr>
          <a:xfrm>
            <a:off x="88656" y="1224636"/>
            <a:ext cx="2526142" cy="646331"/>
          </a:xfrm>
          <a:prstGeom prst="rect">
            <a:avLst/>
          </a:prstGeom>
          <a:noFill/>
        </p:spPr>
        <p:txBody>
          <a:bodyPr wrap="square" rtlCol="0">
            <a:spAutoFit/>
          </a:bodyPr>
          <a:lstStyle/>
          <a:p>
            <a:pPr marL="214313" indent="-214313">
              <a:buFont typeface="Arial" panose="020B0604020202020204" pitchFamily="34" charset="0"/>
              <a:buChar char="•"/>
            </a:pPr>
            <a:r>
              <a:rPr lang="en-US" sz="1200" dirty="0"/>
              <a:t>Image classification using convolutional neural network developed at JPL [1]</a:t>
            </a:r>
          </a:p>
        </p:txBody>
      </p:sp>
      <p:sp>
        <p:nvSpPr>
          <p:cNvPr id="14" name="TextBox 13">
            <a:extLst>
              <a:ext uri="{FF2B5EF4-FFF2-40B4-BE49-F238E27FC236}">
                <a16:creationId xmlns:a16="http://schemas.microsoft.com/office/drawing/2014/main" id="{E2C06506-69B3-8ADC-725C-F072E8061F6D}"/>
              </a:ext>
            </a:extLst>
          </p:cNvPr>
          <p:cNvSpPr txBox="1"/>
          <p:nvPr/>
        </p:nvSpPr>
        <p:spPr>
          <a:xfrm>
            <a:off x="80010" y="1790631"/>
            <a:ext cx="4497324" cy="830997"/>
          </a:xfrm>
          <a:prstGeom prst="rect">
            <a:avLst/>
          </a:prstGeom>
          <a:noFill/>
        </p:spPr>
        <p:txBody>
          <a:bodyPr wrap="square" rtlCol="0">
            <a:spAutoFit/>
          </a:bodyPr>
          <a:lstStyle/>
          <a:p>
            <a:pPr marL="214313" indent="-214313">
              <a:buFont typeface="Arial" panose="020B0604020202020204" pitchFamily="34" charset="0"/>
              <a:buChar char="•"/>
            </a:pPr>
            <a:r>
              <a:rPr lang="en-US" sz="1200" dirty="0"/>
              <a:t>Dataset derived from MSL </a:t>
            </a:r>
            <a:r>
              <a:rPr lang="en-US" sz="1200" dirty="0" err="1"/>
              <a:t>Mastcam</a:t>
            </a:r>
            <a:r>
              <a:rPr lang="en-US" sz="1200" dirty="0"/>
              <a:t> and MAHLI instruments</a:t>
            </a:r>
          </a:p>
          <a:p>
            <a:pPr marL="214313" indent="-214313">
              <a:buFont typeface="Arial" panose="020B0604020202020204" pitchFamily="34" charset="0"/>
              <a:buChar char="•"/>
            </a:pPr>
            <a:r>
              <a:rPr lang="en-US" sz="1200" dirty="0"/>
              <a:t>Inference computation carried out on Snapdragon </a:t>
            </a:r>
            <a:r>
              <a:rPr lang="en-US" sz="1200" b="1" dirty="0"/>
              <a:t>CPU, GPU, and DSP</a:t>
            </a:r>
            <a:r>
              <a:rPr lang="en-US" sz="1200" dirty="0"/>
              <a:t> subsystems</a:t>
            </a:r>
          </a:p>
          <a:p>
            <a:pPr marL="214313" indent="-214313">
              <a:buFont typeface="Arial" panose="020B0604020202020204" pitchFamily="34" charset="0"/>
              <a:buChar char="•"/>
            </a:pPr>
            <a:endParaRPr lang="en-US" sz="1200" dirty="0"/>
          </a:p>
        </p:txBody>
      </p:sp>
      <p:sp>
        <p:nvSpPr>
          <p:cNvPr id="15" name="Rectangle 14">
            <a:extLst>
              <a:ext uri="{FF2B5EF4-FFF2-40B4-BE49-F238E27FC236}">
                <a16:creationId xmlns:a16="http://schemas.microsoft.com/office/drawing/2014/main" id="{5757DF59-A273-3E36-B706-D3C3C59C6903}"/>
              </a:ext>
            </a:extLst>
          </p:cNvPr>
          <p:cNvSpPr/>
          <p:nvPr/>
        </p:nvSpPr>
        <p:spPr>
          <a:xfrm>
            <a:off x="2492586" y="1094470"/>
            <a:ext cx="2024548" cy="692498"/>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sz="1200"/>
          </a:p>
        </p:txBody>
      </p:sp>
      <p:sp>
        <p:nvSpPr>
          <p:cNvPr id="17" name="TextBox 16">
            <a:extLst>
              <a:ext uri="{FF2B5EF4-FFF2-40B4-BE49-F238E27FC236}">
                <a16:creationId xmlns:a16="http://schemas.microsoft.com/office/drawing/2014/main" id="{54BFE141-393B-FBBB-99D3-B58089D9AE12}"/>
              </a:ext>
            </a:extLst>
          </p:cNvPr>
          <p:cNvSpPr txBox="1"/>
          <p:nvPr/>
        </p:nvSpPr>
        <p:spPr>
          <a:xfrm>
            <a:off x="922265" y="2508879"/>
            <a:ext cx="2970344" cy="276999"/>
          </a:xfrm>
          <a:prstGeom prst="rect">
            <a:avLst/>
          </a:prstGeom>
          <a:noFill/>
        </p:spPr>
        <p:txBody>
          <a:bodyPr wrap="square" rtlCol="0">
            <a:spAutoFit/>
          </a:bodyPr>
          <a:lstStyle/>
          <a:p>
            <a:pPr algn="ctr"/>
            <a:r>
              <a:rPr lang="en-US" sz="1200" b="1" u="sng" dirty="0"/>
              <a:t>Memory checker</a:t>
            </a:r>
          </a:p>
        </p:txBody>
      </p:sp>
      <p:sp>
        <p:nvSpPr>
          <p:cNvPr id="18" name="TextBox 17">
            <a:extLst>
              <a:ext uri="{FF2B5EF4-FFF2-40B4-BE49-F238E27FC236}">
                <a16:creationId xmlns:a16="http://schemas.microsoft.com/office/drawing/2014/main" id="{41E643F9-C67B-C3B3-B038-982BF4804D78}"/>
              </a:ext>
            </a:extLst>
          </p:cNvPr>
          <p:cNvSpPr txBox="1"/>
          <p:nvPr/>
        </p:nvSpPr>
        <p:spPr>
          <a:xfrm>
            <a:off x="81832" y="2836216"/>
            <a:ext cx="3130571" cy="646331"/>
          </a:xfrm>
          <a:prstGeom prst="rect">
            <a:avLst/>
          </a:prstGeom>
          <a:noFill/>
        </p:spPr>
        <p:txBody>
          <a:bodyPr wrap="square" rtlCol="0">
            <a:spAutoFit/>
          </a:bodyPr>
          <a:lstStyle/>
          <a:p>
            <a:pPr marL="214313" indent="-214313">
              <a:buFont typeface="Arial" panose="020B0604020202020204" pitchFamily="34" charset="0"/>
              <a:buChar char="•"/>
            </a:pPr>
            <a:r>
              <a:rPr lang="en-US" sz="1200" dirty="0"/>
              <a:t>Fills approx. 3 GiB of on-chip RAM with zeros and checks for bit flips or other memory errors</a:t>
            </a:r>
          </a:p>
        </p:txBody>
      </p:sp>
      <p:pic>
        <p:nvPicPr>
          <p:cNvPr id="1030" name="Picture 6" descr="computer memory being filled with zeros">
            <a:extLst>
              <a:ext uri="{FF2B5EF4-FFF2-40B4-BE49-F238E27FC236}">
                <a16:creationId xmlns:a16="http://schemas.microsoft.com/office/drawing/2014/main" id="{3642B91B-8EDB-615B-E75C-DC313C8FBD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0123" y="2523587"/>
            <a:ext cx="919058" cy="91905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7A1604C-950C-2DC1-F504-F539A44AF0A3}"/>
              </a:ext>
            </a:extLst>
          </p:cNvPr>
          <p:cNvSpPr txBox="1"/>
          <p:nvPr/>
        </p:nvSpPr>
        <p:spPr>
          <a:xfrm>
            <a:off x="86054" y="3424214"/>
            <a:ext cx="4351310" cy="1015663"/>
          </a:xfrm>
          <a:prstGeom prst="rect">
            <a:avLst/>
          </a:prstGeom>
          <a:noFill/>
        </p:spPr>
        <p:txBody>
          <a:bodyPr wrap="square" rtlCol="0">
            <a:spAutoFit/>
          </a:bodyPr>
          <a:lstStyle/>
          <a:p>
            <a:pPr marL="214313" indent="-214313">
              <a:buFont typeface="Arial" panose="020B0604020202020204" pitchFamily="34" charset="0"/>
              <a:buChar char="•"/>
            </a:pPr>
            <a:r>
              <a:rPr lang="en-US" sz="1200" dirty="0"/>
              <a:t>“Static:” check for errors once at beginning, once towards the end</a:t>
            </a:r>
          </a:p>
          <a:p>
            <a:pPr marL="214313" indent="-214313">
              <a:buFont typeface="Arial" panose="020B0604020202020204" pitchFamily="34" charset="0"/>
              <a:buChar char="•"/>
            </a:pPr>
            <a:r>
              <a:rPr lang="en-US" sz="1200" dirty="0"/>
              <a:t>“Dynamic:” check for errors continuously</a:t>
            </a:r>
          </a:p>
          <a:p>
            <a:pPr marL="214313" indent="-214313">
              <a:buFont typeface="Arial" panose="020B0604020202020204" pitchFamily="34" charset="0"/>
              <a:buChar char="•"/>
            </a:pPr>
            <a:r>
              <a:rPr lang="en-US" sz="1200" b="1" dirty="0"/>
              <a:t>CPU-only</a:t>
            </a:r>
            <a:r>
              <a:rPr lang="en-US" sz="1200" dirty="0"/>
              <a:t>; Runtime mostly dependent on the Linux virtual memory system</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5C8B0EB-8BCA-4A82-DE6E-3934D6828AC6}"/>
                  </a:ext>
                </a:extLst>
              </p:cNvPr>
              <p:cNvSpPr txBox="1"/>
              <p:nvPr/>
            </p:nvSpPr>
            <p:spPr>
              <a:xfrm>
                <a:off x="5445472" y="792892"/>
                <a:ext cx="2970344" cy="276999"/>
              </a:xfrm>
              <a:prstGeom prst="rect">
                <a:avLst/>
              </a:prstGeom>
              <a:noFill/>
            </p:spPr>
            <p:txBody>
              <a:bodyPr wrap="square" rtlCol="0">
                <a:spAutoFit/>
              </a:bodyPr>
              <a:lstStyle/>
              <a:p>
                <a:pPr algn="ctr"/>
                <a:r>
                  <a:rPr lang="en-US" sz="1200" b="1" u="sng" dirty="0"/>
                  <a:t>Calculation of </a:t>
                </a:r>
                <a14:m>
                  <m:oMath xmlns:m="http://schemas.openxmlformats.org/officeDocument/2006/math">
                    <m:r>
                      <a:rPr lang="en-US" sz="1200" b="1" i="1" u="sng">
                        <a:latin typeface="Cambria Math" panose="02040503050406030204" pitchFamily="18" charset="0"/>
                      </a:rPr>
                      <m:t>𝝅</m:t>
                    </m:r>
                  </m:oMath>
                </a14:m>
                <a:r>
                  <a:rPr lang="en-US" sz="1200" b="1" u="sng" dirty="0"/>
                  <a:t> </a:t>
                </a:r>
              </a:p>
            </p:txBody>
          </p:sp>
        </mc:Choice>
        <mc:Fallback xmlns="">
          <p:sp>
            <p:nvSpPr>
              <p:cNvPr id="20" name="TextBox 19">
                <a:extLst>
                  <a:ext uri="{FF2B5EF4-FFF2-40B4-BE49-F238E27FC236}">
                    <a16:creationId xmlns:a16="http://schemas.microsoft.com/office/drawing/2014/main" id="{35C8B0EB-8BCA-4A82-DE6E-3934D6828AC6}"/>
                  </a:ext>
                </a:extLst>
              </p:cNvPr>
              <p:cNvSpPr txBox="1">
                <a:spLocks noRot="1" noChangeAspect="1" noMove="1" noResize="1" noEditPoints="1" noAdjustHandles="1" noChangeArrowheads="1" noChangeShapeType="1" noTextEdit="1"/>
              </p:cNvSpPr>
              <p:nvPr/>
            </p:nvSpPr>
            <p:spPr>
              <a:xfrm>
                <a:off x="5445472" y="792892"/>
                <a:ext cx="2970344" cy="276999"/>
              </a:xfrm>
              <a:prstGeom prst="rect">
                <a:avLst/>
              </a:prstGeom>
              <a:blipFill>
                <a:blip r:embed="rId5"/>
                <a:stretch>
                  <a:fillRect t="-217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648AA1E-3D27-F112-CE7E-1FF983E42622}"/>
                  </a:ext>
                </a:extLst>
              </p:cNvPr>
              <p:cNvSpPr txBox="1"/>
              <p:nvPr/>
            </p:nvSpPr>
            <p:spPr>
              <a:xfrm>
                <a:off x="4616934" y="1157747"/>
                <a:ext cx="2804167" cy="830997"/>
              </a:xfrm>
              <a:prstGeom prst="rect">
                <a:avLst/>
              </a:prstGeom>
              <a:noFill/>
            </p:spPr>
            <p:txBody>
              <a:bodyPr wrap="square" rtlCol="0">
                <a:spAutoFit/>
              </a:bodyPr>
              <a:lstStyle/>
              <a:p>
                <a:pPr marL="214313" indent="-214313">
                  <a:buFont typeface="Arial" panose="020B0604020202020204" pitchFamily="34" charset="0"/>
                  <a:buChar char="•"/>
                </a:pPr>
                <a:r>
                  <a:rPr lang="en-US" sz="1200" dirty="0"/>
                  <a:t>Computes the digits of </a:t>
                </a:r>
                <a14:m>
                  <m:oMath xmlns:m="http://schemas.openxmlformats.org/officeDocument/2006/math">
                    <m:r>
                      <a:rPr lang="en-US" sz="1200" i="1">
                        <a:latin typeface="Cambria Math" panose="02040503050406030204" pitchFamily="18" charset="0"/>
                      </a:rPr>
                      <m:t>𝜋</m:t>
                    </m:r>
                  </m:oMath>
                </a14:m>
                <a:r>
                  <a:rPr lang="en-US" sz="1200" dirty="0"/>
                  <a:t> using the Bailey-</a:t>
                </a:r>
                <a:r>
                  <a:rPr lang="en-US" sz="1200" dirty="0" err="1"/>
                  <a:t>Borwein</a:t>
                </a:r>
                <a:r>
                  <a:rPr lang="en-US" sz="1200" dirty="0"/>
                  <a:t>-Plouffe formula</a:t>
                </a:r>
              </a:p>
              <a:p>
                <a:pPr marL="214313" indent="-214313">
                  <a:buFont typeface="Arial" panose="020B0604020202020204" pitchFamily="34" charset="0"/>
                  <a:buChar char="•"/>
                </a:pPr>
                <a:r>
                  <a:rPr lang="en-US" sz="1200" dirty="0"/>
                  <a:t>Calculates to 10000 digits</a:t>
                </a:r>
              </a:p>
              <a:p>
                <a:pPr marL="214313" indent="-214313">
                  <a:buFont typeface="Arial" panose="020B0604020202020204" pitchFamily="34" charset="0"/>
                  <a:buChar char="•"/>
                </a:pPr>
                <a:r>
                  <a:rPr lang="en-US" sz="1200" dirty="0"/>
                  <a:t>CPU-only</a:t>
                </a:r>
              </a:p>
            </p:txBody>
          </p:sp>
        </mc:Choice>
        <mc:Fallback xmlns="">
          <p:sp>
            <p:nvSpPr>
              <p:cNvPr id="23" name="TextBox 22">
                <a:extLst>
                  <a:ext uri="{FF2B5EF4-FFF2-40B4-BE49-F238E27FC236}">
                    <a16:creationId xmlns:a16="http://schemas.microsoft.com/office/drawing/2014/main" id="{1648AA1E-3D27-F112-CE7E-1FF983E42622}"/>
                  </a:ext>
                </a:extLst>
              </p:cNvPr>
              <p:cNvSpPr txBox="1">
                <a:spLocks noRot="1" noChangeAspect="1" noMove="1" noResize="1" noEditPoints="1" noAdjustHandles="1" noChangeArrowheads="1" noChangeShapeType="1" noTextEdit="1"/>
              </p:cNvSpPr>
              <p:nvPr/>
            </p:nvSpPr>
            <p:spPr>
              <a:xfrm>
                <a:off x="4616934" y="1157747"/>
                <a:ext cx="2804167" cy="830997"/>
              </a:xfrm>
              <a:prstGeom prst="rect">
                <a:avLst/>
              </a:prstGeom>
              <a:blipFill>
                <a:blip r:embed="rId6"/>
                <a:stretch>
                  <a:fillRect t="-1471" b="-4412"/>
                </a:stretch>
              </a:blipFill>
            </p:spPr>
            <p:txBody>
              <a:bodyPr/>
              <a:lstStyle/>
              <a:p>
                <a:r>
                  <a:rPr lang="en-US">
                    <a:noFill/>
                  </a:rPr>
                  <a:t> </a:t>
                </a:r>
              </a:p>
            </p:txBody>
          </p:sp>
        </mc:Fallback>
      </mc:AlternateContent>
      <p:pic>
        <p:nvPicPr>
          <p:cNvPr id="1032" name="Picture 8" descr="all of the digits of the number pi">
            <a:extLst>
              <a:ext uri="{FF2B5EF4-FFF2-40B4-BE49-F238E27FC236}">
                <a16:creationId xmlns:a16="http://schemas.microsoft.com/office/drawing/2014/main" id="{7FB5AD30-946D-C018-3C9E-758235F7BF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08216" y="1136923"/>
            <a:ext cx="1190702" cy="1190702"/>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2CFA5B3-E475-8F0E-A66A-AD1036150534}"/>
              </a:ext>
            </a:extLst>
          </p:cNvPr>
          <p:cNvSpPr txBox="1"/>
          <p:nvPr/>
        </p:nvSpPr>
        <p:spPr>
          <a:xfrm>
            <a:off x="5465728" y="2512808"/>
            <a:ext cx="2970344" cy="276999"/>
          </a:xfrm>
          <a:prstGeom prst="rect">
            <a:avLst/>
          </a:prstGeom>
          <a:noFill/>
        </p:spPr>
        <p:txBody>
          <a:bodyPr wrap="square" rtlCol="0">
            <a:spAutoFit/>
          </a:bodyPr>
          <a:lstStyle/>
          <a:p>
            <a:pPr algn="ctr"/>
            <a:r>
              <a:rPr lang="en-US" sz="1200" b="1" u="sng" dirty="0"/>
              <a:t>Depth from stereo images</a:t>
            </a:r>
          </a:p>
        </p:txBody>
      </p:sp>
      <p:pic>
        <p:nvPicPr>
          <p:cNvPr id="29" name="Picture 28">
            <a:extLst>
              <a:ext uri="{FF2B5EF4-FFF2-40B4-BE49-F238E27FC236}">
                <a16:creationId xmlns:a16="http://schemas.microsoft.com/office/drawing/2014/main" id="{44D6EB5B-F6FF-111C-E11C-DA686E896271}"/>
              </a:ext>
            </a:extLst>
          </p:cNvPr>
          <p:cNvPicPr/>
          <p:nvPr/>
        </p:nvPicPr>
        <p:blipFill>
          <a:blip r:embed="rId8"/>
          <a:stretch>
            <a:fillRect/>
          </a:stretch>
        </p:blipFill>
        <p:spPr>
          <a:xfrm>
            <a:off x="7289632" y="2909222"/>
            <a:ext cx="1783100" cy="1493781"/>
          </a:xfrm>
          <a:prstGeom prst="rect">
            <a:avLst/>
          </a:prstGeom>
        </p:spPr>
      </p:pic>
      <p:sp>
        <p:nvSpPr>
          <p:cNvPr id="30" name="TextBox 29">
            <a:extLst>
              <a:ext uri="{FF2B5EF4-FFF2-40B4-BE49-F238E27FC236}">
                <a16:creationId xmlns:a16="http://schemas.microsoft.com/office/drawing/2014/main" id="{7054F7A9-586F-3B5D-A70B-0F6C80707874}"/>
              </a:ext>
            </a:extLst>
          </p:cNvPr>
          <p:cNvSpPr txBox="1"/>
          <p:nvPr/>
        </p:nvSpPr>
        <p:spPr>
          <a:xfrm>
            <a:off x="4616934" y="2815265"/>
            <a:ext cx="2639356" cy="1569660"/>
          </a:xfrm>
          <a:prstGeom prst="rect">
            <a:avLst/>
          </a:prstGeom>
          <a:noFill/>
        </p:spPr>
        <p:txBody>
          <a:bodyPr wrap="square" rtlCol="0">
            <a:spAutoFit/>
          </a:bodyPr>
          <a:lstStyle/>
          <a:p>
            <a:pPr marL="214313" indent="-214313">
              <a:buFont typeface="Arial" panose="020B0604020202020204" pitchFamily="34" charset="0"/>
              <a:buChar char="•"/>
            </a:pPr>
            <a:r>
              <a:rPr lang="en-US" sz="1200" dirty="0"/>
              <a:t>Computes a depth map from a pair of rectified and filtered stereo images</a:t>
            </a:r>
          </a:p>
          <a:p>
            <a:pPr marL="214313" indent="-214313">
              <a:buFont typeface="Arial" panose="020B0604020202020204" pitchFamily="34" charset="0"/>
              <a:buChar char="•"/>
            </a:pPr>
            <a:r>
              <a:rPr lang="en-US" sz="1200" dirty="0"/>
              <a:t>SAD5 algorithm</a:t>
            </a:r>
          </a:p>
          <a:p>
            <a:pPr marL="214313" indent="-214313">
              <a:buFont typeface="Arial" panose="020B0604020202020204" pitchFamily="34" charset="0"/>
              <a:buChar char="•"/>
            </a:pPr>
            <a:r>
              <a:rPr lang="en-US" sz="1200" dirty="0"/>
              <a:t>Disparity computation carried out on Snapdragon </a:t>
            </a:r>
            <a:r>
              <a:rPr lang="en-US" sz="1200" b="1" dirty="0"/>
              <a:t>CPU, GPU, and DSP</a:t>
            </a:r>
            <a:r>
              <a:rPr lang="en-US" sz="1200" dirty="0"/>
              <a:t> subsystems</a:t>
            </a:r>
          </a:p>
          <a:p>
            <a:pPr marL="214313" indent="-214313">
              <a:buFont typeface="Arial" panose="020B0604020202020204" pitchFamily="34" charset="0"/>
              <a:buChar char="•"/>
            </a:pPr>
            <a:endParaRPr lang="en-US" sz="1200" dirty="0"/>
          </a:p>
        </p:txBody>
      </p:sp>
      <p:sp>
        <p:nvSpPr>
          <p:cNvPr id="33" name="TextBox 32">
            <a:extLst>
              <a:ext uri="{FF2B5EF4-FFF2-40B4-BE49-F238E27FC236}">
                <a16:creationId xmlns:a16="http://schemas.microsoft.com/office/drawing/2014/main" id="{A04A4E83-2A4C-E00F-659A-72FCB2553E8F}"/>
              </a:ext>
            </a:extLst>
          </p:cNvPr>
          <p:cNvSpPr txBox="1"/>
          <p:nvPr/>
        </p:nvSpPr>
        <p:spPr>
          <a:xfrm>
            <a:off x="2459333" y="4390521"/>
            <a:ext cx="4225334" cy="507831"/>
          </a:xfrm>
          <a:prstGeom prst="rect">
            <a:avLst/>
          </a:prstGeom>
          <a:noFill/>
        </p:spPr>
        <p:txBody>
          <a:bodyPr wrap="square" rtlCol="0">
            <a:spAutoFit/>
          </a:bodyPr>
          <a:lstStyle/>
          <a:p>
            <a:pPr algn="ctr"/>
            <a:r>
              <a:rPr lang="en-US" sz="1350" b="1" dirty="0"/>
              <a:t>These applications were also used during the 1000-hour thermal chamber accelerated life test.</a:t>
            </a:r>
          </a:p>
        </p:txBody>
      </p:sp>
      <p:sp>
        <p:nvSpPr>
          <p:cNvPr id="22" name="Footer Placeholder 6">
            <a:extLst>
              <a:ext uri="{FF2B5EF4-FFF2-40B4-BE49-F238E27FC236}">
                <a16:creationId xmlns:a16="http://schemas.microsoft.com/office/drawing/2014/main" id="{3BBFAF3B-BD83-9227-AC6B-98EBFA52AE62}"/>
              </a:ext>
            </a:extLst>
          </p:cNvPr>
          <p:cNvSpPr>
            <a:spLocks noGrp="1"/>
          </p:cNvSpPr>
          <p:nvPr>
            <p:ph type="ftr" sz="quarter" idx="21"/>
          </p:nvPr>
        </p:nvSpPr>
        <p:spPr>
          <a:xfrm>
            <a:off x="1676401" y="4802823"/>
            <a:ext cx="5791199" cy="274637"/>
          </a:xfrm>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3877384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693B02FB-1E39-98C7-5BE8-02E2FA1EAD00}"/>
              </a:ext>
            </a:extLst>
          </p:cNvPr>
          <p:cNvSpPr>
            <a:spLocks noGrp="1"/>
          </p:cNvSpPr>
          <p:nvPr>
            <p:ph type="body" sz="quarter" idx="17"/>
          </p:nvPr>
        </p:nvSpPr>
        <p:spPr/>
        <p:txBody>
          <a:bodyPr/>
          <a:lstStyle/>
          <a:p>
            <a:endParaRPr lang="en-US"/>
          </a:p>
        </p:txBody>
      </p:sp>
      <p:sp>
        <p:nvSpPr>
          <p:cNvPr id="7" name="Text Placeholder 6">
            <a:extLst>
              <a:ext uri="{FF2B5EF4-FFF2-40B4-BE49-F238E27FC236}">
                <a16:creationId xmlns:a16="http://schemas.microsoft.com/office/drawing/2014/main" id="{F548FCE7-F2A5-68C7-6FE8-7EABE5E418A1}"/>
              </a:ext>
            </a:extLst>
          </p:cNvPr>
          <p:cNvSpPr>
            <a:spLocks noGrp="1"/>
          </p:cNvSpPr>
          <p:nvPr>
            <p:ph type="body" sz="quarter" idx="14"/>
          </p:nvPr>
        </p:nvSpPr>
        <p:spPr>
          <a:xfrm>
            <a:off x="254000" y="757178"/>
            <a:ext cx="6047609" cy="2163821"/>
          </a:xfrm>
        </p:spPr>
        <p:txBody>
          <a:bodyPr/>
          <a:lstStyle/>
          <a:p>
            <a:pPr marL="119060" indent="-119060"/>
            <a:r>
              <a:rPr lang="en-US" sz="1600" b="1" dirty="0"/>
              <a:t>Coronagraph Instrument (CGI/HOWFSC) High Order </a:t>
            </a:r>
          </a:p>
          <a:p>
            <a:pPr marL="119060" indent="-119060"/>
            <a:r>
              <a:rPr lang="en-US" sz="1600" b="1" dirty="0"/>
              <a:t>Wavefront Sensing Algorithm</a:t>
            </a:r>
          </a:p>
          <a:p>
            <a:pPr marL="533394" lvl="1" indent="-285750">
              <a:buFont typeface="Arial" panose="020B0604020202020204" pitchFamily="34" charset="0"/>
              <a:buChar char="•"/>
            </a:pPr>
            <a:r>
              <a:rPr lang="en-US" sz="1400" dirty="0"/>
              <a:t>Significant computational time improvement over requirements with minimal Snapdragon porting effort (ARM CPU only)</a:t>
            </a:r>
          </a:p>
          <a:p>
            <a:pPr marL="533394" lvl="1" indent="-285750">
              <a:buFont typeface="Arial" panose="020B0604020202020204" pitchFamily="34" charset="0"/>
              <a:buChar char="•"/>
            </a:pPr>
            <a:r>
              <a:rPr lang="en-US" sz="1400" dirty="0"/>
              <a:t>With Optimization (FL64</a:t>
            </a:r>
            <a:r>
              <a:rPr lang="en-US" sz="1400" dirty="0">
                <a:sym typeface="Wingdings" pitchFamily="2" charset="2"/>
              </a:rPr>
              <a:t>FL32 &amp; using ARM+GPU) </a:t>
            </a:r>
            <a:r>
              <a:rPr lang="en-US" sz="1400" dirty="0"/>
              <a:t>we expect further 2-4x factors of computational improvement</a:t>
            </a:r>
            <a:endParaRPr lang="en-US" sz="600" dirty="0"/>
          </a:p>
          <a:p>
            <a:endParaRPr lang="en-US" dirty="0"/>
          </a:p>
        </p:txBody>
      </p:sp>
      <p:sp>
        <p:nvSpPr>
          <p:cNvPr id="5" name="Title 4">
            <a:extLst>
              <a:ext uri="{FF2B5EF4-FFF2-40B4-BE49-F238E27FC236}">
                <a16:creationId xmlns:a16="http://schemas.microsoft.com/office/drawing/2014/main" id="{2B5132C4-3B55-AD5A-CB8B-17D7727C7473}"/>
              </a:ext>
            </a:extLst>
          </p:cNvPr>
          <p:cNvSpPr>
            <a:spLocks noGrp="1"/>
          </p:cNvSpPr>
          <p:nvPr>
            <p:ph type="title"/>
          </p:nvPr>
        </p:nvSpPr>
        <p:spPr/>
        <p:txBody>
          <a:bodyPr/>
          <a:lstStyle/>
          <a:p>
            <a:r>
              <a:rPr lang="en-US" sz="2400" dirty="0">
                <a:solidFill>
                  <a:srgbClr val="000000"/>
                </a:solidFill>
              </a:rPr>
              <a:t>Potential Uses: HOWFSC</a:t>
            </a:r>
          </a:p>
        </p:txBody>
      </p:sp>
      <p:sp>
        <p:nvSpPr>
          <p:cNvPr id="4" name="Slide Number Placeholder 4">
            <a:extLst>
              <a:ext uri="{FF2B5EF4-FFF2-40B4-BE49-F238E27FC236}">
                <a16:creationId xmlns:a16="http://schemas.microsoft.com/office/drawing/2014/main" id="{E44F13E9-1093-2E1A-B84A-CE45A078A8A4}"/>
              </a:ext>
            </a:extLst>
          </p:cNvPr>
          <p:cNvSpPr>
            <a:spLocks noGrp="1"/>
          </p:cNvSpPr>
          <p:nvPr>
            <p:ph type="sldNum" sz="quarter" idx="20"/>
          </p:nvPr>
        </p:nvSpPr>
        <p:spPr/>
        <p:txBody>
          <a:bodyPr/>
          <a:lstStyle/>
          <a:p>
            <a:fld id="{CAECA1B6-1EEE-BF4F-A288-13F3664F9DC3}" type="slidenum">
              <a:rPr lang="en-US" sz="900"/>
              <a:t>11</a:t>
            </a:fld>
            <a:endParaRPr lang="en-US" dirty="0"/>
          </a:p>
        </p:txBody>
      </p:sp>
      <p:graphicFrame>
        <p:nvGraphicFramePr>
          <p:cNvPr id="10" name="Table 6">
            <a:extLst>
              <a:ext uri="{FF2B5EF4-FFF2-40B4-BE49-F238E27FC236}">
                <a16:creationId xmlns:a16="http://schemas.microsoft.com/office/drawing/2014/main" id="{DBB5F32C-5A32-BC48-B8B9-93536AE60461}"/>
              </a:ext>
            </a:extLst>
          </p:cNvPr>
          <p:cNvGraphicFramePr>
            <a:graphicFrameLocks noGrp="1"/>
          </p:cNvGraphicFramePr>
          <p:nvPr/>
        </p:nvGraphicFramePr>
        <p:xfrm>
          <a:off x="177441" y="3033299"/>
          <a:ext cx="8741958" cy="1737360"/>
        </p:xfrm>
        <a:graphic>
          <a:graphicData uri="http://schemas.openxmlformats.org/drawingml/2006/table">
            <a:tbl>
              <a:tblPr firstRow="1" bandRow="1"/>
              <a:tblGrid>
                <a:gridCol w="1503737">
                  <a:extLst>
                    <a:ext uri="{9D8B030D-6E8A-4147-A177-3AD203B41FA5}">
                      <a16:colId xmlns:a16="http://schemas.microsoft.com/office/drawing/2014/main" val="1220236740"/>
                    </a:ext>
                  </a:extLst>
                </a:gridCol>
                <a:gridCol w="1476542">
                  <a:extLst>
                    <a:ext uri="{9D8B030D-6E8A-4147-A177-3AD203B41FA5}">
                      <a16:colId xmlns:a16="http://schemas.microsoft.com/office/drawing/2014/main" val="3831219839"/>
                    </a:ext>
                  </a:extLst>
                </a:gridCol>
                <a:gridCol w="1721193">
                  <a:extLst>
                    <a:ext uri="{9D8B030D-6E8A-4147-A177-3AD203B41FA5}">
                      <a16:colId xmlns:a16="http://schemas.microsoft.com/office/drawing/2014/main" val="2359256937"/>
                    </a:ext>
                  </a:extLst>
                </a:gridCol>
                <a:gridCol w="1942089">
                  <a:extLst>
                    <a:ext uri="{9D8B030D-6E8A-4147-A177-3AD203B41FA5}">
                      <a16:colId xmlns:a16="http://schemas.microsoft.com/office/drawing/2014/main" val="316172444"/>
                    </a:ext>
                  </a:extLst>
                </a:gridCol>
                <a:gridCol w="2098397">
                  <a:extLst>
                    <a:ext uri="{9D8B030D-6E8A-4147-A177-3AD203B41FA5}">
                      <a16:colId xmlns:a16="http://schemas.microsoft.com/office/drawing/2014/main" val="3089460663"/>
                    </a:ext>
                  </a:extLst>
                </a:gridCol>
              </a:tblGrid>
              <a:tr h="800100">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8"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2"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r>
                        <a:rPr lang="en-US" sz="1200" dirty="0"/>
                        <a:t>Mission Application</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8"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2"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r>
                        <a:rPr lang="en-US" sz="1200" dirty="0"/>
                        <a:t>Requirement</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8"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2"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r>
                        <a:rPr lang="en-US" sz="1200" dirty="0"/>
                        <a:t>Single  Snapdragon ARM (CPU) Float64</a:t>
                      </a:r>
                      <a:br>
                        <a:rPr lang="en-US" sz="1200" dirty="0"/>
                      </a:br>
                      <a:r>
                        <a:rPr lang="en-US" sz="1200" dirty="0"/>
                        <a:t>Benchmark/Factor</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8"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2"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r>
                        <a:rPr lang="en-US" sz="1200" dirty="0"/>
                        <a:t>Single Snapdragon ARM (CPU) Float32</a:t>
                      </a:r>
                      <a:br>
                        <a:rPr lang="en-US" sz="1200" dirty="0"/>
                      </a:br>
                      <a:r>
                        <a:rPr lang="en-US" sz="1200" dirty="0"/>
                        <a:t>Benchmark/Factor</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8"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2"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Single Snapdragon </a:t>
                      </a:r>
                      <a:br>
                        <a:rPr lang="en-US" sz="1200" dirty="0"/>
                      </a:br>
                      <a:r>
                        <a:rPr lang="en-US" sz="1200" dirty="0"/>
                        <a:t>Distributed workload; ARM+GPU </a:t>
                      </a:r>
                      <a:br>
                        <a:rPr lang="en-US" sz="1200" dirty="0"/>
                      </a:br>
                      <a:r>
                        <a:rPr lang="en-US" sz="1200" dirty="0"/>
                        <a:t>Benchmark/Factor</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859900767"/>
                  </a:ext>
                </a:extLst>
              </a:tr>
              <a:tr h="434340">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r>
                        <a:rPr lang="en-US" sz="1200" b="1" dirty="0"/>
                        <a:t>Nancy Roman ST CGI</a:t>
                      </a:r>
                    </a:p>
                  </a:txBody>
                  <a:tcPr marL="68580" marR="68580" marT="34290" marB="3429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dirty="0"/>
                        <a:t>100 </a:t>
                      </a:r>
                      <a:r>
                        <a:rPr lang="en-US" sz="1200" dirty="0" err="1"/>
                        <a:t>hr</a:t>
                      </a:r>
                      <a:r>
                        <a:rPr lang="en-US" sz="1200" dirty="0"/>
                        <a:t> </a:t>
                      </a:r>
                    </a:p>
                    <a:p>
                      <a:pPr algn="ctr"/>
                      <a:r>
                        <a:rPr lang="en-US" sz="1200" dirty="0"/>
                        <a:t>(37.8 </a:t>
                      </a:r>
                      <a:r>
                        <a:rPr lang="en-US" sz="1200" dirty="0" err="1"/>
                        <a:t>hr</a:t>
                      </a:r>
                      <a:r>
                        <a:rPr lang="en-US" sz="1200" dirty="0"/>
                        <a:t>, 2019 CBE)</a:t>
                      </a:r>
                    </a:p>
                  </a:txBody>
                  <a:tcPr marL="68580" marR="68580" marT="34290" marB="3429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b="1" dirty="0"/>
                        <a:t>&lt; 1.8 </a:t>
                      </a:r>
                      <a:r>
                        <a:rPr lang="en-US" sz="1200" b="1" dirty="0" err="1"/>
                        <a:t>hr</a:t>
                      </a:r>
                      <a:r>
                        <a:rPr lang="en-US" sz="1200" b="1" dirty="0"/>
                        <a:t> </a:t>
                      </a:r>
                    </a:p>
                    <a:p>
                      <a:pPr algn="ctr"/>
                      <a:r>
                        <a:rPr lang="en-US" sz="1200" b="1" dirty="0"/>
                        <a:t>20x faster than CBE</a:t>
                      </a:r>
                    </a:p>
                  </a:txBody>
                  <a:tcPr marL="68580" marR="68580" marT="34290" marB="3429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b="1" dirty="0"/>
                        <a:t>&lt; 0.9 </a:t>
                      </a:r>
                      <a:r>
                        <a:rPr lang="en-US" sz="1200" b="1" dirty="0" err="1"/>
                        <a:t>hr</a:t>
                      </a:r>
                      <a:endParaRPr lang="en-US" sz="1200" b="1" dirty="0"/>
                    </a:p>
                    <a:p>
                      <a:pPr algn="ctr"/>
                      <a:r>
                        <a:rPr lang="en-US" sz="1200" b="1" dirty="0"/>
                        <a:t>40x faster than CBE</a:t>
                      </a:r>
                    </a:p>
                  </a:txBody>
                  <a:tcPr marL="68580" marR="68580" marT="34290" marB="3429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b="1" dirty="0"/>
                        <a:t>&lt; 0.5 </a:t>
                      </a:r>
                      <a:r>
                        <a:rPr lang="en-US" sz="1200" b="1" dirty="0" err="1"/>
                        <a:t>hr</a:t>
                      </a:r>
                      <a:endParaRPr lang="en-US" sz="1200" b="1" dirty="0"/>
                    </a:p>
                    <a:p>
                      <a:pPr algn="ctr"/>
                      <a:r>
                        <a:rPr lang="en-US" sz="1200" b="1" dirty="0"/>
                        <a:t>80x faster than CBE</a:t>
                      </a:r>
                    </a:p>
                  </a:txBody>
                  <a:tcPr marL="68580" marR="68580" marT="34290" marB="3429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218889772"/>
                  </a:ext>
                </a:extLst>
              </a:tr>
              <a:tr h="251460">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r>
                        <a:rPr lang="en-US" sz="1200" b="1" dirty="0"/>
                        <a:t>HabEx CGI</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dirty="0"/>
                        <a:t>7.6 hr</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b="1" dirty="0"/>
                        <a:t>4x faster than req</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8x faster than req</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16x faster than req</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441772626"/>
                  </a:ext>
                </a:extLst>
              </a:tr>
              <a:tr h="251460">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r>
                        <a:rPr lang="en-US" sz="1200" b="1" dirty="0"/>
                        <a:t>LUVOIR CGI</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dirty="0"/>
                        <a:t>0.5 hr</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dirty="0"/>
                        <a:t>4x slower </a:t>
                      </a:r>
                      <a:r>
                        <a:rPr lang="en-US" sz="1200" b="0" dirty="0"/>
                        <a:t>than req</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dirty="0"/>
                        <a:t>2x slower </a:t>
                      </a:r>
                      <a:r>
                        <a:rPr lang="en-US" sz="1200" b="0" dirty="0"/>
                        <a:t>than req</a:t>
                      </a:r>
                      <a:endParaRPr lang="en-US" sz="1200" dirty="0"/>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8"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2"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200" b="1" dirty="0"/>
                        <a:t>Same as req</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27677391"/>
                  </a:ext>
                </a:extLst>
              </a:tr>
            </a:tbl>
          </a:graphicData>
        </a:graphic>
      </p:graphicFrame>
      <p:pic>
        <p:nvPicPr>
          <p:cNvPr id="1026" name="Picture 3">
            <a:extLst>
              <a:ext uri="{FF2B5EF4-FFF2-40B4-BE49-F238E27FC236}">
                <a16:creationId xmlns:a16="http://schemas.microsoft.com/office/drawing/2014/main" id="{1AAEF026-DD54-AD8E-6AB8-1AECEB245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2212" y="1588534"/>
            <a:ext cx="1499767" cy="1385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A73513E-C5EE-A262-B326-8FA6B3598342}"/>
              </a:ext>
            </a:extLst>
          </p:cNvPr>
          <p:cNvPicPr>
            <a:picLocks noChangeAspect="1"/>
          </p:cNvPicPr>
          <p:nvPr/>
        </p:nvPicPr>
        <p:blipFill>
          <a:blip r:embed="rId3"/>
          <a:stretch>
            <a:fillRect/>
          </a:stretch>
        </p:blipFill>
        <p:spPr>
          <a:xfrm>
            <a:off x="6301609" y="791807"/>
            <a:ext cx="1262663" cy="1118358"/>
          </a:xfrm>
          <a:prstGeom prst="rect">
            <a:avLst/>
          </a:prstGeom>
        </p:spPr>
      </p:pic>
    </p:spTree>
    <p:extLst>
      <p:ext uri="{BB962C8B-B14F-4D97-AF65-F5344CB8AC3E}">
        <p14:creationId xmlns:p14="http://schemas.microsoft.com/office/powerpoint/2010/main" val="29607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995ACE5-D11C-F9FD-69D3-FD5103EC7BDF}"/>
              </a:ext>
            </a:extLst>
          </p:cNvPr>
          <p:cNvSpPr>
            <a:spLocks noGrp="1"/>
          </p:cNvSpPr>
          <p:nvPr>
            <p:ph type="body" sz="quarter" idx="17"/>
          </p:nvPr>
        </p:nvSpPr>
        <p:spPr/>
        <p:txBody>
          <a:bodyPr/>
          <a:lstStyle/>
          <a:p>
            <a:endParaRPr lang="en-US"/>
          </a:p>
        </p:txBody>
      </p:sp>
      <p:sp>
        <p:nvSpPr>
          <p:cNvPr id="4" name="Title 1">
            <a:extLst>
              <a:ext uri="{FF2B5EF4-FFF2-40B4-BE49-F238E27FC236}">
                <a16:creationId xmlns:a16="http://schemas.microsoft.com/office/drawing/2014/main" id="{82D56D88-3F83-C806-AE54-08469BEAD550}"/>
              </a:ext>
            </a:extLst>
          </p:cNvPr>
          <p:cNvSpPr>
            <a:spLocks noGrp="1"/>
          </p:cNvSpPr>
          <p:nvPr>
            <p:ph type="title"/>
          </p:nvPr>
        </p:nvSpPr>
        <p:spPr/>
        <p:txBody>
          <a:bodyPr>
            <a:noAutofit/>
          </a:bodyPr>
          <a:lstStyle/>
          <a:p>
            <a:r>
              <a:rPr lang="en-US" sz="2400" dirty="0">
                <a:solidFill>
                  <a:srgbClr val="000000"/>
                </a:solidFill>
              </a:rPr>
              <a:t>Potential Uses: </a:t>
            </a:r>
            <a:r>
              <a:rPr lang="en-US" sz="2400" dirty="0">
                <a:latin typeface="+mn-lt"/>
              </a:rPr>
              <a:t>SAR Processing</a:t>
            </a:r>
            <a:br>
              <a:rPr lang="en-US" sz="2400" dirty="0">
                <a:latin typeface="+mn-lt"/>
              </a:rPr>
            </a:br>
            <a:br>
              <a:rPr lang="en-US" sz="2400" dirty="0">
                <a:latin typeface="+mn-lt"/>
              </a:rPr>
            </a:br>
            <a:endParaRPr lang="en-US" sz="2400" dirty="0">
              <a:latin typeface="+mn-lt"/>
            </a:endParaRPr>
          </a:p>
        </p:txBody>
      </p:sp>
      <p:sp>
        <p:nvSpPr>
          <p:cNvPr id="5" name="Text Placeholder 4">
            <a:extLst>
              <a:ext uri="{FF2B5EF4-FFF2-40B4-BE49-F238E27FC236}">
                <a16:creationId xmlns:a16="http://schemas.microsoft.com/office/drawing/2014/main" id="{CBFA8598-8A42-BB45-468C-E98FEC1306A0}"/>
              </a:ext>
            </a:extLst>
          </p:cNvPr>
          <p:cNvSpPr>
            <a:spLocks noGrp="1"/>
          </p:cNvSpPr>
          <p:nvPr>
            <p:ph type="body" sz="quarter" idx="14"/>
          </p:nvPr>
        </p:nvSpPr>
        <p:spPr>
          <a:xfrm>
            <a:off x="254000" y="757178"/>
            <a:ext cx="6580277" cy="4386321"/>
          </a:xfrm>
        </p:spPr>
        <p:txBody>
          <a:bodyPr/>
          <a:lstStyle/>
          <a:p>
            <a:pPr marL="285750" indent="-285750">
              <a:buFont typeface="Arial" panose="020B0604020202020204" pitchFamily="34" charset="0"/>
              <a:buChar char="•"/>
            </a:pPr>
            <a:r>
              <a:rPr lang="en-US" sz="1600" dirty="0"/>
              <a:t>Radar missions scan a swath while moving, generating a “line”</a:t>
            </a:r>
          </a:p>
          <a:p>
            <a:pPr marL="285750" indent="-285750">
              <a:buFont typeface="Arial" panose="020B0604020202020204" pitchFamily="34" charset="0"/>
              <a:buChar char="•"/>
            </a:pPr>
            <a:r>
              <a:rPr lang="en-US" sz="1600" dirty="0"/>
              <a:t>Generates a great amount of data</a:t>
            </a:r>
          </a:p>
          <a:p>
            <a:pPr marL="628650" lvl="1" indent="-171450">
              <a:buFont typeface="Arial" panose="020B0604020202020204" pitchFamily="34" charset="0"/>
              <a:buChar char="•"/>
            </a:pPr>
            <a:r>
              <a:rPr lang="en-US" sz="1200" dirty="0"/>
              <a:t>NISAR required a novel telecom system to stream data at 1.74 Gbps Ka-band modulator just to downlink the SAR data</a:t>
            </a:r>
          </a:p>
          <a:p>
            <a:pPr marL="285750" indent="-285750">
              <a:buFont typeface="Arial" panose="020B0604020202020204" pitchFamily="34" charset="0"/>
              <a:buChar char="•"/>
            </a:pPr>
            <a:r>
              <a:rPr lang="en-US" sz="1600" dirty="0"/>
              <a:t>For airborne missions, data is generally off-loaded after the flight.</a:t>
            </a:r>
          </a:p>
          <a:p>
            <a:pPr marL="285750" indent="-285750">
              <a:buFont typeface="Arial" panose="020B0604020202020204" pitchFamily="34" charset="0"/>
              <a:buChar char="•"/>
            </a:pPr>
            <a:r>
              <a:rPr lang="en-US" sz="1600" dirty="0"/>
              <a:t>A combination of the Swift and SCP can perform energy efficient SAR image processing at reasonable resolutions, greatly reducing downlink science data volumes.</a:t>
            </a:r>
          </a:p>
          <a:p>
            <a:pPr marL="285750" indent="-285750">
              <a:buFont typeface="Arial" panose="020B0604020202020204" pitchFamily="34" charset="0"/>
              <a:buChar char="•"/>
            </a:pPr>
            <a:r>
              <a:rPr lang="en-US" sz="1600" dirty="0"/>
              <a:t>Additional machine learning models can be deployed on the SAR images, such as UAVSAR’s flooded vs. dry vegetation classifier:</a:t>
            </a:r>
          </a:p>
          <a:p>
            <a:pPr marL="285750" indent="-285750">
              <a:buFont typeface="Arial" panose="020B0604020202020204" pitchFamily="34" charset="0"/>
              <a:buChar char="•"/>
            </a:pPr>
            <a:r>
              <a:rPr lang="en-US" sz="1600" dirty="0"/>
              <a:t>UAVSAR real-time requirement is 5.13 patches/sec.</a:t>
            </a:r>
          </a:p>
        </p:txBody>
      </p:sp>
      <p:sp>
        <p:nvSpPr>
          <p:cNvPr id="2" name="Title 1">
            <a:extLst>
              <a:ext uri="{FF2B5EF4-FFF2-40B4-BE49-F238E27FC236}">
                <a16:creationId xmlns:a16="http://schemas.microsoft.com/office/drawing/2014/main" id="{45669DE2-836B-4503-5C68-34F6A5F22831}"/>
              </a:ext>
            </a:extLst>
          </p:cNvPr>
          <p:cNvSpPr txBox="1">
            <a:spLocks/>
          </p:cNvSpPr>
          <p:nvPr/>
        </p:nvSpPr>
        <p:spPr>
          <a:xfrm>
            <a:off x="358776" y="1902619"/>
            <a:ext cx="8232774" cy="48848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ctr"/>
            <a:endParaRPr lang="en-US" sz="2100" dirty="0"/>
          </a:p>
        </p:txBody>
      </p:sp>
      <p:pic>
        <p:nvPicPr>
          <p:cNvPr id="6" name="Picture 2" descr="https://nisar.jpl.nasa.gov/system/internal_resources/details/original/340_Radar_in_motion_diagram.jpeg">
            <a:extLst>
              <a:ext uri="{FF2B5EF4-FFF2-40B4-BE49-F238E27FC236}">
                <a16:creationId xmlns:a16="http://schemas.microsoft.com/office/drawing/2014/main" id="{E45573D6-FC9C-72B6-5B54-38AB80F0B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7951" y="244474"/>
            <a:ext cx="1817198" cy="16797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trong scattering in HH indicates a predominance of double-bounce scattering (e.g., stemmy vegetation, manmade structures), while strong VV relates to rough surface scattering (e.g., bare ground, water), and spatial variations in dual polarization indicate the distribution of volume scatterers (e.g., vegetation and high-penetration soil types such as sand or other dry porous soils).">
            <a:extLst>
              <a:ext uri="{FF2B5EF4-FFF2-40B4-BE49-F238E27FC236}">
                <a16:creationId xmlns:a16="http://schemas.microsoft.com/office/drawing/2014/main" id="{8E004117-3AAF-B47B-0DA6-2AFAA47BBD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3222"/>
          <a:stretch/>
        </p:blipFill>
        <p:spPr bwMode="auto">
          <a:xfrm>
            <a:off x="5462350" y="3448963"/>
            <a:ext cx="3223260" cy="14966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D459401-D656-926F-A470-1B525D310C1D}"/>
              </a:ext>
            </a:extLst>
          </p:cNvPr>
          <p:cNvPicPr>
            <a:picLocks noChangeAspect="1"/>
          </p:cNvPicPr>
          <p:nvPr/>
        </p:nvPicPr>
        <p:blipFill>
          <a:blip r:embed="rId4"/>
          <a:stretch>
            <a:fillRect/>
          </a:stretch>
        </p:blipFill>
        <p:spPr>
          <a:xfrm>
            <a:off x="6913597" y="1979057"/>
            <a:ext cx="1871627" cy="1454606"/>
          </a:xfrm>
          <a:prstGeom prst="rect">
            <a:avLst/>
          </a:prstGeom>
        </p:spPr>
      </p:pic>
      <p:graphicFrame>
        <p:nvGraphicFramePr>
          <p:cNvPr id="9" name="Table 8">
            <a:extLst>
              <a:ext uri="{FF2B5EF4-FFF2-40B4-BE49-F238E27FC236}">
                <a16:creationId xmlns:a16="http://schemas.microsoft.com/office/drawing/2014/main" id="{DCBCAEE2-D6F8-4586-59FE-2CDE603A12DA}"/>
              </a:ext>
            </a:extLst>
          </p:cNvPr>
          <p:cNvGraphicFramePr>
            <a:graphicFrameLocks noGrp="1"/>
          </p:cNvGraphicFramePr>
          <p:nvPr/>
        </p:nvGraphicFramePr>
        <p:xfrm>
          <a:off x="701154" y="3928982"/>
          <a:ext cx="4652183" cy="838200"/>
        </p:xfrm>
        <a:graphic>
          <a:graphicData uri="http://schemas.openxmlformats.org/drawingml/2006/table">
            <a:tbl>
              <a:tblPr firstRow="1" firstCol="1" bandRow="1">
                <a:tableStyleId>{5C22544A-7EE6-4342-B048-85BDC9FD1C3A}</a:tableStyleId>
              </a:tblPr>
              <a:tblGrid>
                <a:gridCol w="1900886">
                  <a:extLst>
                    <a:ext uri="{9D8B030D-6E8A-4147-A177-3AD203B41FA5}">
                      <a16:colId xmlns:a16="http://schemas.microsoft.com/office/drawing/2014/main" val="2311081982"/>
                    </a:ext>
                  </a:extLst>
                </a:gridCol>
                <a:gridCol w="757238">
                  <a:extLst>
                    <a:ext uri="{9D8B030D-6E8A-4147-A177-3AD203B41FA5}">
                      <a16:colId xmlns:a16="http://schemas.microsoft.com/office/drawing/2014/main" val="1614622244"/>
                    </a:ext>
                  </a:extLst>
                </a:gridCol>
                <a:gridCol w="901961">
                  <a:extLst>
                    <a:ext uri="{9D8B030D-6E8A-4147-A177-3AD203B41FA5}">
                      <a16:colId xmlns:a16="http://schemas.microsoft.com/office/drawing/2014/main" val="247093796"/>
                    </a:ext>
                  </a:extLst>
                </a:gridCol>
                <a:gridCol w="1092098">
                  <a:extLst>
                    <a:ext uri="{9D8B030D-6E8A-4147-A177-3AD203B41FA5}">
                      <a16:colId xmlns:a16="http://schemas.microsoft.com/office/drawing/2014/main" val="4157756646"/>
                    </a:ext>
                  </a:extLst>
                </a:gridCol>
              </a:tblGrid>
              <a:tr h="160020">
                <a:tc>
                  <a:txBody>
                    <a:bodyPr/>
                    <a:lstStyle/>
                    <a:p>
                      <a:pPr marL="0" marR="0" algn="just">
                        <a:spcBef>
                          <a:spcPts val="0"/>
                        </a:spcBef>
                        <a:spcAft>
                          <a:spcPts val="0"/>
                        </a:spcAft>
                      </a:pPr>
                      <a:r>
                        <a:rPr lang="en-US" sz="1100" dirty="0">
                          <a:effectLst/>
                        </a:rPr>
                        <a:t> </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CPU</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GPU</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dirty="0">
                          <a:effectLst/>
                        </a:rPr>
                        <a:t>DSP</a:t>
                      </a:r>
                      <a:endParaRPr lang="en-US" sz="1500" b="1"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val="105851489"/>
                  </a:ext>
                </a:extLst>
              </a:tr>
              <a:tr h="160020">
                <a:tc>
                  <a:txBody>
                    <a:bodyPr/>
                    <a:lstStyle/>
                    <a:p>
                      <a:pPr marL="0" marR="0" algn="just">
                        <a:spcBef>
                          <a:spcPts val="0"/>
                        </a:spcBef>
                        <a:spcAft>
                          <a:spcPts val="0"/>
                        </a:spcAft>
                      </a:pPr>
                      <a:r>
                        <a:rPr lang="en-US" sz="1100" dirty="0">
                          <a:effectLst/>
                        </a:rPr>
                        <a:t>Patches/sec</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19.93</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162.1</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dirty="0">
                          <a:effectLst/>
                        </a:rPr>
                        <a:t>391.7</a:t>
                      </a:r>
                      <a:endParaRPr lang="en-US" sz="1500" b="1"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val="397551575"/>
                  </a:ext>
                </a:extLst>
              </a:tr>
              <a:tr h="483642">
                <a:tc>
                  <a:txBody>
                    <a:bodyPr/>
                    <a:lstStyle/>
                    <a:p>
                      <a:pPr marL="0" marR="0" algn="l">
                        <a:spcBef>
                          <a:spcPts val="0"/>
                        </a:spcBef>
                        <a:spcAft>
                          <a:spcPts val="0"/>
                        </a:spcAft>
                      </a:pPr>
                      <a:r>
                        <a:rPr lang="en-US" sz="1100" dirty="0">
                          <a:effectLst/>
                        </a:rPr>
                        <a:t>Binary Misclassifications (relative to Desktop system)</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a:t>
                      </a:r>
                      <a:endParaRPr lang="en-US" sz="1500"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dirty="0">
                          <a:effectLst/>
                        </a:rPr>
                        <a:t>0.38%</a:t>
                      </a:r>
                      <a:endParaRPr lang="en-US" sz="1500" b="1" dirty="0">
                        <a:solidFill>
                          <a:srgbClr val="000000"/>
                        </a:solidFill>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val="1342866031"/>
                  </a:ext>
                </a:extLst>
              </a:tr>
            </a:tbl>
          </a:graphicData>
        </a:graphic>
      </p:graphicFrame>
      <p:sp>
        <p:nvSpPr>
          <p:cNvPr id="14" name="Footer Placeholder 6">
            <a:extLst>
              <a:ext uri="{FF2B5EF4-FFF2-40B4-BE49-F238E27FC236}">
                <a16:creationId xmlns:a16="http://schemas.microsoft.com/office/drawing/2014/main" id="{A611472A-EF1A-E477-FF57-DA25AB8C7CCF}"/>
              </a:ext>
            </a:extLst>
          </p:cNvPr>
          <p:cNvSpPr>
            <a:spLocks noGrp="1"/>
          </p:cNvSpPr>
          <p:nvPr>
            <p:ph type="ftr" sz="quarter" idx="21"/>
          </p:nvPr>
        </p:nvSpPr>
        <p:spPr>
          <a:xfrm>
            <a:off x="1676401" y="4871403"/>
            <a:ext cx="5791199" cy="274637"/>
          </a:xfrm>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2955641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07742D2-7661-F5DD-B5D5-3403E030F74B}"/>
              </a:ext>
            </a:extLst>
          </p:cNvPr>
          <p:cNvSpPr>
            <a:spLocks noGrp="1"/>
          </p:cNvSpPr>
          <p:nvPr>
            <p:ph type="body" sz="quarter" idx="17"/>
          </p:nvPr>
        </p:nvSpPr>
        <p:spPr/>
        <p:txBody>
          <a:bodyPr/>
          <a:lstStyle/>
          <a:p>
            <a:endParaRPr lang="en-US"/>
          </a:p>
        </p:txBody>
      </p:sp>
      <p:sp>
        <p:nvSpPr>
          <p:cNvPr id="2" name="Title 1">
            <a:extLst>
              <a:ext uri="{FF2B5EF4-FFF2-40B4-BE49-F238E27FC236}">
                <a16:creationId xmlns:a16="http://schemas.microsoft.com/office/drawing/2014/main" id="{D6D613D7-2A14-79F7-AD4D-A73A7D289B86}"/>
              </a:ext>
            </a:extLst>
          </p:cNvPr>
          <p:cNvSpPr>
            <a:spLocks noGrp="1"/>
          </p:cNvSpPr>
          <p:nvPr>
            <p:ph type="title"/>
          </p:nvPr>
        </p:nvSpPr>
        <p:spPr/>
        <p:txBody>
          <a:bodyPr/>
          <a:lstStyle/>
          <a:p>
            <a:r>
              <a:rPr lang="en-US" sz="2400" dirty="0">
                <a:solidFill>
                  <a:srgbClr val="000000"/>
                </a:solidFill>
              </a:rPr>
              <a:t>Application Benchmarking: Hyperspectral Compression</a:t>
            </a:r>
            <a:endParaRPr lang="en-US" sz="2400" dirty="0"/>
          </a:p>
        </p:txBody>
      </p:sp>
      <p:sp>
        <p:nvSpPr>
          <p:cNvPr id="4" name="Text Placeholder 3">
            <a:extLst>
              <a:ext uri="{FF2B5EF4-FFF2-40B4-BE49-F238E27FC236}">
                <a16:creationId xmlns:a16="http://schemas.microsoft.com/office/drawing/2014/main" id="{97CEC252-4339-2A66-5B99-28C4799C4F20}"/>
              </a:ext>
            </a:extLst>
          </p:cNvPr>
          <p:cNvSpPr>
            <a:spLocks noGrp="1"/>
          </p:cNvSpPr>
          <p:nvPr>
            <p:ph type="body" sz="quarter" idx="14"/>
          </p:nvPr>
        </p:nvSpPr>
        <p:spPr/>
        <p:txBody>
          <a:bodyPr/>
          <a:lstStyle/>
          <a:p>
            <a:endParaRPr lang="en-US" dirty="0"/>
          </a:p>
        </p:txBody>
      </p:sp>
      <p:sp>
        <p:nvSpPr>
          <p:cNvPr id="9" name="Content Placeholder 8">
            <a:extLst>
              <a:ext uri="{FF2B5EF4-FFF2-40B4-BE49-F238E27FC236}">
                <a16:creationId xmlns:a16="http://schemas.microsoft.com/office/drawing/2014/main" id="{79E169ED-E36C-F2DC-A6A4-6DF53DA0F0A4}"/>
              </a:ext>
            </a:extLst>
          </p:cNvPr>
          <p:cNvSpPr>
            <a:spLocks noGrp="1"/>
          </p:cNvSpPr>
          <p:nvPr>
            <p:ph sz="quarter" idx="19"/>
          </p:nvPr>
        </p:nvSpPr>
        <p:spPr>
          <a:xfrm>
            <a:off x="254000" y="1181120"/>
            <a:ext cx="7477760" cy="2208851"/>
          </a:xfrm>
        </p:spPr>
        <p:txBody>
          <a:bodyPr/>
          <a:lstStyle/>
          <a:p>
            <a:r>
              <a:rPr lang="en-US" sz="1600" dirty="0"/>
              <a:t>Hyperspectral images: two spatial and one spectral dimension</a:t>
            </a:r>
          </a:p>
          <a:p>
            <a:r>
              <a:rPr lang="en-US" sz="1600" dirty="0"/>
              <a:t>Captures information about the electromagnetic spectrum outside of the visible band for remote sensing applications</a:t>
            </a:r>
          </a:p>
          <a:p>
            <a:r>
              <a:rPr lang="en-US" sz="1600" dirty="0"/>
              <a:t>Large datasets require on-board compression before downlinking</a:t>
            </a:r>
          </a:p>
          <a:p>
            <a:r>
              <a:rPr lang="en-US" sz="1600" dirty="0"/>
              <a:t>Compression algorithms standardized by CCSDS [28, 20]</a:t>
            </a:r>
          </a:p>
          <a:p>
            <a:pPr lvl="1"/>
            <a:r>
              <a:rPr lang="en-US" sz="1100" dirty="0"/>
              <a:t>CCSDS 123.0-B-1 (2012): Lossless compression with no data dependency between bands (parallel computation optimized)</a:t>
            </a:r>
          </a:p>
          <a:p>
            <a:pPr lvl="1"/>
            <a:r>
              <a:rPr lang="en-US" sz="1100" dirty="0"/>
              <a:t>CCSDS 123.0-B-2 (2019, backwards compatible): Lossy compression introduces data dependency between bands due to re-encoding (less parallelizable).</a:t>
            </a:r>
          </a:p>
          <a:p>
            <a:endParaRPr lang="en-US" sz="1600" dirty="0"/>
          </a:p>
          <a:p>
            <a:endParaRPr lang="en-US" sz="1600" dirty="0"/>
          </a:p>
        </p:txBody>
      </p:sp>
      <p:pic>
        <p:nvPicPr>
          <p:cNvPr id="5" name="Picture 4">
            <a:extLst>
              <a:ext uri="{FF2B5EF4-FFF2-40B4-BE49-F238E27FC236}">
                <a16:creationId xmlns:a16="http://schemas.microsoft.com/office/drawing/2014/main" id="{7B86BE93-C23F-E410-1CDE-2ED7A2ACE9AF}"/>
              </a:ext>
            </a:extLst>
          </p:cNvPr>
          <p:cNvPicPr>
            <a:picLocks noChangeAspect="1"/>
          </p:cNvPicPr>
          <p:nvPr/>
        </p:nvPicPr>
        <p:blipFill>
          <a:blip r:embed="rId3"/>
          <a:stretch>
            <a:fillRect/>
          </a:stretch>
        </p:blipFill>
        <p:spPr>
          <a:xfrm>
            <a:off x="7699715" y="1567966"/>
            <a:ext cx="1246909" cy="1446415"/>
          </a:xfrm>
          <a:prstGeom prst="rect">
            <a:avLst/>
          </a:prstGeom>
        </p:spPr>
      </p:pic>
      <p:pic>
        <p:nvPicPr>
          <p:cNvPr id="6" name="Picture 5">
            <a:extLst>
              <a:ext uri="{FF2B5EF4-FFF2-40B4-BE49-F238E27FC236}">
                <a16:creationId xmlns:a16="http://schemas.microsoft.com/office/drawing/2014/main" id="{72348ACD-2660-86C1-633E-E3201D74C791}"/>
              </a:ext>
            </a:extLst>
          </p:cNvPr>
          <p:cNvPicPr>
            <a:picLocks noChangeAspect="1"/>
          </p:cNvPicPr>
          <p:nvPr/>
        </p:nvPicPr>
        <p:blipFill>
          <a:blip r:embed="rId4"/>
          <a:stretch>
            <a:fillRect/>
          </a:stretch>
        </p:blipFill>
        <p:spPr>
          <a:xfrm>
            <a:off x="254000" y="3341946"/>
            <a:ext cx="3723086" cy="1598134"/>
          </a:xfrm>
          <a:prstGeom prst="rect">
            <a:avLst/>
          </a:prstGeom>
        </p:spPr>
      </p:pic>
      <p:pic>
        <p:nvPicPr>
          <p:cNvPr id="7" name="Picture 6">
            <a:extLst>
              <a:ext uri="{FF2B5EF4-FFF2-40B4-BE49-F238E27FC236}">
                <a16:creationId xmlns:a16="http://schemas.microsoft.com/office/drawing/2014/main" id="{6AB6D437-A6F1-1D9B-6AA0-B6252A3E8D30}"/>
              </a:ext>
            </a:extLst>
          </p:cNvPr>
          <p:cNvPicPr>
            <a:picLocks noChangeAspect="1"/>
          </p:cNvPicPr>
          <p:nvPr/>
        </p:nvPicPr>
        <p:blipFill>
          <a:blip r:embed="rId5"/>
          <a:stretch>
            <a:fillRect/>
          </a:stretch>
        </p:blipFill>
        <p:spPr>
          <a:xfrm>
            <a:off x="6136622" y="3258275"/>
            <a:ext cx="2661953" cy="1600004"/>
          </a:xfrm>
          <a:prstGeom prst="rect">
            <a:avLst/>
          </a:prstGeom>
        </p:spPr>
      </p:pic>
      <p:sp>
        <p:nvSpPr>
          <p:cNvPr id="10" name="Footer Placeholder 6">
            <a:extLst>
              <a:ext uri="{FF2B5EF4-FFF2-40B4-BE49-F238E27FC236}">
                <a16:creationId xmlns:a16="http://schemas.microsoft.com/office/drawing/2014/main" id="{496968C6-DA69-A801-7266-2EF8B74A687A}"/>
              </a:ext>
            </a:extLst>
          </p:cNvPr>
          <p:cNvSpPr>
            <a:spLocks noGrp="1"/>
          </p:cNvSpPr>
          <p:nvPr>
            <p:ph type="ftr" sz="quarter" idx="21"/>
          </p:nvPr>
        </p:nvSpPr>
        <p:spPr>
          <a:xfrm>
            <a:off x="1615440" y="4874101"/>
            <a:ext cx="5791199" cy="274637"/>
          </a:xfrm>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2279088511"/>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6FD22-1BF4-E850-546D-E9E8B804B5B5}"/>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354BD866-5277-CC3D-8FEC-C99D9F20C1B5}"/>
              </a:ext>
            </a:extLst>
          </p:cNvPr>
          <p:cNvSpPr>
            <a:spLocks noGrp="1"/>
          </p:cNvSpPr>
          <p:nvPr>
            <p:ph type="body" sz="quarter" idx="17"/>
          </p:nvPr>
        </p:nvSpPr>
        <p:spPr/>
        <p:txBody>
          <a:bodyPr/>
          <a:lstStyle/>
          <a:p>
            <a:endParaRPr lang="en-US"/>
          </a:p>
        </p:txBody>
      </p:sp>
      <p:sp>
        <p:nvSpPr>
          <p:cNvPr id="2" name="Title 1">
            <a:extLst>
              <a:ext uri="{FF2B5EF4-FFF2-40B4-BE49-F238E27FC236}">
                <a16:creationId xmlns:a16="http://schemas.microsoft.com/office/drawing/2014/main" id="{B1C5C6E2-DE85-12DD-BB77-F2DF8FA4254E}"/>
              </a:ext>
            </a:extLst>
          </p:cNvPr>
          <p:cNvSpPr>
            <a:spLocks noGrp="1"/>
          </p:cNvSpPr>
          <p:nvPr>
            <p:ph type="title"/>
          </p:nvPr>
        </p:nvSpPr>
        <p:spPr/>
        <p:txBody>
          <a:bodyPr/>
          <a:lstStyle/>
          <a:p>
            <a:r>
              <a:rPr lang="en-US" sz="2400" dirty="0">
                <a:solidFill>
                  <a:srgbClr val="000000"/>
                </a:solidFill>
              </a:rPr>
              <a:t>Potential Uses: Stereo Disparity Measurement</a:t>
            </a:r>
            <a:endParaRPr lang="en-US" sz="2400" dirty="0"/>
          </a:p>
        </p:txBody>
      </p:sp>
      <p:sp>
        <p:nvSpPr>
          <p:cNvPr id="4" name="Text Placeholder 3">
            <a:extLst>
              <a:ext uri="{FF2B5EF4-FFF2-40B4-BE49-F238E27FC236}">
                <a16:creationId xmlns:a16="http://schemas.microsoft.com/office/drawing/2014/main" id="{01C67A49-D318-40CE-8FAE-3A5169C1F15A}"/>
              </a:ext>
            </a:extLst>
          </p:cNvPr>
          <p:cNvSpPr>
            <a:spLocks noGrp="1"/>
          </p:cNvSpPr>
          <p:nvPr>
            <p:ph type="body" sz="quarter" idx="14"/>
          </p:nvPr>
        </p:nvSpPr>
        <p:spPr/>
        <p:txBody>
          <a:bodyPr/>
          <a:lstStyle/>
          <a:p>
            <a:pPr>
              <a:spcBef>
                <a:spcPts val="450"/>
              </a:spcBef>
            </a:pPr>
            <a:endParaRPr lang="en-US" dirty="0"/>
          </a:p>
          <a:p>
            <a:endParaRPr lang="en-US" dirty="0"/>
          </a:p>
          <a:p>
            <a:endParaRPr lang="en-US" dirty="0"/>
          </a:p>
        </p:txBody>
      </p:sp>
      <p:sp>
        <p:nvSpPr>
          <p:cNvPr id="13" name="Content Placeholder 12">
            <a:extLst>
              <a:ext uri="{FF2B5EF4-FFF2-40B4-BE49-F238E27FC236}">
                <a16:creationId xmlns:a16="http://schemas.microsoft.com/office/drawing/2014/main" id="{3BCCBE9D-51EA-8597-A2EF-52F085AAEA4C}"/>
              </a:ext>
            </a:extLst>
          </p:cNvPr>
          <p:cNvSpPr>
            <a:spLocks noGrp="1"/>
          </p:cNvSpPr>
          <p:nvPr>
            <p:ph sz="quarter" idx="19"/>
          </p:nvPr>
        </p:nvSpPr>
        <p:spPr>
          <a:xfrm>
            <a:off x="249035" y="762000"/>
            <a:ext cx="6922807" cy="4381500"/>
          </a:xfrm>
        </p:spPr>
        <p:txBody>
          <a:bodyPr/>
          <a:lstStyle/>
          <a:p>
            <a:pPr>
              <a:spcBef>
                <a:spcPts val="0"/>
              </a:spcBef>
            </a:pPr>
            <a:r>
              <a:rPr lang="en-US" sz="1600" dirty="0"/>
              <a:t>Depth perception for autonomous navigation</a:t>
            </a:r>
          </a:p>
          <a:p>
            <a:pPr>
              <a:spcBef>
                <a:spcPts val="0"/>
              </a:spcBef>
            </a:pPr>
            <a:r>
              <a:rPr lang="en-US" sz="1600" dirty="0"/>
              <a:t>From camera calibration data &amp; stereo image pair, compute range map</a:t>
            </a:r>
          </a:p>
          <a:p>
            <a:pPr>
              <a:spcBef>
                <a:spcPts val="0"/>
              </a:spcBef>
            </a:pPr>
            <a:r>
              <a:rPr lang="en-US" sz="1600" dirty="0"/>
              <a:t>“Correspondence problem”: set of pixels corresponding to the same target are unknown a priori</a:t>
            </a:r>
          </a:p>
          <a:p>
            <a:pPr>
              <a:spcBef>
                <a:spcPts val="0"/>
              </a:spcBef>
            </a:pPr>
            <a:r>
              <a:rPr lang="en-US" sz="1600" dirty="0"/>
              <a:t>Active topic of research</a:t>
            </a:r>
          </a:p>
          <a:p>
            <a:pPr>
              <a:spcBef>
                <a:spcPts val="0"/>
              </a:spcBef>
            </a:pPr>
            <a:r>
              <a:rPr lang="en-US" sz="1600" dirty="0"/>
              <a:t>This effort benchmarked a modified </a:t>
            </a:r>
            <a:r>
              <a:rPr lang="en-US" sz="1600" i="1" dirty="0"/>
              <a:t>sum of absolute differences</a:t>
            </a:r>
            <a:r>
              <a:rPr lang="en-US" sz="1600" dirty="0"/>
              <a:t> (SAD) algorithm: SAD5 [25]</a:t>
            </a:r>
          </a:p>
          <a:p>
            <a:pPr>
              <a:spcBef>
                <a:spcPts val="450"/>
              </a:spcBef>
            </a:pPr>
            <a:endParaRPr lang="en-US" sz="1600" dirty="0"/>
          </a:p>
          <a:p>
            <a:pPr>
              <a:spcBef>
                <a:spcPts val="450"/>
              </a:spcBef>
            </a:pPr>
            <a:endParaRPr lang="en-US" sz="1600" dirty="0"/>
          </a:p>
          <a:p>
            <a:pPr>
              <a:spcBef>
                <a:spcPts val="450"/>
              </a:spcBef>
            </a:pPr>
            <a:endParaRPr lang="en-US" sz="1600" dirty="0"/>
          </a:p>
          <a:p>
            <a:pPr marL="0" indent="0">
              <a:spcBef>
                <a:spcPts val="450"/>
              </a:spcBef>
              <a:buNone/>
            </a:pPr>
            <a:endParaRPr lang="en-US" sz="1600" dirty="0"/>
          </a:p>
          <a:p>
            <a:pPr marL="0" indent="0">
              <a:spcBef>
                <a:spcPts val="450"/>
              </a:spcBef>
              <a:buNone/>
            </a:pPr>
            <a:endParaRPr lang="en-US" sz="1600" dirty="0"/>
          </a:p>
          <a:p>
            <a:pPr marL="0" indent="0">
              <a:spcBef>
                <a:spcPts val="450"/>
              </a:spcBef>
              <a:buNone/>
            </a:pPr>
            <a:br>
              <a:rPr lang="en-US" sz="1600" dirty="0"/>
            </a:br>
            <a:endParaRPr lang="en-US" sz="1600" dirty="0"/>
          </a:p>
          <a:p>
            <a:r>
              <a:rPr lang="en-US" sz="1600" dirty="0"/>
              <a:t>Algorithm favors SIMD-style architectures (NEON and HVX)</a:t>
            </a:r>
          </a:p>
          <a:p>
            <a:pPr lvl="1"/>
            <a:r>
              <a:rPr lang="en-US" sz="1050" dirty="0"/>
              <a:t>DSP provides best performance/Watt</a:t>
            </a:r>
          </a:p>
          <a:p>
            <a:endParaRPr lang="en-US" sz="1600" dirty="0"/>
          </a:p>
        </p:txBody>
      </p:sp>
      <p:pic>
        <p:nvPicPr>
          <p:cNvPr id="8" name="Picture 2" descr="Fig. 14">
            <a:extLst>
              <a:ext uri="{FF2B5EF4-FFF2-40B4-BE49-F238E27FC236}">
                <a16:creationId xmlns:a16="http://schemas.microsoft.com/office/drawing/2014/main" id="{378DC2C8-D4C7-BFFC-E2D0-FA661E0F72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864" y="643368"/>
            <a:ext cx="1878807" cy="141106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63CB4A-3B4B-4D73-A76A-CFFF24A001D0}"/>
              </a:ext>
            </a:extLst>
          </p:cNvPr>
          <p:cNvPicPr/>
          <p:nvPr/>
        </p:nvPicPr>
        <p:blipFill>
          <a:blip r:embed="rId3"/>
          <a:stretch>
            <a:fillRect/>
          </a:stretch>
        </p:blipFill>
        <p:spPr>
          <a:xfrm>
            <a:off x="7171842" y="2319561"/>
            <a:ext cx="1757775" cy="1472565"/>
          </a:xfrm>
          <a:prstGeom prst="rect">
            <a:avLst/>
          </a:prstGeom>
        </p:spPr>
      </p:pic>
      <p:pic>
        <p:nvPicPr>
          <p:cNvPr id="10" name="Picture 9">
            <a:extLst>
              <a:ext uri="{FF2B5EF4-FFF2-40B4-BE49-F238E27FC236}">
                <a16:creationId xmlns:a16="http://schemas.microsoft.com/office/drawing/2014/main" id="{354BCB57-D13D-C758-2887-72F7D6E42D5F}"/>
              </a:ext>
            </a:extLst>
          </p:cNvPr>
          <p:cNvPicPr>
            <a:picLocks noChangeAspect="1"/>
          </p:cNvPicPr>
          <p:nvPr/>
        </p:nvPicPr>
        <p:blipFill>
          <a:blip r:embed="rId4"/>
          <a:stretch>
            <a:fillRect/>
          </a:stretch>
        </p:blipFill>
        <p:spPr>
          <a:xfrm>
            <a:off x="869651" y="2699272"/>
            <a:ext cx="2883969" cy="1733450"/>
          </a:xfrm>
          <a:prstGeom prst="rect">
            <a:avLst/>
          </a:prstGeom>
        </p:spPr>
      </p:pic>
      <p:pic>
        <p:nvPicPr>
          <p:cNvPr id="11" name="Picture 10">
            <a:extLst>
              <a:ext uri="{FF2B5EF4-FFF2-40B4-BE49-F238E27FC236}">
                <a16:creationId xmlns:a16="http://schemas.microsoft.com/office/drawing/2014/main" id="{ADD65065-7D98-830C-BA53-CD965F08AFC5}"/>
              </a:ext>
            </a:extLst>
          </p:cNvPr>
          <p:cNvPicPr>
            <a:picLocks noChangeAspect="1"/>
          </p:cNvPicPr>
          <p:nvPr/>
        </p:nvPicPr>
        <p:blipFill>
          <a:blip r:embed="rId5"/>
          <a:stretch>
            <a:fillRect/>
          </a:stretch>
        </p:blipFill>
        <p:spPr>
          <a:xfrm>
            <a:off x="3885540" y="2709811"/>
            <a:ext cx="2883969" cy="1733450"/>
          </a:xfrm>
          <a:prstGeom prst="rect">
            <a:avLst/>
          </a:prstGeom>
        </p:spPr>
      </p:pic>
      <p:sp>
        <p:nvSpPr>
          <p:cNvPr id="14" name="Footer Placeholder 6">
            <a:extLst>
              <a:ext uri="{FF2B5EF4-FFF2-40B4-BE49-F238E27FC236}">
                <a16:creationId xmlns:a16="http://schemas.microsoft.com/office/drawing/2014/main" id="{617EB918-889D-57C0-CEFB-D4C5CD29DE4E}"/>
              </a:ext>
            </a:extLst>
          </p:cNvPr>
          <p:cNvSpPr>
            <a:spLocks noGrp="1"/>
          </p:cNvSpPr>
          <p:nvPr>
            <p:ph type="ftr" sz="quarter" idx="21"/>
          </p:nvPr>
        </p:nvSpPr>
        <p:spPr>
          <a:xfrm>
            <a:off x="2918461" y="4879023"/>
            <a:ext cx="5791199" cy="274637"/>
          </a:xfrm>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3200703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AABF45-8F64-B756-BB43-F930C8E514B9}"/>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FBAA9FB4-AD39-0C02-3432-765F562407E0}"/>
              </a:ext>
            </a:extLst>
          </p:cNvPr>
          <p:cNvSpPr>
            <a:spLocks noGrp="1"/>
          </p:cNvSpPr>
          <p:nvPr>
            <p:ph type="title"/>
          </p:nvPr>
        </p:nvSpPr>
        <p:spPr/>
        <p:txBody>
          <a:bodyPr/>
          <a:lstStyle/>
          <a:p>
            <a:r>
              <a:rPr lang="en-US" sz="2400" b="1" dirty="0">
                <a:latin typeface="Calibri" panose="020F0502020204030204" pitchFamily="34" charset="0"/>
                <a:cs typeface="Calibri" panose="020F0502020204030204" pitchFamily="34" charset="0"/>
              </a:rPr>
              <a:t>Hosted Dual Snapdragon Co-Processors (SCPs</a:t>
            </a:r>
            <a:r>
              <a:rPr lang="en-US" dirty="0">
                <a:latin typeface="Calibri" panose="020F0502020204030204" pitchFamily="34" charset="0"/>
                <a:cs typeface="Calibri" panose="020F0502020204030204" pitchFamily="34" charset="0"/>
              </a:rPr>
              <a:t>)</a:t>
            </a:r>
            <a:endParaRPr lang="en-US" dirty="0"/>
          </a:p>
        </p:txBody>
      </p:sp>
      <p:sp>
        <p:nvSpPr>
          <p:cNvPr id="4" name="Text Placeholder 3">
            <a:extLst>
              <a:ext uri="{FF2B5EF4-FFF2-40B4-BE49-F238E27FC236}">
                <a16:creationId xmlns:a16="http://schemas.microsoft.com/office/drawing/2014/main" id="{5D1A6BB2-7BCF-AFEC-5F0C-EEC5F01A1FB5}"/>
              </a:ext>
            </a:extLst>
          </p:cNvPr>
          <p:cNvSpPr>
            <a:spLocks noGrp="1"/>
          </p:cNvSpPr>
          <p:nvPr>
            <p:ph type="body" sz="quarter" idx="14"/>
          </p:nvPr>
        </p:nvSpPr>
        <p:spPr/>
        <p:txBody>
          <a:bodyPr/>
          <a:lstStyle/>
          <a:p>
            <a:endParaRPr lang="en-US"/>
          </a:p>
        </p:txBody>
      </p:sp>
      <p:sp>
        <p:nvSpPr>
          <p:cNvPr id="5" name="Content Placeholder 4">
            <a:extLst>
              <a:ext uri="{FF2B5EF4-FFF2-40B4-BE49-F238E27FC236}">
                <a16:creationId xmlns:a16="http://schemas.microsoft.com/office/drawing/2014/main" id="{732A7B5B-7282-D562-B56D-F241D06B5E72}"/>
              </a:ext>
            </a:extLst>
          </p:cNvPr>
          <p:cNvSpPr>
            <a:spLocks noGrp="1"/>
          </p:cNvSpPr>
          <p:nvPr>
            <p:ph sz="quarter" idx="19"/>
          </p:nvPr>
        </p:nvSpPr>
        <p:spPr>
          <a:xfrm>
            <a:off x="253999" y="1211336"/>
            <a:ext cx="5837207" cy="3213495"/>
          </a:xfrm>
        </p:spPr>
        <p:txBody>
          <a:bodyPr/>
          <a:lstStyle/>
          <a:p>
            <a:r>
              <a:rPr lang="en-US" sz="1800" dirty="0"/>
              <a:t>To verify the hardware configuration envisioned for missions, the Swift module used in environmental test was recently reconfigured to carry Dual SCPs.</a:t>
            </a:r>
          </a:p>
          <a:p>
            <a:pPr lvl="1"/>
            <a:r>
              <a:rPr lang="en-US" sz="1600" dirty="0"/>
              <a:t>Firmware was developed to bring up and monitor the SCP in both slots in parallel</a:t>
            </a:r>
          </a:p>
          <a:p>
            <a:r>
              <a:rPr lang="en-US" sz="1800" dirty="0"/>
              <a:t>Future NASA Avionics roadmap features the High-Performance Spaceflight Computing (HPSC) interface and processor chip.</a:t>
            </a:r>
          </a:p>
          <a:p>
            <a:pPr lvl="1"/>
            <a:r>
              <a:rPr lang="en-US" sz="1600" dirty="0"/>
              <a:t>HPSC is designed to host co-processors like the SCP via PCIe and ethernet interfaces.</a:t>
            </a:r>
          </a:p>
          <a:p>
            <a:pPr lvl="1"/>
            <a:r>
              <a:rPr lang="en-US" sz="1600" dirty="0"/>
              <a:t>SCPs can provide missions with high performance/watt while HPSC provides management of co-processors as well as serve as spacecraft avionics.</a:t>
            </a:r>
          </a:p>
          <a:p>
            <a:endParaRPr lang="en-US" sz="1800" dirty="0"/>
          </a:p>
        </p:txBody>
      </p:sp>
      <p:sp>
        <p:nvSpPr>
          <p:cNvPr id="6" name="Date Placeholder 5">
            <a:extLst>
              <a:ext uri="{FF2B5EF4-FFF2-40B4-BE49-F238E27FC236}">
                <a16:creationId xmlns:a16="http://schemas.microsoft.com/office/drawing/2014/main" id="{0079F165-A1B0-9F9D-EED4-395898D5E69C}"/>
              </a:ext>
            </a:extLst>
          </p:cNvPr>
          <p:cNvSpPr>
            <a:spLocks noGrp="1"/>
          </p:cNvSpPr>
          <p:nvPr>
            <p:ph type="dt" sz="half" idx="20"/>
          </p:nvPr>
        </p:nvSpPr>
        <p:spPr/>
        <p:txBody>
          <a:bodyPr/>
          <a:lstStyle/>
          <a:p>
            <a:fld id="{DF441585-8FA9-4EA2-85A4-83043578477A}" type="datetime1">
              <a:rPr lang="en-US" smtClean="0"/>
              <a:t>4/30/2024</a:t>
            </a:fld>
            <a:endParaRPr lang="en-US" dirty="0"/>
          </a:p>
        </p:txBody>
      </p:sp>
      <p:sp>
        <p:nvSpPr>
          <p:cNvPr id="8" name="Slide Number Placeholder 7">
            <a:extLst>
              <a:ext uri="{FF2B5EF4-FFF2-40B4-BE49-F238E27FC236}">
                <a16:creationId xmlns:a16="http://schemas.microsoft.com/office/drawing/2014/main" id="{28A4C205-DB40-CDE9-FF17-922B9DD4DB56}"/>
              </a:ext>
            </a:extLst>
          </p:cNvPr>
          <p:cNvSpPr>
            <a:spLocks noGrp="1"/>
          </p:cNvSpPr>
          <p:nvPr>
            <p:ph type="sldNum" sz="quarter" idx="22"/>
          </p:nvPr>
        </p:nvSpPr>
        <p:spPr>
          <a:xfrm>
            <a:off x="7302347" y="4066336"/>
            <a:ext cx="586130" cy="272097"/>
          </a:xfrm>
        </p:spPr>
        <p:txBody>
          <a:bodyPr/>
          <a:lstStyle/>
          <a:p>
            <a:fld id="{0E0E1749-0B7E-403A-A9A7-95F2ED1F2891}" type="slidenum">
              <a:rPr lang="en-US" smtClean="0"/>
              <a:pPr/>
              <a:t>15</a:t>
            </a:fld>
            <a:endParaRPr lang="en-US" dirty="0"/>
          </a:p>
        </p:txBody>
      </p:sp>
      <p:pic>
        <p:nvPicPr>
          <p:cNvPr id="9" name="Picture 8">
            <a:extLst>
              <a:ext uri="{FF2B5EF4-FFF2-40B4-BE49-F238E27FC236}">
                <a16:creationId xmlns:a16="http://schemas.microsoft.com/office/drawing/2014/main" id="{DEDC7BD5-C902-696A-D4EA-7F6AB5544E36}"/>
              </a:ext>
            </a:extLst>
          </p:cNvPr>
          <p:cNvPicPr>
            <a:picLocks noChangeAspect="1"/>
          </p:cNvPicPr>
          <p:nvPr/>
        </p:nvPicPr>
        <p:blipFill rotWithShape="1">
          <a:blip r:embed="rId2"/>
          <a:srcRect l="13779" t="12340" r="6211" b="10505"/>
          <a:stretch/>
        </p:blipFill>
        <p:spPr>
          <a:xfrm>
            <a:off x="6709270" y="1242284"/>
            <a:ext cx="2058811" cy="1489014"/>
          </a:xfrm>
          <a:prstGeom prst="rect">
            <a:avLst/>
          </a:prstGeom>
          <a:scene3d>
            <a:camera prst="orthographicFront">
              <a:rot lat="0" lon="0" rev="0"/>
            </a:camera>
            <a:lightRig rig="threePt" dir="t"/>
          </a:scene3d>
        </p:spPr>
      </p:pic>
      <p:sp>
        <p:nvSpPr>
          <p:cNvPr id="10" name="TextBox 9">
            <a:extLst>
              <a:ext uri="{FF2B5EF4-FFF2-40B4-BE49-F238E27FC236}">
                <a16:creationId xmlns:a16="http://schemas.microsoft.com/office/drawing/2014/main" id="{7A474DB5-4C67-8C6F-578D-4C4610060B1D}"/>
              </a:ext>
            </a:extLst>
          </p:cNvPr>
          <p:cNvSpPr txBox="1"/>
          <p:nvPr/>
        </p:nvSpPr>
        <p:spPr>
          <a:xfrm>
            <a:off x="6709270" y="2757006"/>
            <a:ext cx="2027372" cy="230832"/>
          </a:xfrm>
          <a:prstGeom prst="rect">
            <a:avLst/>
          </a:prstGeom>
          <a:noFill/>
        </p:spPr>
        <p:txBody>
          <a:bodyPr wrap="square" rtlCol="0">
            <a:spAutoFit/>
          </a:bodyPr>
          <a:lstStyle/>
          <a:p>
            <a:pPr algn="ctr"/>
            <a:r>
              <a:rPr lang="en-US" sz="900" dirty="0"/>
              <a:t>Dual SCPs hosted by Swift module</a:t>
            </a:r>
          </a:p>
        </p:txBody>
      </p:sp>
      <p:pic>
        <p:nvPicPr>
          <p:cNvPr id="11" name="Picture 10">
            <a:extLst>
              <a:ext uri="{FF2B5EF4-FFF2-40B4-BE49-F238E27FC236}">
                <a16:creationId xmlns:a16="http://schemas.microsoft.com/office/drawing/2014/main" id="{34E8D9B0-5D0F-2BE8-C1CB-5E5FDF4E70B8}"/>
              </a:ext>
            </a:extLst>
          </p:cNvPr>
          <p:cNvPicPr>
            <a:picLocks noChangeAspect="1"/>
          </p:cNvPicPr>
          <p:nvPr/>
        </p:nvPicPr>
        <p:blipFill rotWithShape="1">
          <a:blip r:embed="rId3"/>
          <a:srcRect l="9687" t="21972" r="6458" b="30095"/>
          <a:stretch/>
        </p:blipFill>
        <p:spPr>
          <a:xfrm>
            <a:off x="6174650" y="3579968"/>
            <a:ext cx="938240" cy="917918"/>
          </a:xfrm>
          <a:prstGeom prst="rect">
            <a:avLst/>
          </a:prstGeom>
        </p:spPr>
      </p:pic>
      <p:pic>
        <p:nvPicPr>
          <p:cNvPr id="12" name="Picture 11">
            <a:extLst>
              <a:ext uri="{FF2B5EF4-FFF2-40B4-BE49-F238E27FC236}">
                <a16:creationId xmlns:a16="http://schemas.microsoft.com/office/drawing/2014/main" id="{65880387-4C14-529D-4ABA-2B53A22E3A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7989007" y="3124850"/>
            <a:ext cx="661207" cy="896942"/>
          </a:xfrm>
          <a:prstGeom prst="rect">
            <a:avLst/>
          </a:prstGeom>
        </p:spPr>
      </p:pic>
      <p:pic>
        <p:nvPicPr>
          <p:cNvPr id="13" name="Picture 12">
            <a:extLst>
              <a:ext uri="{FF2B5EF4-FFF2-40B4-BE49-F238E27FC236}">
                <a16:creationId xmlns:a16="http://schemas.microsoft.com/office/drawing/2014/main" id="{54C3CAA3-89EE-3583-B379-43DB368F8D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7964800" y="3989966"/>
            <a:ext cx="669783" cy="908575"/>
          </a:xfrm>
          <a:prstGeom prst="rect">
            <a:avLst/>
          </a:prstGeom>
        </p:spPr>
      </p:pic>
      <p:cxnSp>
        <p:nvCxnSpPr>
          <p:cNvPr id="14" name="Connector: Elbow 13">
            <a:extLst>
              <a:ext uri="{FF2B5EF4-FFF2-40B4-BE49-F238E27FC236}">
                <a16:creationId xmlns:a16="http://schemas.microsoft.com/office/drawing/2014/main" id="{8EE5FDC9-DBD8-26F9-FD0F-417D2D06780B}"/>
              </a:ext>
            </a:extLst>
          </p:cNvPr>
          <p:cNvCxnSpPr>
            <a:cxnSpLocks/>
            <a:stCxn id="11" idx="3"/>
            <a:endCxn id="12" idx="0"/>
          </p:cNvCxnSpPr>
          <p:nvPr/>
        </p:nvCxnSpPr>
        <p:spPr>
          <a:xfrm flipV="1">
            <a:off x="7112890" y="3573321"/>
            <a:ext cx="758250" cy="465606"/>
          </a:xfrm>
          <a:prstGeom prst="bentConnector3">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F90F28BC-5D40-A4DE-8095-F69A8E84D46D}"/>
              </a:ext>
            </a:extLst>
          </p:cNvPr>
          <p:cNvCxnSpPr>
            <a:cxnSpLocks/>
            <a:stCxn id="11" idx="3"/>
            <a:endCxn id="13" idx="0"/>
          </p:cNvCxnSpPr>
          <p:nvPr/>
        </p:nvCxnSpPr>
        <p:spPr>
          <a:xfrm>
            <a:off x="7112890" y="4038927"/>
            <a:ext cx="732514" cy="405326"/>
          </a:xfrm>
          <a:prstGeom prst="bentConnector3">
            <a:avLst>
              <a:gd name="adj1" fmla="val 51775"/>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FE8B9AC-52D0-21FF-37BF-06A26C4DE362}"/>
              </a:ext>
            </a:extLst>
          </p:cNvPr>
          <p:cNvSpPr txBox="1"/>
          <p:nvPr/>
        </p:nvSpPr>
        <p:spPr>
          <a:xfrm>
            <a:off x="6741647" y="3237291"/>
            <a:ext cx="1149674" cy="276999"/>
          </a:xfrm>
          <a:prstGeom prst="rect">
            <a:avLst/>
          </a:prstGeom>
          <a:noFill/>
        </p:spPr>
        <p:txBody>
          <a:bodyPr wrap="none" rtlCol="0">
            <a:spAutoFit/>
          </a:bodyPr>
          <a:lstStyle/>
          <a:p>
            <a:r>
              <a:rPr lang="en-US" sz="1200" dirty="0"/>
              <a:t>PCIe/Ethernet</a:t>
            </a:r>
          </a:p>
        </p:txBody>
      </p:sp>
      <p:sp>
        <p:nvSpPr>
          <p:cNvPr id="17" name="TextBox 16">
            <a:extLst>
              <a:ext uri="{FF2B5EF4-FFF2-40B4-BE49-F238E27FC236}">
                <a16:creationId xmlns:a16="http://schemas.microsoft.com/office/drawing/2014/main" id="{DCF28203-CA53-1BDA-4A6E-52DDEC2ABA78}"/>
              </a:ext>
            </a:extLst>
          </p:cNvPr>
          <p:cNvSpPr txBox="1"/>
          <p:nvPr/>
        </p:nvSpPr>
        <p:spPr>
          <a:xfrm>
            <a:off x="5905040" y="4540527"/>
            <a:ext cx="1757917" cy="369332"/>
          </a:xfrm>
          <a:prstGeom prst="rect">
            <a:avLst/>
          </a:prstGeom>
          <a:noFill/>
        </p:spPr>
        <p:txBody>
          <a:bodyPr wrap="none" rtlCol="0">
            <a:spAutoFit/>
          </a:bodyPr>
          <a:lstStyle/>
          <a:p>
            <a:r>
              <a:rPr lang="en-US" dirty="0"/>
              <a:t>Future Avionics</a:t>
            </a:r>
          </a:p>
        </p:txBody>
      </p:sp>
      <p:sp>
        <p:nvSpPr>
          <p:cNvPr id="18" name="TextBox 17">
            <a:extLst>
              <a:ext uri="{FF2B5EF4-FFF2-40B4-BE49-F238E27FC236}">
                <a16:creationId xmlns:a16="http://schemas.microsoft.com/office/drawing/2014/main" id="{4CC2874F-CFC2-CCB0-A8D1-02A42C9D8709}"/>
              </a:ext>
            </a:extLst>
          </p:cNvPr>
          <p:cNvSpPr txBox="1"/>
          <p:nvPr/>
        </p:nvSpPr>
        <p:spPr>
          <a:xfrm rot="5400000">
            <a:off x="8024900" y="3885039"/>
            <a:ext cx="1827488" cy="307777"/>
          </a:xfrm>
          <a:prstGeom prst="rect">
            <a:avLst/>
          </a:prstGeom>
          <a:noFill/>
        </p:spPr>
        <p:txBody>
          <a:bodyPr wrap="none" rtlCol="0">
            <a:spAutoFit/>
          </a:bodyPr>
          <a:lstStyle/>
          <a:p>
            <a:r>
              <a:rPr lang="en-US" sz="1400" dirty="0"/>
              <a:t>Mission Accelerators</a:t>
            </a:r>
          </a:p>
        </p:txBody>
      </p:sp>
      <p:sp>
        <p:nvSpPr>
          <p:cNvPr id="19" name="TextBox 18">
            <a:extLst>
              <a:ext uri="{FF2B5EF4-FFF2-40B4-BE49-F238E27FC236}">
                <a16:creationId xmlns:a16="http://schemas.microsoft.com/office/drawing/2014/main" id="{0DB07947-EE53-9BEC-B599-6A28ABC56591}"/>
              </a:ext>
            </a:extLst>
          </p:cNvPr>
          <p:cNvSpPr txBox="1"/>
          <p:nvPr/>
        </p:nvSpPr>
        <p:spPr>
          <a:xfrm>
            <a:off x="8003063" y="3858210"/>
            <a:ext cx="644728" cy="307777"/>
          </a:xfrm>
          <a:prstGeom prst="rect">
            <a:avLst/>
          </a:prstGeom>
          <a:noFill/>
        </p:spPr>
        <p:txBody>
          <a:bodyPr wrap="none" rtlCol="0">
            <a:spAutoFit/>
          </a:bodyPr>
          <a:lstStyle/>
          <a:p>
            <a:r>
              <a:rPr lang="en-US" sz="1400" dirty="0"/>
              <a:t>SCPs</a:t>
            </a:r>
          </a:p>
        </p:txBody>
      </p:sp>
      <p:sp>
        <p:nvSpPr>
          <p:cNvPr id="39" name="Footer Placeholder 6">
            <a:extLst>
              <a:ext uri="{FF2B5EF4-FFF2-40B4-BE49-F238E27FC236}">
                <a16:creationId xmlns:a16="http://schemas.microsoft.com/office/drawing/2014/main" id="{BF6DE32A-BC91-EC04-5CE9-2A568A57068B}"/>
              </a:ext>
            </a:extLst>
          </p:cNvPr>
          <p:cNvSpPr>
            <a:spLocks noGrp="1"/>
          </p:cNvSpPr>
          <p:nvPr>
            <p:ph type="ftr" sz="quarter" idx="21"/>
          </p:nvPr>
        </p:nvSpPr>
        <p:spPr>
          <a:xfrm>
            <a:off x="1676401" y="4802823"/>
            <a:ext cx="5791199" cy="274637"/>
          </a:xfrm>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1770330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50FA10-8EF2-779F-A343-178A028BD980}"/>
              </a:ext>
            </a:extLst>
          </p:cNvPr>
          <p:cNvSpPr>
            <a:spLocks noGrp="1"/>
          </p:cNvSpPr>
          <p:nvPr>
            <p:ph type="body" sz="quarter" idx="17"/>
          </p:nvPr>
        </p:nvSpPr>
        <p:spPr/>
        <p:txBody>
          <a:bodyPr/>
          <a:lstStyle/>
          <a:p>
            <a:endParaRPr lang="en-US" dirty="0"/>
          </a:p>
        </p:txBody>
      </p:sp>
      <p:sp>
        <p:nvSpPr>
          <p:cNvPr id="3" name="Title 2">
            <a:extLst>
              <a:ext uri="{FF2B5EF4-FFF2-40B4-BE49-F238E27FC236}">
                <a16:creationId xmlns:a16="http://schemas.microsoft.com/office/drawing/2014/main" id="{4D26A3DA-ED7C-41D9-B966-B73FB740600C}"/>
              </a:ext>
            </a:extLst>
          </p:cNvPr>
          <p:cNvSpPr>
            <a:spLocks noGrp="1"/>
          </p:cNvSpPr>
          <p:nvPr>
            <p:ph type="title"/>
          </p:nvPr>
        </p:nvSpPr>
        <p:spPr/>
        <p:txBody>
          <a:bodyPr/>
          <a:lstStyle/>
          <a:p>
            <a:r>
              <a:rPr lang="en-US" dirty="0"/>
              <a:t>Acknowledgments</a:t>
            </a:r>
          </a:p>
        </p:txBody>
      </p:sp>
      <p:sp>
        <p:nvSpPr>
          <p:cNvPr id="4" name="Text Placeholder 3">
            <a:extLst>
              <a:ext uri="{FF2B5EF4-FFF2-40B4-BE49-F238E27FC236}">
                <a16:creationId xmlns:a16="http://schemas.microsoft.com/office/drawing/2014/main" id="{AFB0F63F-8059-48BC-82A9-1283B6E4AF1A}"/>
              </a:ext>
            </a:extLst>
          </p:cNvPr>
          <p:cNvSpPr>
            <a:spLocks noGrp="1"/>
          </p:cNvSpPr>
          <p:nvPr>
            <p:ph type="body" sz="quarter" idx="14"/>
          </p:nvPr>
        </p:nvSpPr>
        <p:spPr/>
        <p:txBody>
          <a:bodyPr/>
          <a:lstStyle/>
          <a:p>
            <a:endParaRPr lang="en-US"/>
          </a:p>
        </p:txBody>
      </p:sp>
      <p:sp>
        <p:nvSpPr>
          <p:cNvPr id="5" name="Content Placeholder 4">
            <a:extLst>
              <a:ext uri="{FF2B5EF4-FFF2-40B4-BE49-F238E27FC236}">
                <a16:creationId xmlns:a16="http://schemas.microsoft.com/office/drawing/2014/main" id="{85A858AA-8B13-7BE3-40C4-20FD71F4C2C2}"/>
              </a:ext>
            </a:extLst>
          </p:cNvPr>
          <p:cNvSpPr>
            <a:spLocks noGrp="1"/>
          </p:cNvSpPr>
          <p:nvPr>
            <p:ph sz="quarter" idx="19"/>
          </p:nvPr>
        </p:nvSpPr>
        <p:spPr>
          <a:xfrm>
            <a:off x="253999" y="1317010"/>
            <a:ext cx="8514080" cy="3140372"/>
          </a:xfrm>
        </p:spPr>
        <p:txBody>
          <a:bodyPr/>
          <a:lstStyle/>
          <a:p>
            <a:r>
              <a:rPr lang="en-US" sz="1400" dirty="0"/>
              <a:t>Primary funding for the Snapdragon task is provided through JPL investment funds made available by Dave Gallagher, Office of Strategic Integration</a:t>
            </a:r>
            <a:endParaRPr lang="en-US" sz="100" dirty="0"/>
          </a:p>
          <a:p>
            <a:pPr>
              <a:spcBef>
                <a:spcPts val="1600"/>
              </a:spcBef>
            </a:pPr>
            <a:r>
              <a:rPr lang="en-US" sz="1400" dirty="0"/>
              <a:t>JPL SCP management, development and test team –</a:t>
            </a:r>
            <a:r>
              <a:rPr lang="en-US" sz="1400" dirty="0">
                <a:solidFill>
                  <a:schemeClr val="accent1"/>
                </a:solidFill>
              </a:rPr>
              <a:t> </a:t>
            </a:r>
            <a:r>
              <a:rPr lang="en-US" sz="1400" b="1" dirty="0">
                <a:solidFill>
                  <a:schemeClr val="accent1"/>
                </a:solidFill>
              </a:rPr>
              <a:t>Joe Sauvageau, Doug Sheldon, Zaid Towfic, Andre Jongeling, Dennis Ogbe, Saba Janamian, Brian Bradford</a:t>
            </a:r>
            <a:r>
              <a:rPr lang="en-US" sz="1400" dirty="0">
                <a:solidFill>
                  <a:schemeClr val="accent1"/>
                </a:solidFill>
              </a:rPr>
              <a:t>, </a:t>
            </a:r>
            <a:r>
              <a:rPr lang="en-US" sz="1400" b="1" dirty="0">
                <a:solidFill>
                  <a:schemeClr val="accent1"/>
                </a:solidFill>
              </a:rPr>
              <a:t>Edwin Grigorian, Clay Okino, Bridget Wiley, </a:t>
            </a:r>
            <a:r>
              <a:rPr lang="en-US" sz="1400" dirty="0">
                <a:solidFill>
                  <a:schemeClr val="accent1"/>
                </a:solidFill>
              </a:rPr>
              <a:t>Dave Hawkins, Mike </a:t>
            </a:r>
            <a:r>
              <a:rPr lang="en-US" sz="1400" dirty="0" err="1">
                <a:solidFill>
                  <a:schemeClr val="accent1"/>
                </a:solidFill>
              </a:rPr>
              <a:t>Dombrower</a:t>
            </a:r>
            <a:r>
              <a:rPr lang="en-US" sz="1400" dirty="0">
                <a:solidFill>
                  <a:schemeClr val="accent1"/>
                </a:solidFill>
              </a:rPr>
              <a:t>, Mike VanDyke, Manny Soriano, Lindsay White, Tim Canham, Joe Riendeau, Mike Blakely, Jeremiah Gayle, Steve Carlson, Randy Dodge, Allen Andersen, Lindsey Berger, Nelson Green, and many others…</a:t>
            </a:r>
          </a:p>
          <a:p>
            <a:pPr>
              <a:spcBef>
                <a:spcPts val="1600"/>
              </a:spcBef>
            </a:pPr>
            <a:r>
              <a:rPr lang="en-US" sz="1400" dirty="0"/>
              <a:t>Qualcomm SCP development and test team – </a:t>
            </a:r>
            <a:r>
              <a:rPr lang="en-US" sz="1400" dirty="0">
                <a:solidFill>
                  <a:schemeClr val="accent1"/>
                </a:solidFill>
              </a:rPr>
              <a:t>Justin Gagne, Brad Cash, Stephen Potter, </a:t>
            </a:r>
            <a:br>
              <a:rPr lang="en-US" sz="1400" dirty="0">
                <a:solidFill>
                  <a:schemeClr val="accent1"/>
                </a:solidFill>
              </a:rPr>
            </a:br>
            <a:r>
              <a:rPr lang="en-US" sz="1400" dirty="0">
                <a:solidFill>
                  <a:schemeClr val="accent1"/>
                </a:solidFill>
              </a:rPr>
              <a:t>Chris Pruetting, Luke Steenstra, Chris Pagnotta, Todd Campbell, Luis </a:t>
            </a:r>
            <a:r>
              <a:rPr lang="en-US" sz="1400" dirty="0" err="1">
                <a:solidFill>
                  <a:schemeClr val="accent1"/>
                </a:solidFill>
              </a:rPr>
              <a:t>Beltre</a:t>
            </a:r>
            <a:r>
              <a:rPr lang="en-US" sz="1400" dirty="0">
                <a:solidFill>
                  <a:schemeClr val="accent1"/>
                </a:solidFill>
              </a:rPr>
              <a:t>, Ed </a:t>
            </a:r>
            <a:r>
              <a:rPr lang="en-US" sz="1400" dirty="0" err="1">
                <a:solidFill>
                  <a:schemeClr val="accent1"/>
                </a:solidFill>
              </a:rPr>
              <a:t>Kallal</a:t>
            </a:r>
            <a:r>
              <a:rPr lang="en-US" sz="1400" dirty="0">
                <a:solidFill>
                  <a:schemeClr val="accent1"/>
                </a:solidFill>
              </a:rPr>
              <a:t>, and </a:t>
            </a:r>
            <a:br>
              <a:rPr lang="en-US" sz="1400" dirty="0">
                <a:solidFill>
                  <a:schemeClr val="accent1"/>
                </a:solidFill>
              </a:rPr>
            </a:br>
            <a:r>
              <a:rPr lang="en-US" sz="1400" dirty="0">
                <a:solidFill>
                  <a:schemeClr val="accent1"/>
                </a:solidFill>
              </a:rPr>
              <a:t>many others…</a:t>
            </a:r>
          </a:p>
          <a:p>
            <a:endParaRPr lang="en-US" sz="1400" dirty="0"/>
          </a:p>
        </p:txBody>
      </p:sp>
      <p:sp>
        <p:nvSpPr>
          <p:cNvPr id="6" name="Date Placeholder 5">
            <a:extLst>
              <a:ext uri="{FF2B5EF4-FFF2-40B4-BE49-F238E27FC236}">
                <a16:creationId xmlns:a16="http://schemas.microsoft.com/office/drawing/2014/main" id="{91FD22D8-0012-18EB-34AD-19AA9AF27710}"/>
              </a:ext>
            </a:extLst>
          </p:cNvPr>
          <p:cNvSpPr>
            <a:spLocks noGrp="1"/>
          </p:cNvSpPr>
          <p:nvPr>
            <p:ph type="dt" sz="half" idx="20"/>
          </p:nvPr>
        </p:nvSpPr>
        <p:spPr/>
        <p:txBody>
          <a:bodyPr/>
          <a:lstStyle/>
          <a:p>
            <a:fld id="{DF441585-8FA9-4EA2-85A4-83043578477A}" type="datetime1">
              <a:rPr lang="en-US" smtClean="0"/>
              <a:t>4/30/2024</a:t>
            </a:fld>
            <a:endParaRPr lang="en-US" dirty="0"/>
          </a:p>
        </p:txBody>
      </p:sp>
      <p:sp>
        <p:nvSpPr>
          <p:cNvPr id="8" name="Slide Number Placeholder 7">
            <a:extLst>
              <a:ext uri="{FF2B5EF4-FFF2-40B4-BE49-F238E27FC236}">
                <a16:creationId xmlns:a16="http://schemas.microsoft.com/office/drawing/2014/main" id="{5626C763-F76E-436B-11F2-733B6225B9CD}"/>
              </a:ext>
            </a:extLst>
          </p:cNvPr>
          <p:cNvSpPr>
            <a:spLocks noGrp="1"/>
          </p:cNvSpPr>
          <p:nvPr>
            <p:ph type="sldNum" sz="quarter" idx="22"/>
          </p:nvPr>
        </p:nvSpPr>
        <p:spPr/>
        <p:txBody>
          <a:bodyPr/>
          <a:lstStyle/>
          <a:p>
            <a:fld id="{0E0E1749-0B7E-403A-A9A7-95F2ED1F2891}" type="slidenum">
              <a:rPr lang="en-US" smtClean="0"/>
              <a:pPr/>
              <a:t>16</a:t>
            </a:fld>
            <a:endParaRPr lang="en-US" dirty="0"/>
          </a:p>
        </p:txBody>
      </p:sp>
      <p:sp>
        <p:nvSpPr>
          <p:cNvPr id="9" name="Footer Placeholder 6">
            <a:extLst>
              <a:ext uri="{FF2B5EF4-FFF2-40B4-BE49-F238E27FC236}">
                <a16:creationId xmlns:a16="http://schemas.microsoft.com/office/drawing/2014/main" id="{595D6EBF-BAB1-8B34-2FAA-400D74CD1B7E}"/>
              </a:ext>
            </a:extLst>
          </p:cNvPr>
          <p:cNvSpPr>
            <a:spLocks noGrp="1"/>
          </p:cNvSpPr>
          <p:nvPr>
            <p:ph type="ftr" sz="quarter" idx="21"/>
          </p:nvPr>
        </p:nvSpPr>
        <p:spPr>
          <a:xfrm>
            <a:off x="1676401" y="4802823"/>
            <a:ext cx="5791199" cy="274637"/>
          </a:xfrm>
        </p:spPr>
        <p:txBody>
          <a:bodyPr/>
          <a:lstStyle/>
          <a:p>
            <a:r>
              <a:rPr lang="en-US" dirty="0"/>
              <a:t>This document has been reviewed and determined not to contain export controlled technical data.</a:t>
            </a:r>
          </a:p>
        </p:txBody>
      </p:sp>
    </p:spTree>
    <p:extLst>
      <p:ext uri="{BB962C8B-B14F-4D97-AF65-F5344CB8AC3E}">
        <p14:creationId xmlns:p14="http://schemas.microsoft.com/office/powerpoint/2010/main" val="2796558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EDC76D-3E31-417C-980A-EE629F2F26A1}" type="datetime1">
              <a:rPr lang="en-US" smtClean="0"/>
              <a:t>4/30/2024</a:t>
            </a:fld>
            <a:endParaRPr lang="en-US" dirty="0"/>
          </a:p>
        </p:txBody>
      </p:sp>
      <p:sp>
        <p:nvSpPr>
          <p:cNvPr id="4" name="Slide Number Placeholder 3"/>
          <p:cNvSpPr>
            <a:spLocks noGrp="1"/>
          </p:cNvSpPr>
          <p:nvPr>
            <p:ph type="sldNum" sz="quarter" idx="12"/>
          </p:nvPr>
        </p:nvSpPr>
        <p:spPr/>
        <p:txBody>
          <a:bodyPr/>
          <a:lstStyle/>
          <a:p>
            <a:fld id="{0E0E1749-0B7E-403A-A9A7-95F2ED1F2891}" type="slidenum">
              <a:rPr lang="en-US" smtClean="0"/>
              <a:pPr/>
              <a:t>17</a:t>
            </a:fld>
            <a:endParaRPr lang="en-US" dirty="0"/>
          </a:p>
        </p:txBody>
      </p:sp>
    </p:spTree>
    <p:extLst>
      <p:ext uri="{BB962C8B-B14F-4D97-AF65-F5344CB8AC3E}">
        <p14:creationId xmlns:p14="http://schemas.microsoft.com/office/powerpoint/2010/main" val="34559288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522&quot;&gt;&lt;object type=&quot;3&quot; unique_id=&quot;10523&quot;&gt;&lt;property id=&quot;20148&quot; value=&quot;5&quot;/&gt;&lt;property id=&quot;20300&quot; value=&quot;Slide 1&quot;/&gt;&lt;property id=&quot;20307&quot; value=&quot;277&quot;/&gt;&lt;/object&gt;&lt;object type=&quot;3&quot; unique_id=&quot;10524&quot;&gt;&lt;property id=&quot;20148&quot; value=&quot;5&quot;/&gt;&lt;property id=&quot;20300&quot; value=&quot;Slide 2&quot;/&gt;&lt;property id=&quot;20307&quot; value=&quot;281&quot;/&gt;&lt;/object&gt;&lt;object type=&quot;3&quot; unique_id=&quot;10525&quot;&gt;&lt;property id=&quot;20148&quot; value=&quot;5&quot;/&gt;&lt;property id=&quot;20300&quot; value=&quot;Slide 3&quot;/&gt;&lt;property id=&quot;20307&quot; value=&quot;280&quot;/&gt;&lt;/object&gt;&lt;object type=&quot;3&quot; unique_id=&quot;10526&quot;&gt;&lt;property id=&quot;20148&quot; value=&quot;5&quot;/&gt;&lt;property id=&quot;20300&quot; value=&quot;Slide 4&quot;/&gt;&lt;property id=&quot;20307&quot; value=&quot;278&quot;/&gt;&lt;/object&gt;&lt;/object&gt;&lt;object type=&quot;8&quot; unique_id=&quot;10532&quot;&gt;&lt;/object&gt;&lt;/object&gt;&lt;/database&gt;"/>
  <p:tag name="MMPROD_NEXTUNIQUEID" val="10010"/>
  <p:tag name="SECTOMILLISECCONVERTED" val="1"/>
</p:tagLst>
</file>

<file path=ppt/theme/theme1.xml><?xml version="1.0" encoding="utf-8"?>
<a:theme xmlns:a="http://schemas.openxmlformats.org/drawingml/2006/main" name="NASAjpl-WhiteTheme-16x9-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1">
              <a:lumMod val="65000"/>
            </a:schemeClr>
          </a:solidFill>
          <a:tailEnd type="arrow"/>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jpl_Template_16x9_vA9.pptx  -  Read-Only" id="{4CDCD261-8AEB-4E5D-8362-9EF3A2E9AE67}" vid="{269E4B0F-07F8-4153-9EA0-5AA36AEEE64A}"/>
    </a:ext>
  </a:extLst>
</a:theme>
</file>

<file path=ppt/theme/theme2.xml><?xml version="1.0" encoding="utf-8"?>
<a:theme xmlns:a="http://schemas.openxmlformats.org/drawingml/2006/main" name="NASAjpl-BlackTheme-16x9-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50000"/>
          </a:schemeClr>
        </a:solidFill>
        <a:ln>
          <a:noFill/>
        </a:ln>
        <a:effectLst/>
      </a:spPr>
      <a:bodyPr rtlCol="0" anchor="ctr">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headEnd type="arrow"/>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smtClean="0">
            <a:solidFill>
              <a:schemeClr val="bg1"/>
            </a:solidFill>
          </a:defRPr>
        </a:defPPr>
      </a:lstStyle>
    </a:txDef>
  </a:objectDefaults>
  <a:extraClrSchemeLst/>
  <a:extLst>
    <a:ext uri="{05A4C25C-085E-4340-85A3-A5531E510DB2}">
      <thm15:themeFamily xmlns:thm15="http://schemas.microsoft.com/office/thememl/2012/main" name="NASAjpl_Template_16x9_vA9.pptx  -  Read-Only" id="{4CDCD261-8AEB-4E5D-8362-9EF3A2E9AE67}" vid="{A79C6621-F749-4922-8665-60F66064314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38602ccf-407f-40c4-b9d1-8b18c5ea75f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F13ECFA611AF541A9665A7DAA711A89" ma:contentTypeVersion="16" ma:contentTypeDescription="Create a new document." ma:contentTypeScope="" ma:versionID="837f2c4d447c862fa9876972d1c391c5">
  <xsd:schema xmlns:xsd="http://www.w3.org/2001/XMLSchema" xmlns:xs="http://www.w3.org/2001/XMLSchema" xmlns:p="http://schemas.microsoft.com/office/2006/metadata/properties" xmlns:ns3="38602ccf-407f-40c4-b9d1-8b18c5ea75f1" xmlns:ns4="81868af1-8c48-4d8d-a331-626266fad715" targetNamespace="http://schemas.microsoft.com/office/2006/metadata/properties" ma:root="true" ma:fieldsID="5d4ffd838a76fcfc90ff9b44102f9a41" ns3:_="" ns4:_="">
    <xsd:import namespace="38602ccf-407f-40c4-b9d1-8b18c5ea75f1"/>
    <xsd:import namespace="81868af1-8c48-4d8d-a331-626266fad715"/>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bjectDetectorVersions" minOccurs="0"/>
                <xsd:element ref="ns3:MediaServiceOCR" minOccurs="0"/>
                <xsd:element ref="ns3:MediaServiceSystemTags" minOccurs="0"/>
                <xsd:element ref="ns3:MediaServiceLocation"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02ccf-407f-40c4-b9d1-8b18c5ea75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868af1-8c48-4d8d-a331-626266fad71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7A96F6-A75C-40A5-92FF-9A27E7EA3F5E}">
  <ds:schemaRefs>
    <ds:schemaRef ds:uri="http://schemas.microsoft.com/sharepoint/v3/contenttype/forms"/>
  </ds:schemaRefs>
</ds:datastoreItem>
</file>

<file path=customXml/itemProps2.xml><?xml version="1.0" encoding="utf-8"?>
<ds:datastoreItem xmlns:ds="http://schemas.openxmlformats.org/officeDocument/2006/customXml" ds:itemID="{65F33CE5-8549-4D22-8735-7D9308849E48}">
  <ds:schemaRefs>
    <ds:schemaRef ds:uri="81868af1-8c48-4d8d-a331-626266fad715"/>
    <ds:schemaRef ds:uri="http://schemas.microsoft.com/office/2006/metadata/properties"/>
    <ds:schemaRef ds:uri="http://schemas.microsoft.com/office/2006/documentManagement/types"/>
    <ds:schemaRef ds:uri="38602ccf-407f-40c4-b9d1-8b18c5ea75f1"/>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5C7D9B6-7D8F-45CA-9A7F-09CF391D5D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602ccf-407f-40c4-b9d1-8b18c5ea75f1"/>
    <ds:schemaRef ds:uri="81868af1-8c48-4d8d-a331-626266fad7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NASAjpl_Template_16x9_vA9</Template>
  <TotalTime>196</TotalTime>
  <Words>1890</Words>
  <Application>Microsoft Office PowerPoint</Application>
  <PresentationFormat>On-screen Show (16:9)</PresentationFormat>
  <Paragraphs>234</Paragraphs>
  <Slides>17</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Arial</vt:lpstr>
      <vt:lpstr>Arial Black</vt:lpstr>
      <vt:lpstr>Calibri</vt:lpstr>
      <vt:lpstr>Cambria Math</vt:lpstr>
      <vt:lpstr>Helvetica Neue</vt:lpstr>
      <vt:lpstr>System Font Regular</vt:lpstr>
      <vt:lpstr>Times New Roman</vt:lpstr>
      <vt:lpstr>Wingdings</vt:lpstr>
      <vt:lpstr>NASAjpl-WhiteTheme-16x9-vA6</vt:lpstr>
      <vt:lpstr>NASAjpl-BlackTheme-16x9-vA6</vt:lpstr>
      <vt:lpstr>PowerPoint Presentation</vt:lpstr>
      <vt:lpstr>Outline</vt:lpstr>
      <vt:lpstr>Introduction</vt:lpstr>
      <vt:lpstr>The Qualcomm Snapdragon System-on-Chip </vt:lpstr>
      <vt:lpstr>JPL’s Experience with Qualcomm Snapdragon Processors</vt:lpstr>
      <vt:lpstr>The JPL Snapdragon Co-Processor (SCP)</vt:lpstr>
      <vt:lpstr>The JPL Snapdragon Co-Processor (SCP)</vt:lpstr>
      <vt:lpstr>Path to TRL6</vt:lpstr>
      <vt:lpstr>Achieving TRL-6</vt:lpstr>
      <vt:lpstr>TRL6 Software Test Applications </vt:lpstr>
      <vt:lpstr>Potential Uses: HOWFSC</vt:lpstr>
      <vt:lpstr>Potential Uses: SAR Processing  </vt:lpstr>
      <vt:lpstr>Application Benchmarking: Hyperspectral Compression</vt:lpstr>
      <vt:lpstr>Potential Uses: Stereo Disparity Measurement</vt:lpstr>
      <vt:lpstr>Hosted Dual Snapdragon Co-Processors (SCPs)</vt:lpstr>
      <vt:lpstr>Acknowledgments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Zaid Towfic</dc:creator>
  <cp:lastModifiedBy>Zaid Towfic</cp:lastModifiedBy>
  <cp:revision>3</cp:revision>
  <dcterms:created xsi:type="dcterms:W3CDTF">2024-04-26T18:49:18Z</dcterms:created>
  <dcterms:modified xsi:type="dcterms:W3CDTF">2024-05-01T04:26:19Z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0x010100BF13ECFA611AF541A9665A7DAA711A89</vt:lpwstr>
  </property>
</Properties>
</file>