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1" r:id="rId4"/>
  </p:sldMasterIdLst>
  <p:notesMasterIdLst>
    <p:notesMasterId r:id="rId15"/>
  </p:notesMasterIdLst>
  <p:handoutMasterIdLst>
    <p:handoutMasterId r:id="rId16"/>
  </p:handoutMasterIdLst>
  <p:sldIdLst>
    <p:sldId id="6215" r:id="rId5"/>
    <p:sldId id="6221" r:id="rId6"/>
    <p:sldId id="9459" r:id="rId7"/>
    <p:sldId id="9462" r:id="rId8"/>
    <p:sldId id="9463" r:id="rId9"/>
    <p:sldId id="6620" r:id="rId10"/>
    <p:sldId id="6680" r:id="rId11"/>
    <p:sldId id="6681" r:id="rId12"/>
    <p:sldId id="9460" r:id="rId13"/>
    <p:sldId id="945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Gowan, Kristine P (US 1844)" initials="MKP(1" lastIdx="1" clrIdx="0">
    <p:extLst>
      <p:ext uri="{19B8F6BF-5375-455C-9EA6-DF929625EA0E}">
        <p15:presenceInfo xmlns:p15="http://schemas.microsoft.com/office/powerpoint/2012/main" userId="S-1-5-21-1608413684-1126320247-1535859923-205212" providerId="AD"/>
      </p:ext>
    </p:extLst>
  </p:cmAuthor>
  <p:cmAuthor id="2" name="Heneghan, Cate (US 312I)" initials="HC(3" lastIdx="4" clrIdx="1">
    <p:extLst>
      <p:ext uri="{19B8F6BF-5375-455C-9EA6-DF929625EA0E}">
        <p15:presenceInfo xmlns:p15="http://schemas.microsoft.com/office/powerpoint/2012/main" userId="S-1-5-21-1608413684-1126320247-1535859923-15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7F7F7F"/>
    <a:srgbClr val="FFFFFF"/>
    <a:srgbClr val="660C0C"/>
    <a:srgbClr val="F5E3C8"/>
    <a:srgbClr val="97292E"/>
    <a:srgbClr val="B8CAD8"/>
    <a:srgbClr val="CD4B51"/>
    <a:srgbClr val="CB4148"/>
    <a:srgbClr val="F4BF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1" autoAdjust="0"/>
    <p:restoredTop sz="91357" autoAdjust="0"/>
  </p:normalViewPr>
  <p:slideViewPr>
    <p:cSldViewPr snapToGrid="0" snapToObjects="1">
      <p:cViewPr varScale="1">
        <p:scale>
          <a:sx n="138" d="100"/>
          <a:sy n="138" d="100"/>
        </p:scale>
        <p:origin x="184" y="368"/>
      </p:cViewPr>
      <p:guideLst/>
    </p:cSldViewPr>
  </p:slideViewPr>
  <p:outlineViewPr>
    <p:cViewPr>
      <p:scale>
        <a:sx n="33" d="100"/>
        <a:sy n="33" d="100"/>
      </p:scale>
      <p:origin x="0" y="-401"/>
    </p:cViewPr>
  </p:outlineViewPr>
  <p:notesTextViewPr>
    <p:cViewPr>
      <p:scale>
        <a:sx n="1" d="1"/>
        <a:sy n="1" d="1"/>
      </p:scale>
      <p:origin x="0" y="0"/>
    </p:cViewPr>
  </p:notesTextViewPr>
  <p:sorterViewPr>
    <p:cViewPr>
      <p:scale>
        <a:sx n="130" d="100"/>
        <a:sy n="130" d="100"/>
      </p:scale>
      <p:origin x="0" y="-2166"/>
    </p:cViewPr>
  </p:sorterViewPr>
  <p:notesViewPr>
    <p:cSldViewPr snapToGrid="0" snapToObjects="1">
      <p:cViewPr varScale="1">
        <p:scale>
          <a:sx n="64" d="100"/>
          <a:sy n="64" d="100"/>
        </p:scale>
        <p:origin x="3180" y="4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E9DB0C-B3B8-4C86-9B63-1A424F1A7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4B7E334-253B-4C65-B9EA-202C246F4D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67D165-0003-4C7D-AB29-8F606FA1965D}" type="datetimeFigureOut">
              <a:rPr lang="en-US" smtClean="0"/>
              <a:t>4/23/24</a:t>
            </a:fld>
            <a:endParaRPr lang="en-US" dirty="0"/>
          </a:p>
        </p:txBody>
      </p:sp>
      <p:sp>
        <p:nvSpPr>
          <p:cNvPr id="4" name="Footer Placeholder 3">
            <a:extLst>
              <a:ext uri="{FF2B5EF4-FFF2-40B4-BE49-F238E27FC236}">
                <a16:creationId xmlns:a16="http://schemas.microsoft.com/office/drawing/2014/main" id="{CF57E53F-CB36-42F4-87CF-84D049F442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B69CEA4-0CBB-4FDC-AA97-2ACDE3A7FF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C84405A-99F7-4D96-987F-6DA47CEA850C}" type="slidenum">
              <a:rPr lang="en-US" smtClean="0"/>
              <a:t>‹#›</a:t>
            </a:fld>
            <a:endParaRPr lang="en-US" dirty="0"/>
          </a:p>
        </p:txBody>
      </p:sp>
    </p:spTree>
    <p:extLst>
      <p:ext uri="{BB962C8B-B14F-4D97-AF65-F5344CB8AC3E}">
        <p14:creationId xmlns:p14="http://schemas.microsoft.com/office/powerpoint/2010/main" val="95648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633C03-F325-EB44-BBA2-1BDF02EC13CD}" type="datetimeFigureOut">
              <a:rPr lang="en-US" smtClean="0"/>
              <a:t>4/23/24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1A8BA-5D66-8140-9110-09CFC0E9F5D2}" type="slidenum">
              <a:rPr lang="en-US" smtClean="0"/>
              <a:t>‹#›</a:t>
            </a:fld>
            <a:endParaRPr lang="en-US" dirty="0"/>
          </a:p>
        </p:txBody>
      </p:sp>
    </p:spTree>
    <p:extLst>
      <p:ext uri="{BB962C8B-B14F-4D97-AF65-F5344CB8AC3E}">
        <p14:creationId xmlns:p14="http://schemas.microsoft.com/office/powerpoint/2010/main" val="1432650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F1A8BA-5D66-8140-9110-09CFC0E9F5D2}" type="slidenum">
              <a:rPr lang="en-US" smtClean="0"/>
              <a:t>1</a:t>
            </a:fld>
            <a:endParaRPr lang="en-US" dirty="0"/>
          </a:p>
        </p:txBody>
      </p:sp>
    </p:spTree>
    <p:extLst>
      <p:ext uri="{BB962C8B-B14F-4D97-AF65-F5344CB8AC3E}">
        <p14:creationId xmlns:p14="http://schemas.microsoft.com/office/powerpoint/2010/main" val="2310370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noisy system that works for low earth.  DSN was not used to use these radios (merging near space and deep space).  Using near earth radio with DSN network.  Cate says there is a whole memo about this.</a:t>
            </a:r>
            <a:br>
              <a:rPr lang="en-US" dirty="0"/>
            </a:br>
            <a:br>
              <a:rPr lang="en-US" dirty="0"/>
            </a:br>
            <a:r>
              <a:rPr lang="en-US" b="0" i="0" dirty="0">
                <a:solidFill>
                  <a:srgbClr val="D1D2D3"/>
                </a:solidFill>
                <a:effectLst/>
                <a:latin typeface="Monaco" pitchFamily="2" charset="77"/>
              </a:rPr>
              <a:t>The development of the SunRISE mission operations system benefited greatly from the opportunities afforded by a small mission. The relationship between the operations and ground system teams was such that they worked as a single unit, rather than as separate teams trading requests and features with one another. The developers of the ground system had clear knowledge of how their work would be used operationally, and the operations team had intimate knowledge of how the features they were requesting were ultimately implemented. As test venues improved, it became possible to iterate extremely quickly on certain features, which allowed those capabilities to become exactly what the operators needed. There was also an immense amount of creative freedom given to the team from the very beginning and maintained throughout development. This had a noticeable effect on willingness to innovate, and resulted in a system that is more efficient than it would have been otherwise. Such creative freedom is a reasonable thing to grant on projects like SunRISE that, by definition of their class D mission status [6], take on additional risk.</a:t>
            </a:r>
            <a:br>
              <a:rPr lang="en-US" b="0" i="0" dirty="0">
                <a:solidFill>
                  <a:srgbClr val="D1D2D3"/>
                </a:solidFill>
                <a:effectLst/>
                <a:latin typeface="Monaco" pitchFamily="2" charset="77"/>
              </a:rPr>
            </a:br>
            <a:br>
              <a:rPr lang="en-US" b="0" i="0" dirty="0">
                <a:solidFill>
                  <a:srgbClr val="D1D2D3"/>
                </a:solidFill>
                <a:effectLst/>
                <a:latin typeface="Monaco" pitchFamily="2" charset="77"/>
              </a:rPr>
            </a:br>
            <a:r>
              <a:rPr lang="en-US" b="0" i="0" dirty="0">
                <a:solidFill>
                  <a:srgbClr val="D1D2D3"/>
                </a:solidFill>
                <a:effectLst/>
                <a:latin typeface="Monaco" pitchFamily="2" charset="77"/>
              </a:rPr>
              <a:t>It is cost prohibitive to staff one operator per space vehicle for the duration of the mission. So, the operations system must be designed with the "one to many" concept in mind. In real-time, one operator must monitor, maintain, and control multiple vehicles at once. This is only possible with the aid of an efficient set of procedures, and a reliable system for processing and displaying critical information. Even when an actual ground contact is complete and additional personnel are available, there is the still the challenge of organizing six vehicle's worth of data, planning activities for the entire constellation, and managing a large set of command products. SunRISE is not able to staff a huge team to do this manually; here again, procedures and a reliable ground system must work together to enable constellation management.</a:t>
            </a:r>
            <a:endParaRPr lang="en-US" dirty="0"/>
          </a:p>
        </p:txBody>
      </p:sp>
      <p:sp>
        <p:nvSpPr>
          <p:cNvPr id="4" name="Slide Number Placeholder 3"/>
          <p:cNvSpPr>
            <a:spLocks noGrp="1"/>
          </p:cNvSpPr>
          <p:nvPr>
            <p:ph type="sldNum" sz="quarter" idx="5"/>
          </p:nvPr>
        </p:nvSpPr>
        <p:spPr/>
        <p:txBody>
          <a:bodyPr/>
          <a:lstStyle/>
          <a:p>
            <a:fld id="{F0F1A8BA-5D66-8140-9110-09CFC0E9F5D2}" type="slidenum">
              <a:rPr lang="en-US" smtClean="0"/>
              <a:t>3</a:t>
            </a:fld>
            <a:endParaRPr lang="en-US" dirty="0"/>
          </a:p>
        </p:txBody>
      </p:sp>
    </p:spTree>
    <p:extLst>
      <p:ext uri="{BB962C8B-B14F-4D97-AF65-F5344CB8AC3E}">
        <p14:creationId xmlns:p14="http://schemas.microsoft.com/office/powerpoint/2010/main" val="231529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a:t>
            </a:r>
            <a:r>
              <a:rPr lang="en-US" dirty="0" err="1"/>
              <a:t>smallsats</a:t>
            </a:r>
            <a:r>
              <a:rPr lang="en-US" dirty="0"/>
              <a:t> have operated within GEO</a:t>
            </a:r>
          </a:p>
        </p:txBody>
      </p:sp>
      <p:sp>
        <p:nvSpPr>
          <p:cNvPr id="4" name="Slide Number Placeholder 3"/>
          <p:cNvSpPr>
            <a:spLocks noGrp="1"/>
          </p:cNvSpPr>
          <p:nvPr>
            <p:ph type="sldNum" sz="quarter" idx="5"/>
          </p:nvPr>
        </p:nvSpPr>
        <p:spPr/>
        <p:txBody>
          <a:bodyPr/>
          <a:lstStyle/>
          <a:p>
            <a:fld id="{F0F1A8BA-5D66-8140-9110-09CFC0E9F5D2}" type="slidenum">
              <a:rPr lang="en-US" smtClean="0"/>
              <a:t>4</a:t>
            </a:fld>
            <a:endParaRPr lang="en-US" dirty="0"/>
          </a:p>
        </p:txBody>
      </p:sp>
    </p:spTree>
    <p:extLst>
      <p:ext uri="{BB962C8B-B14F-4D97-AF65-F5344CB8AC3E}">
        <p14:creationId xmlns:p14="http://schemas.microsoft.com/office/powerpoint/2010/main" val="193754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a:t>
            </a:r>
            <a:r>
              <a:rPr lang="en-US" dirty="0" err="1"/>
              <a:t>smallsats</a:t>
            </a:r>
            <a:r>
              <a:rPr lang="en-US" dirty="0"/>
              <a:t> have operated within GEO</a:t>
            </a:r>
          </a:p>
        </p:txBody>
      </p:sp>
      <p:sp>
        <p:nvSpPr>
          <p:cNvPr id="4" name="Slide Number Placeholder 3"/>
          <p:cNvSpPr>
            <a:spLocks noGrp="1"/>
          </p:cNvSpPr>
          <p:nvPr>
            <p:ph type="sldNum" sz="quarter" idx="5"/>
          </p:nvPr>
        </p:nvSpPr>
        <p:spPr/>
        <p:txBody>
          <a:bodyPr/>
          <a:lstStyle/>
          <a:p>
            <a:fld id="{F0F1A8BA-5D66-8140-9110-09CFC0E9F5D2}" type="slidenum">
              <a:rPr lang="en-US" smtClean="0"/>
              <a:t>5</a:t>
            </a:fld>
            <a:endParaRPr lang="en-US" dirty="0"/>
          </a:p>
        </p:txBody>
      </p:sp>
    </p:spTree>
    <p:extLst>
      <p:ext uri="{BB962C8B-B14F-4D97-AF65-F5344CB8AC3E}">
        <p14:creationId xmlns:p14="http://schemas.microsoft.com/office/powerpoint/2010/main" val="525573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Our observatory can grow to the size of beamwidth</a:t>
            </a:r>
          </a:p>
        </p:txBody>
      </p:sp>
      <p:sp>
        <p:nvSpPr>
          <p:cNvPr id="4" name="Slide Number Placeholder 3"/>
          <p:cNvSpPr>
            <a:spLocks noGrp="1"/>
          </p:cNvSpPr>
          <p:nvPr>
            <p:ph type="sldNum" sz="quarter" idx="5"/>
          </p:nvPr>
        </p:nvSpPr>
        <p:spPr/>
        <p:txBody>
          <a:bodyPr/>
          <a:lstStyle/>
          <a:p>
            <a:fld id="{F0F1A8BA-5D66-8140-9110-09CFC0E9F5D2}" type="slidenum">
              <a:rPr lang="en-US" smtClean="0"/>
              <a:t>6</a:t>
            </a:fld>
            <a:endParaRPr lang="en-US" dirty="0"/>
          </a:p>
        </p:txBody>
      </p:sp>
    </p:spTree>
    <p:extLst>
      <p:ext uri="{BB962C8B-B14F-4D97-AF65-F5344CB8AC3E}">
        <p14:creationId xmlns:p14="http://schemas.microsoft.com/office/powerpoint/2010/main" val="3919753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from Kristine: </a:t>
            </a:r>
            <a:r>
              <a:rPr lang="en-US" b="0" dirty="0"/>
              <a:t>There’s still a “d” hidden in the orange box behind “University of Michigan.” Delete?</a:t>
            </a:r>
            <a:endParaRPr lang="en-US" b="1" dirty="0"/>
          </a:p>
        </p:txBody>
      </p:sp>
      <p:sp>
        <p:nvSpPr>
          <p:cNvPr id="4" name="Slide Number Placeholder 3"/>
          <p:cNvSpPr>
            <a:spLocks noGrp="1"/>
          </p:cNvSpPr>
          <p:nvPr>
            <p:ph type="sldNum" sz="quarter" idx="5"/>
          </p:nvPr>
        </p:nvSpPr>
        <p:spPr/>
        <p:txBody>
          <a:bodyPr/>
          <a:lstStyle/>
          <a:p>
            <a:fld id="{F0F1A8BA-5D66-8140-9110-09CFC0E9F5D2}" type="slidenum">
              <a:rPr lang="en-US" smtClean="0"/>
              <a:t>7</a:t>
            </a:fld>
            <a:endParaRPr lang="en-US" dirty="0"/>
          </a:p>
        </p:txBody>
      </p:sp>
    </p:spTree>
    <p:extLst>
      <p:ext uri="{BB962C8B-B14F-4D97-AF65-F5344CB8AC3E}">
        <p14:creationId xmlns:p14="http://schemas.microsoft.com/office/powerpoint/2010/main" val="3093286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margin on average for all these activities</a:t>
            </a:r>
          </a:p>
          <a:p>
            <a:endParaRPr lang="en-US" dirty="0"/>
          </a:p>
          <a:p>
            <a:r>
              <a:rPr lang="en-US" sz="1200" dirty="0"/>
              <a:t>Traditional LEO: 1-2 pass/day</a:t>
            </a:r>
          </a:p>
          <a:p>
            <a:br>
              <a:rPr lang="en-US" sz="1200" dirty="0"/>
            </a:br>
            <a:r>
              <a:rPr lang="en-US" sz="1200" dirty="0"/>
              <a:t>SunRISE: once per week similar to a deep space mission</a:t>
            </a:r>
          </a:p>
          <a:p>
            <a:endParaRPr lang="en-US" dirty="0"/>
          </a:p>
          <a:p>
            <a:endParaRPr lang="en-US" dirty="0"/>
          </a:p>
        </p:txBody>
      </p:sp>
      <p:sp>
        <p:nvSpPr>
          <p:cNvPr id="4" name="Slide Number Placeholder 3"/>
          <p:cNvSpPr>
            <a:spLocks noGrp="1"/>
          </p:cNvSpPr>
          <p:nvPr>
            <p:ph type="sldNum" sz="quarter" idx="5"/>
          </p:nvPr>
        </p:nvSpPr>
        <p:spPr/>
        <p:txBody>
          <a:bodyPr/>
          <a:lstStyle/>
          <a:p>
            <a:fld id="{F0F1A8BA-5D66-8140-9110-09CFC0E9F5D2}" type="slidenum">
              <a:rPr lang="en-US" smtClean="0"/>
              <a:t>8</a:t>
            </a:fld>
            <a:endParaRPr lang="en-US" dirty="0"/>
          </a:p>
        </p:txBody>
      </p:sp>
    </p:spTree>
    <p:extLst>
      <p:ext uri="{BB962C8B-B14F-4D97-AF65-F5344CB8AC3E}">
        <p14:creationId xmlns:p14="http://schemas.microsoft.com/office/powerpoint/2010/main" val="4065364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 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DBE393-DD8C-4BB6-82D4-773425A416B1}"/>
              </a:ext>
            </a:extLst>
          </p:cNvPr>
          <p:cNvPicPr>
            <a:picLocks noChangeAspect="1"/>
          </p:cNvPicPr>
          <p:nvPr userDrawn="1"/>
        </p:nvPicPr>
        <p:blipFill>
          <a:blip r:embed="rId2"/>
          <a:stretch>
            <a:fillRect/>
          </a:stretch>
        </p:blipFill>
        <p:spPr>
          <a:xfrm>
            <a:off x="1524" y="0"/>
            <a:ext cx="12188952" cy="6858000"/>
          </a:xfrm>
          <a:prstGeom prst="rect">
            <a:avLst/>
          </a:prstGeom>
        </p:spPr>
      </p:pic>
      <p:sp>
        <p:nvSpPr>
          <p:cNvPr id="3075" name="Rectangle 3"/>
          <p:cNvSpPr>
            <a:spLocks noGrp="1" noChangeArrowheads="1"/>
          </p:cNvSpPr>
          <p:nvPr>
            <p:ph type="subTitle" idx="1" hasCustomPrompt="1"/>
          </p:nvPr>
        </p:nvSpPr>
        <p:spPr>
          <a:xfrm>
            <a:off x="6756401" y="3217103"/>
            <a:ext cx="4933282" cy="276999"/>
          </a:xfrm>
        </p:spPr>
        <p:txBody>
          <a:bodyPr wrap="square">
            <a:spAutoFit/>
          </a:bodyPr>
          <a:lstStyle>
            <a:lvl1pPr marL="0" indent="0" algn="l">
              <a:spcBef>
                <a:spcPts val="0"/>
              </a:spcBef>
              <a:spcAft>
                <a:spcPts val="0"/>
              </a:spcAft>
              <a:buFontTx/>
              <a:buNone/>
              <a:defRPr lang="en-US" sz="1800"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
        <p:nvSpPr>
          <p:cNvPr id="8" name="Text Placeholder 7"/>
          <p:cNvSpPr>
            <a:spLocks noGrp="1"/>
          </p:cNvSpPr>
          <p:nvPr>
            <p:ph type="body" sz="quarter" idx="10" hasCustomPrompt="1"/>
          </p:nvPr>
        </p:nvSpPr>
        <p:spPr>
          <a:xfrm>
            <a:off x="6756401" y="2750758"/>
            <a:ext cx="4927794" cy="40011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lvl1pPr marL="0" indent="0">
              <a:buNone/>
              <a:defRPr lang="en-US" sz="2600" b="1" kern="1200" baseline="0" dirty="0">
                <a:solidFill>
                  <a:schemeClr val="bg1"/>
                </a:solidFill>
                <a:effectLst/>
                <a:latin typeface="Arial" charset="0"/>
                <a:ea typeface="ＭＳ Ｐゴシック" pitchFamily="31" charset="-128"/>
                <a:cs typeface="Tahoma" pitchFamily="34" charset="0"/>
              </a:defRPr>
            </a:lvl1pPr>
          </a:lstStyle>
          <a:p>
            <a:pPr lvl="0">
              <a:lnSpc>
                <a:spcPct val="100000"/>
              </a:lnSpc>
              <a:spcBef>
                <a:spcPct val="0"/>
              </a:spcBef>
              <a:spcAft>
                <a:spcPct val="0"/>
              </a:spcAft>
            </a:pPr>
            <a:r>
              <a:rPr lang="en-US" dirty="0"/>
              <a:t>Click to Edit Master Title Style</a:t>
            </a:r>
          </a:p>
        </p:txBody>
      </p:sp>
    </p:spTree>
    <p:extLst>
      <p:ext uri="{BB962C8B-B14F-4D97-AF65-F5344CB8AC3E}">
        <p14:creationId xmlns:p14="http://schemas.microsoft.com/office/powerpoint/2010/main" val="6940383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776">
          <p15:clr>
            <a:srgbClr val="FBAE40"/>
          </p15:clr>
        </p15:guide>
        <p15:guide id="4" pos="3904">
          <p15:clr>
            <a:srgbClr val="FBAE40"/>
          </p15:clr>
        </p15:guide>
        <p15:guide id="5" pos="416">
          <p15:clr>
            <a:srgbClr val="FBAE40"/>
          </p15:clr>
        </p15:guide>
        <p15:guide id="6" pos="7488">
          <p15:clr>
            <a:srgbClr val="FBAE40"/>
          </p15:clr>
        </p15:guide>
        <p15:guide id="7" pos="3456">
          <p15:clr>
            <a:srgbClr val="FBAE40"/>
          </p15:clr>
        </p15:guide>
        <p15:guide id="8" orient="horz" pos="2880">
          <p15:clr>
            <a:srgbClr val="FBAE40"/>
          </p15:clr>
        </p15:guide>
        <p15:guide id="9" orient="horz" pos="744">
          <p15:clr>
            <a:srgbClr val="FBAE40"/>
          </p15:clr>
        </p15:guide>
        <p15:guide id="10" pos="192">
          <p15:clr>
            <a:srgbClr val="FBAE40"/>
          </p15:clr>
        </p15:guide>
        <p15:guide id="11" pos="726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Title &amp;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451A1-82DE-47C7-A07F-367080FFD4A6}"/>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16" name="Content Placeholder 2"/>
          <p:cNvSpPr>
            <a:spLocks noGrp="1"/>
          </p:cNvSpPr>
          <p:nvPr>
            <p:ph idx="1" hasCustomPrompt="1"/>
          </p:nvPr>
        </p:nvSpPr>
        <p:spPr>
          <a:xfrm>
            <a:off x="304800" y="1595719"/>
            <a:ext cx="11582400"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2"/>
          <p:cNvSpPr>
            <a:spLocks noGrp="1" noChangeArrowheads="1"/>
          </p:cNvSpPr>
          <p:nvPr>
            <p:ph type="title"/>
          </p:nvPr>
        </p:nvSpPr>
        <p:spPr bwMode="auto">
          <a:xfrm>
            <a:off x="304800" y="426242"/>
            <a:ext cx="11592984" cy="544513"/>
          </a:xfrm>
          <a:prstGeom prst="rect">
            <a:avLst/>
          </a:prstGeom>
          <a:noFill/>
          <a:ln>
            <a:noFill/>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49115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16B08F-EA27-4EBF-A6C8-453D415AF307}"/>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8" name="Rectangle 2"/>
          <p:cNvSpPr>
            <a:spLocks noGrp="1" noChangeArrowheads="1"/>
          </p:cNvSpPr>
          <p:nvPr>
            <p:ph type="title"/>
          </p:nvPr>
        </p:nvSpPr>
        <p:spPr bwMode="auto">
          <a:xfrm>
            <a:off x="304800" y="426242"/>
            <a:ext cx="11592984" cy="544513"/>
          </a:xfrm>
          <a:prstGeom prst="rect">
            <a:avLst/>
          </a:prstGeom>
          <a:noFill/>
          <a:ln>
            <a:noFill/>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
        <p:nvSpPr>
          <p:cNvPr id="7" name="Content Placeholder 2">
            <a:extLst>
              <a:ext uri="{FF2B5EF4-FFF2-40B4-BE49-F238E27FC236}">
                <a16:creationId xmlns:a16="http://schemas.microsoft.com/office/drawing/2014/main" id="{6A2912B3-586F-4460-8FD6-EC9438AA0B35}"/>
              </a:ext>
            </a:extLst>
          </p:cNvPr>
          <p:cNvSpPr>
            <a:spLocks noGrp="1"/>
          </p:cNvSpPr>
          <p:nvPr>
            <p:ph idx="1" hasCustomPrompt="1"/>
          </p:nvPr>
        </p:nvSpPr>
        <p:spPr>
          <a:xfrm>
            <a:off x="304800" y="1595719"/>
            <a:ext cx="5689601"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9E609DA2-8CCB-4D10-9DF8-D3F113C37796}"/>
              </a:ext>
            </a:extLst>
          </p:cNvPr>
          <p:cNvSpPr>
            <a:spLocks noGrp="1"/>
          </p:cNvSpPr>
          <p:nvPr>
            <p:ph idx="10" hasCustomPrompt="1"/>
          </p:nvPr>
        </p:nvSpPr>
        <p:spPr>
          <a:xfrm>
            <a:off x="6197598" y="1595719"/>
            <a:ext cx="5689602"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5022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Text &amp; 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E2AAAB-75EE-47C8-AB11-3887463F2C78}"/>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8" name="Rectangle 2"/>
          <p:cNvSpPr>
            <a:spLocks noGrp="1" noChangeArrowheads="1"/>
          </p:cNvSpPr>
          <p:nvPr>
            <p:ph type="title"/>
          </p:nvPr>
        </p:nvSpPr>
        <p:spPr bwMode="auto">
          <a:xfrm>
            <a:off x="304800" y="426242"/>
            <a:ext cx="11592984" cy="544513"/>
          </a:xfrm>
          <a:prstGeom prst="rect">
            <a:avLst/>
          </a:prstGeom>
          <a:noFill/>
          <a:ln>
            <a:noFill/>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
        <p:nvSpPr>
          <p:cNvPr id="9" name="Content Placeholder 2">
            <a:extLst>
              <a:ext uri="{FF2B5EF4-FFF2-40B4-BE49-F238E27FC236}">
                <a16:creationId xmlns:a16="http://schemas.microsoft.com/office/drawing/2014/main" id="{8892F474-93DD-433C-89BA-06CCEDED698F}"/>
              </a:ext>
            </a:extLst>
          </p:cNvPr>
          <p:cNvSpPr>
            <a:spLocks noGrp="1"/>
          </p:cNvSpPr>
          <p:nvPr>
            <p:ph idx="1" hasCustomPrompt="1"/>
          </p:nvPr>
        </p:nvSpPr>
        <p:spPr>
          <a:xfrm>
            <a:off x="304800" y="1595719"/>
            <a:ext cx="5689601"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35AB6D6-5331-4B96-9ADD-2040B75DC25B}"/>
              </a:ext>
            </a:extLst>
          </p:cNvPr>
          <p:cNvSpPr>
            <a:spLocks noGrp="1"/>
          </p:cNvSpPr>
          <p:nvPr>
            <p:ph type="pic" sz="quarter" idx="10"/>
          </p:nvPr>
        </p:nvSpPr>
        <p:spPr>
          <a:xfrm>
            <a:off x="6096001" y="1595718"/>
            <a:ext cx="5791200" cy="4760631"/>
          </a:xfrm>
        </p:spPr>
        <p:txBody>
          <a:bodyPr/>
          <a:lstStyle/>
          <a:p>
            <a:endParaRPr lang="en-US" dirty="0"/>
          </a:p>
        </p:txBody>
      </p:sp>
    </p:spTree>
    <p:extLst>
      <p:ext uri="{BB962C8B-B14F-4D97-AF65-F5344CB8AC3E}">
        <p14:creationId xmlns:p14="http://schemas.microsoft.com/office/powerpoint/2010/main" val="3734000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Graphic &amp; Gray Text Box">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3DC52D-9694-49FF-829C-6A3948074766}"/>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8" name="Rectangle 2"/>
          <p:cNvSpPr>
            <a:spLocks noGrp="1" noChangeArrowheads="1"/>
          </p:cNvSpPr>
          <p:nvPr>
            <p:ph type="title"/>
          </p:nvPr>
        </p:nvSpPr>
        <p:spPr bwMode="auto">
          <a:xfrm>
            <a:off x="304800" y="426242"/>
            <a:ext cx="11592984" cy="544513"/>
          </a:xfrm>
          <a:prstGeom prst="rect">
            <a:avLst/>
          </a:prstGeom>
          <a:noFill/>
          <a:ln>
            <a:noFill/>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
        <p:nvSpPr>
          <p:cNvPr id="2" name="Rectangle 1">
            <a:extLst>
              <a:ext uri="{FF2B5EF4-FFF2-40B4-BE49-F238E27FC236}">
                <a16:creationId xmlns:a16="http://schemas.microsoft.com/office/drawing/2014/main" id="{222A0A16-EFF7-4DB3-B9F5-03D08251148E}"/>
              </a:ext>
            </a:extLst>
          </p:cNvPr>
          <p:cNvSpPr/>
          <p:nvPr userDrawn="1"/>
        </p:nvSpPr>
        <p:spPr>
          <a:xfrm>
            <a:off x="9444318" y="1595719"/>
            <a:ext cx="2442882" cy="4760258"/>
          </a:xfrm>
          <a:prstGeom prst="rect">
            <a:avLst/>
          </a:prstGeom>
          <a:solidFill>
            <a:schemeClr val="bg1">
              <a:lumMod val="95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a:extLst>
              <a:ext uri="{FF2B5EF4-FFF2-40B4-BE49-F238E27FC236}">
                <a16:creationId xmlns:a16="http://schemas.microsoft.com/office/drawing/2014/main" id="{71C04D7F-00A6-4AD9-BDCF-72AFA4A726FB}"/>
              </a:ext>
            </a:extLst>
          </p:cNvPr>
          <p:cNvSpPr>
            <a:spLocks noGrp="1"/>
          </p:cNvSpPr>
          <p:nvPr>
            <p:ph type="pic" sz="quarter" idx="10" hasCustomPrompt="1"/>
          </p:nvPr>
        </p:nvSpPr>
        <p:spPr>
          <a:xfrm>
            <a:off x="304799" y="1595437"/>
            <a:ext cx="9045389" cy="4760539"/>
          </a:xfrm>
        </p:spPr>
        <p:txBody>
          <a:bodyPr/>
          <a:lstStyle>
            <a:lvl1pPr>
              <a:defRPr/>
            </a:lvl1pPr>
          </a:lstStyle>
          <a:p>
            <a:r>
              <a:rPr lang="en-US" dirty="0"/>
              <a:t>Insert picture here</a:t>
            </a:r>
          </a:p>
        </p:txBody>
      </p:sp>
      <p:sp>
        <p:nvSpPr>
          <p:cNvPr id="10" name="Text Placeholder 9">
            <a:extLst>
              <a:ext uri="{FF2B5EF4-FFF2-40B4-BE49-F238E27FC236}">
                <a16:creationId xmlns:a16="http://schemas.microsoft.com/office/drawing/2014/main" id="{FD894932-EEE0-4FB5-AF1F-EB1AF516DB4F}"/>
              </a:ext>
            </a:extLst>
          </p:cNvPr>
          <p:cNvSpPr>
            <a:spLocks noGrp="1"/>
          </p:cNvSpPr>
          <p:nvPr>
            <p:ph type="body" sz="quarter" idx="11" hasCustomPrompt="1"/>
          </p:nvPr>
        </p:nvSpPr>
        <p:spPr>
          <a:xfrm>
            <a:off x="9533403" y="1680228"/>
            <a:ext cx="2259667" cy="4572653"/>
          </a:xfrm>
        </p:spPr>
        <p:txBody>
          <a:bodyPr/>
          <a:lstStyle>
            <a:lvl1pPr>
              <a:defRPr sz="1800"/>
            </a:lvl1pPr>
            <a:lvl2pPr>
              <a:defRPr sz="1700"/>
            </a:lvl2pPr>
            <a:lvl3pPr>
              <a:defRPr sz="1600"/>
            </a:lvl3pPr>
            <a:lvl4pPr>
              <a:defRPr sz="1500"/>
            </a:lvl4pPr>
            <a:lvl5pPr>
              <a:defRPr sz="14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2444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 Title &amp; 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CA950C-DDBB-4801-BA80-85C9E007B9CF}"/>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7" name="Rectangle 2"/>
          <p:cNvSpPr>
            <a:spLocks noGrp="1" noChangeArrowheads="1"/>
          </p:cNvSpPr>
          <p:nvPr>
            <p:ph type="title"/>
          </p:nvPr>
        </p:nvSpPr>
        <p:spPr bwMode="auto">
          <a:xfrm>
            <a:off x="304800" y="426242"/>
            <a:ext cx="11592984" cy="544513"/>
          </a:xfrm>
          <a:prstGeom prst="rect">
            <a:avLst/>
          </a:prstGeom>
          <a:noFill/>
          <a:ln>
            <a:noFill/>
          </a:ln>
        </p:spPr>
        <p:txBody>
          <a:bodyPr vert="horz" wrap="square" lIns="0" tIns="0" rIns="0" bIns="0" numCol="1" anchor="b"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444245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 Schedule">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36EC4C88-BC5C-4351-A391-4EE19F287712}"/>
              </a:ext>
            </a:extLst>
          </p:cNvPr>
          <p:cNvSpPr>
            <a:spLocks noGrp="1" noChangeArrowheads="1"/>
          </p:cNvSpPr>
          <p:nvPr>
            <p:ph type="title"/>
          </p:nvPr>
        </p:nvSpPr>
        <p:spPr bwMode="auto">
          <a:xfrm>
            <a:off x="299508" y="349613"/>
            <a:ext cx="11592984" cy="468732"/>
          </a:xfrm>
          <a:prstGeom prst="rect">
            <a:avLst/>
          </a:prstGeom>
          <a:noFill/>
          <a:ln>
            <a:noFill/>
          </a:ln>
        </p:spPr>
        <p:txBody>
          <a:bodyPr vert="horz" wrap="square" lIns="0" tIns="0" rIns="0" bIns="0" numCol="1" anchor="b" anchorCtr="0" compatLnSpc="1">
            <a:prstTxWarp prst="textNoShape">
              <a:avLst/>
            </a:prstTxWarp>
          </a:bodyPr>
          <a:lstStyle>
            <a:lvl1pPr>
              <a:defRPr>
                <a:solidFill>
                  <a:schemeClr val="tx1"/>
                </a:solidFill>
              </a:defRPr>
            </a:lvl1pPr>
          </a:lstStyle>
          <a:p>
            <a:pPr lvl="0"/>
            <a:r>
              <a:rPr lang="en-US" dirty="0"/>
              <a:t>Click to edit Master title style</a:t>
            </a:r>
          </a:p>
        </p:txBody>
      </p:sp>
      <p:sp>
        <p:nvSpPr>
          <p:cNvPr id="10" name="Text Placeholder 7">
            <a:extLst>
              <a:ext uri="{FF2B5EF4-FFF2-40B4-BE49-F238E27FC236}">
                <a16:creationId xmlns:a16="http://schemas.microsoft.com/office/drawing/2014/main" id="{55F6DEED-9F3C-4886-93EC-B6E8258566A2}"/>
              </a:ext>
            </a:extLst>
          </p:cNvPr>
          <p:cNvSpPr>
            <a:spLocks noGrp="1"/>
          </p:cNvSpPr>
          <p:nvPr>
            <p:ph type="body" sz="quarter" idx="11" hasCustomPrompt="1"/>
          </p:nvPr>
        </p:nvSpPr>
        <p:spPr>
          <a:xfrm>
            <a:off x="2985257" y="2021768"/>
            <a:ext cx="6221485" cy="2814463"/>
          </a:xfrm>
          <a:solidFill>
            <a:schemeClr val="accent2"/>
          </a:solidFill>
          <a:ln>
            <a:solidFill>
              <a:schemeClr val="tx1"/>
            </a:solidFill>
          </a:ln>
        </p:spPr>
        <p:txBody>
          <a:bodyPr/>
          <a:lstStyle>
            <a:lvl1pPr marL="0" marR="0" indent="0" algn="ctr" defTabSz="914400" rtl="0" eaLnBrk="1" fontAlgn="base" latinLnBrk="0" hangingPunct="1">
              <a:lnSpc>
                <a:spcPct val="100000"/>
              </a:lnSpc>
              <a:spcBef>
                <a:spcPts val="250"/>
              </a:spcBef>
              <a:spcAft>
                <a:spcPts val="250"/>
              </a:spcAft>
              <a:buClrTx/>
              <a:buSzTx/>
              <a:buFontTx/>
              <a:buNone/>
              <a:tabLst/>
              <a:defRPr b="1" i="1">
                <a:solidFill>
                  <a:sysClr val="windowText" lastClr="000000"/>
                </a:solidFill>
              </a:defRPr>
            </a:lvl1pPr>
          </a:lstStyle>
          <a:p>
            <a:pPr marL="0" marR="0" lvl="0" indent="0" algn="ctr" defTabSz="914400" rtl="0" eaLnBrk="1" fontAlgn="base" latinLnBrk="0" hangingPunct="1">
              <a:lnSpc>
                <a:spcPct val="100000"/>
              </a:lnSpc>
              <a:spcBef>
                <a:spcPts val="250"/>
              </a:spcBef>
              <a:spcAft>
                <a:spcPts val="250"/>
              </a:spcAft>
              <a:buClrTx/>
              <a:buSzTx/>
              <a:buFontTx/>
              <a:buNone/>
              <a:tabLst/>
              <a:defRPr/>
            </a:pPr>
            <a:r>
              <a:rPr lang="en-US" dirty="0"/>
              <a:t>WAIT. Hold on a sec, pal. </a:t>
            </a:r>
            <a:br>
              <a:rPr lang="en-US" dirty="0"/>
            </a:br>
            <a:r>
              <a:rPr lang="en-US" dirty="0"/>
              <a:t>This slide layout is only for schedules and large graphics that cannot fit on any other slide layout (i.e., any layout with the black </a:t>
            </a:r>
            <a:r>
              <a:rPr lang="en-US" dirty="0" err="1"/>
              <a:t>SunRISE</a:t>
            </a:r>
            <a:r>
              <a:rPr lang="en-US" dirty="0"/>
              <a:t> banner across the top). Do not use this slide if your content can fit on a layout with the banner.</a:t>
            </a:r>
            <a:br>
              <a:rPr lang="en-US" dirty="0"/>
            </a:br>
            <a:br>
              <a:rPr lang="en-US" dirty="0"/>
            </a:br>
            <a:r>
              <a:rPr lang="en-US" sz="2000" b="1" i="1" dirty="0"/>
              <a:t>**Delete this box when no longer needed**</a:t>
            </a:r>
          </a:p>
          <a:p>
            <a:pPr lvl="0"/>
            <a:endParaRPr lang="en-US" dirty="0"/>
          </a:p>
        </p:txBody>
      </p:sp>
      <p:pic>
        <p:nvPicPr>
          <p:cNvPr id="5" name="Picture 4">
            <a:extLst>
              <a:ext uri="{FF2B5EF4-FFF2-40B4-BE49-F238E27FC236}">
                <a16:creationId xmlns:a16="http://schemas.microsoft.com/office/drawing/2014/main" id="{3A3CEA5F-9C38-4552-902D-BBBB73AEBD6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152528" y="134437"/>
            <a:ext cx="1839115" cy="1136256"/>
          </a:xfrm>
          <a:prstGeom prst="rect">
            <a:avLst/>
          </a:prstGeom>
        </p:spPr>
      </p:pic>
    </p:spTree>
    <p:extLst>
      <p:ext uri="{BB962C8B-B14F-4D97-AF65-F5344CB8AC3E}">
        <p14:creationId xmlns:p14="http://schemas.microsoft.com/office/powerpoint/2010/main" val="3431352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 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F5E3DE-911B-46F5-B2F0-C84E86217572}"/>
              </a:ext>
            </a:extLst>
          </p:cNvPr>
          <p:cNvSpPr/>
          <p:nvPr userDrawn="1"/>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D7FB846-7B27-4784-AACC-6FC8E6F97112}"/>
              </a:ext>
            </a:extLst>
          </p:cNvPr>
          <p:cNvSpPr>
            <a:spLocks noGrp="1" noChangeArrowheads="1"/>
          </p:cNvSpPr>
          <p:nvPr>
            <p:ph type="subTitle" idx="1" hasCustomPrompt="1"/>
          </p:nvPr>
        </p:nvSpPr>
        <p:spPr>
          <a:xfrm>
            <a:off x="6587443" y="3217103"/>
            <a:ext cx="4933282" cy="276999"/>
          </a:xfrm>
        </p:spPr>
        <p:txBody>
          <a:bodyPr wrap="square">
            <a:spAutoFit/>
          </a:bodyPr>
          <a:lstStyle>
            <a:lvl1pPr marL="0" indent="0" algn="l">
              <a:spcBef>
                <a:spcPts val="0"/>
              </a:spcBef>
              <a:spcAft>
                <a:spcPts val="0"/>
              </a:spcAft>
              <a:buFontTx/>
              <a:buNone/>
              <a:defRPr lang="en-US" sz="1800"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
        <p:nvSpPr>
          <p:cNvPr id="5" name="Text Placeholder 7">
            <a:extLst>
              <a:ext uri="{FF2B5EF4-FFF2-40B4-BE49-F238E27FC236}">
                <a16:creationId xmlns:a16="http://schemas.microsoft.com/office/drawing/2014/main" id="{9EF85392-CBC4-47C5-9250-ED30277CB345}"/>
              </a:ext>
            </a:extLst>
          </p:cNvPr>
          <p:cNvSpPr>
            <a:spLocks noGrp="1"/>
          </p:cNvSpPr>
          <p:nvPr>
            <p:ph type="body" sz="quarter" idx="10" hasCustomPrompt="1"/>
          </p:nvPr>
        </p:nvSpPr>
        <p:spPr>
          <a:xfrm>
            <a:off x="6587443" y="2750758"/>
            <a:ext cx="4927794" cy="40011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lvl1pPr marL="0" indent="0">
              <a:buNone/>
              <a:defRPr lang="en-US" sz="2600" b="1" kern="1200" baseline="0" dirty="0">
                <a:solidFill>
                  <a:schemeClr val="bg1"/>
                </a:solidFill>
                <a:effectLst/>
                <a:latin typeface="Arial" charset="0"/>
                <a:ea typeface="ＭＳ Ｐゴシック" pitchFamily="31" charset="-128"/>
                <a:cs typeface="Tahoma" pitchFamily="34" charset="0"/>
              </a:defRPr>
            </a:lvl1pPr>
          </a:lstStyle>
          <a:p>
            <a:pPr lvl="0">
              <a:lnSpc>
                <a:spcPct val="100000"/>
              </a:lnSpc>
              <a:spcBef>
                <a:spcPct val="0"/>
              </a:spcBef>
              <a:spcAft>
                <a:spcPct val="0"/>
              </a:spcAft>
            </a:pPr>
            <a:r>
              <a:rPr lang="en-US" dirty="0"/>
              <a:t>Click to Edit Master Title Style</a:t>
            </a:r>
          </a:p>
        </p:txBody>
      </p:sp>
      <p:pic>
        <p:nvPicPr>
          <p:cNvPr id="3" name="Picture 2">
            <a:extLst>
              <a:ext uri="{FF2B5EF4-FFF2-40B4-BE49-F238E27FC236}">
                <a16:creationId xmlns:a16="http://schemas.microsoft.com/office/drawing/2014/main" id="{6908E707-6A33-49B0-ABB3-D7066579AC67}"/>
              </a:ext>
            </a:extLst>
          </p:cNvPr>
          <p:cNvPicPr>
            <a:picLocks noChangeAspect="1"/>
          </p:cNvPicPr>
          <p:nvPr userDrawn="1"/>
        </p:nvPicPr>
        <p:blipFill>
          <a:blip r:embed="rId2"/>
          <a:stretch>
            <a:fillRect/>
          </a:stretch>
        </p:blipFill>
        <p:spPr>
          <a:xfrm>
            <a:off x="1344168" y="1078992"/>
            <a:ext cx="4572000" cy="4548926"/>
          </a:xfrm>
          <a:prstGeom prst="rect">
            <a:avLst/>
          </a:prstGeom>
        </p:spPr>
      </p:pic>
      <p:pic>
        <p:nvPicPr>
          <p:cNvPr id="8" name="Picture 7">
            <a:extLst>
              <a:ext uri="{FF2B5EF4-FFF2-40B4-BE49-F238E27FC236}">
                <a16:creationId xmlns:a16="http://schemas.microsoft.com/office/drawing/2014/main" id="{6547CC27-8179-4AA9-AFE9-D8BB05B9BA6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157655" y="129345"/>
            <a:ext cx="1837944" cy="1135532"/>
          </a:xfrm>
          <a:prstGeom prst="rect">
            <a:avLst/>
          </a:prstGeom>
        </p:spPr>
      </p:pic>
    </p:spTree>
    <p:extLst>
      <p:ext uri="{BB962C8B-B14F-4D97-AF65-F5344CB8AC3E}">
        <p14:creationId xmlns:p14="http://schemas.microsoft.com/office/powerpoint/2010/main" val="428581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 Section Title &amp;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2E6A75-610C-482E-9876-7708E7AD3AC4}"/>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16" name="Content Placeholder 2"/>
          <p:cNvSpPr>
            <a:spLocks noGrp="1"/>
          </p:cNvSpPr>
          <p:nvPr>
            <p:ph idx="1" hasCustomPrompt="1"/>
          </p:nvPr>
        </p:nvSpPr>
        <p:spPr>
          <a:xfrm>
            <a:off x="304800" y="1595719"/>
            <a:ext cx="11582400"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2"/>
          <p:cNvSpPr>
            <a:spLocks noGrp="1" noChangeArrowheads="1"/>
          </p:cNvSpPr>
          <p:nvPr>
            <p:ph type="title"/>
          </p:nvPr>
        </p:nvSpPr>
        <p:spPr bwMode="auto">
          <a:xfrm>
            <a:off x="304800" y="546843"/>
            <a:ext cx="11592984" cy="468732"/>
          </a:xfrm>
          <a:prstGeom prst="rect">
            <a:avLst/>
          </a:prstGeom>
          <a:noFill/>
          <a:ln>
            <a:noFill/>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
        <p:nvSpPr>
          <p:cNvPr id="4" name="Rectangle 3">
            <a:extLst>
              <a:ext uri="{FF2B5EF4-FFF2-40B4-BE49-F238E27FC236}">
                <a16:creationId xmlns:a16="http://schemas.microsoft.com/office/drawing/2014/main" id="{B47B59BA-80CA-4EAC-B976-9DEFC1DC0439}"/>
              </a:ext>
            </a:extLst>
          </p:cNvPr>
          <p:cNvSpPr>
            <a:spLocks noGrp="1" noChangeArrowheads="1"/>
          </p:cNvSpPr>
          <p:nvPr>
            <p:ph type="subTitle" idx="10" hasCustomPrompt="1"/>
          </p:nvPr>
        </p:nvSpPr>
        <p:spPr>
          <a:xfrm>
            <a:off x="304799" y="33139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Tree>
    <p:extLst>
      <p:ext uri="{BB962C8B-B14F-4D97-AF65-F5344CB8AC3E}">
        <p14:creationId xmlns:p14="http://schemas.microsoft.com/office/powerpoint/2010/main" val="2403749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Section Two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4E90617-A8A3-4E86-A454-7F5F8CEF3961}"/>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7" name="Content Placeholder 2">
            <a:extLst>
              <a:ext uri="{FF2B5EF4-FFF2-40B4-BE49-F238E27FC236}">
                <a16:creationId xmlns:a16="http://schemas.microsoft.com/office/drawing/2014/main" id="{6A2912B3-586F-4460-8FD6-EC9438AA0B35}"/>
              </a:ext>
            </a:extLst>
          </p:cNvPr>
          <p:cNvSpPr>
            <a:spLocks noGrp="1"/>
          </p:cNvSpPr>
          <p:nvPr>
            <p:ph idx="1" hasCustomPrompt="1"/>
          </p:nvPr>
        </p:nvSpPr>
        <p:spPr>
          <a:xfrm>
            <a:off x="304800" y="1595719"/>
            <a:ext cx="5689601"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9E609DA2-8CCB-4D10-9DF8-D3F113C37796}"/>
              </a:ext>
            </a:extLst>
          </p:cNvPr>
          <p:cNvSpPr>
            <a:spLocks noGrp="1"/>
          </p:cNvSpPr>
          <p:nvPr>
            <p:ph idx="10" hasCustomPrompt="1"/>
          </p:nvPr>
        </p:nvSpPr>
        <p:spPr>
          <a:xfrm>
            <a:off x="6197598" y="1595719"/>
            <a:ext cx="5689602"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2">
            <a:extLst>
              <a:ext uri="{FF2B5EF4-FFF2-40B4-BE49-F238E27FC236}">
                <a16:creationId xmlns:a16="http://schemas.microsoft.com/office/drawing/2014/main" id="{AE4D99A9-AB66-47B6-A03A-E47F7E686584}"/>
              </a:ext>
            </a:extLst>
          </p:cNvPr>
          <p:cNvSpPr>
            <a:spLocks noGrp="1" noChangeArrowheads="1"/>
          </p:cNvSpPr>
          <p:nvPr>
            <p:ph type="title"/>
          </p:nvPr>
        </p:nvSpPr>
        <p:spPr bwMode="auto">
          <a:xfrm>
            <a:off x="304800" y="546843"/>
            <a:ext cx="11592984" cy="468732"/>
          </a:xfrm>
          <a:prstGeom prst="rect">
            <a:avLst/>
          </a:prstGeom>
          <a:noFill/>
          <a:ln>
            <a:noFill/>
          </a:ln>
        </p:spPr>
        <p:txBody>
          <a:bodyPr vert="horz" wrap="square" lIns="0" tIns="0" rIns="0" bIns="0" numCol="1" anchor="b" anchorCtr="0" compatLnSpc="1">
            <a:prstTxWarp prst="textNoShape">
              <a:avLst/>
            </a:prstTxWarp>
          </a:bodyPr>
          <a:lstStyle/>
          <a:p>
            <a:pPr lvl="0"/>
            <a:r>
              <a:rPr lang="en-US" dirty="0"/>
              <a:t>Click to edit Master title style</a:t>
            </a:r>
          </a:p>
        </p:txBody>
      </p:sp>
      <p:sp>
        <p:nvSpPr>
          <p:cNvPr id="11" name="Rectangle 3">
            <a:extLst>
              <a:ext uri="{FF2B5EF4-FFF2-40B4-BE49-F238E27FC236}">
                <a16:creationId xmlns:a16="http://schemas.microsoft.com/office/drawing/2014/main" id="{EB28E087-FDC5-4A8F-AF69-7DB81927A33F}"/>
              </a:ext>
            </a:extLst>
          </p:cNvPr>
          <p:cNvSpPr>
            <a:spLocks noGrp="1" noChangeArrowheads="1"/>
          </p:cNvSpPr>
          <p:nvPr>
            <p:ph type="subTitle" idx="10" hasCustomPrompt="1"/>
          </p:nvPr>
        </p:nvSpPr>
        <p:spPr>
          <a:xfrm>
            <a:off x="304799" y="33139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Tree>
    <p:extLst>
      <p:ext uri="{BB962C8B-B14F-4D97-AF65-F5344CB8AC3E}">
        <p14:creationId xmlns:p14="http://schemas.microsoft.com/office/powerpoint/2010/main" val="1922229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Section Text &amp; Graphic">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E4DC685-5DA3-4A38-95CB-41ECA3717A2A}"/>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9" name="Content Placeholder 2">
            <a:extLst>
              <a:ext uri="{FF2B5EF4-FFF2-40B4-BE49-F238E27FC236}">
                <a16:creationId xmlns:a16="http://schemas.microsoft.com/office/drawing/2014/main" id="{8892F474-93DD-433C-89BA-06CCEDED698F}"/>
              </a:ext>
            </a:extLst>
          </p:cNvPr>
          <p:cNvSpPr>
            <a:spLocks noGrp="1"/>
          </p:cNvSpPr>
          <p:nvPr>
            <p:ph idx="1" hasCustomPrompt="1"/>
          </p:nvPr>
        </p:nvSpPr>
        <p:spPr>
          <a:xfrm>
            <a:off x="304800" y="1595719"/>
            <a:ext cx="5689601"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2">
            <a:extLst>
              <a:ext uri="{FF2B5EF4-FFF2-40B4-BE49-F238E27FC236}">
                <a16:creationId xmlns:a16="http://schemas.microsoft.com/office/drawing/2014/main" id="{90DCCF6F-31D0-4BBB-B536-A8CEC6069675}"/>
              </a:ext>
            </a:extLst>
          </p:cNvPr>
          <p:cNvSpPr>
            <a:spLocks noGrp="1" noChangeArrowheads="1"/>
          </p:cNvSpPr>
          <p:nvPr>
            <p:ph type="title"/>
          </p:nvPr>
        </p:nvSpPr>
        <p:spPr bwMode="auto">
          <a:xfrm>
            <a:off x="304800" y="546843"/>
            <a:ext cx="11592984" cy="468732"/>
          </a:xfrm>
          <a:prstGeom prst="rect">
            <a:avLst/>
          </a:prstGeom>
          <a:noFill/>
          <a:ln>
            <a:noFill/>
          </a:ln>
        </p:spPr>
        <p:txBody>
          <a:bodyPr vert="horz" wrap="square" lIns="0" tIns="0" rIns="0" bIns="0" numCol="1" anchor="b" anchorCtr="0" compatLnSpc="1">
            <a:prstTxWarp prst="textNoShape">
              <a:avLst/>
            </a:prstTxWarp>
          </a:bodyPr>
          <a:lstStyle/>
          <a:p>
            <a:pPr lvl="0"/>
            <a:r>
              <a:rPr lang="en-US" dirty="0"/>
              <a:t>Click to edit Master title style</a:t>
            </a:r>
          </a:p>
        </p:txBody>
      </p:sp>
      <p:sp>
        <p:nvSpPr>
          <p:cNvPr id="11" name="Rectangle 3">
            <a:extLst>
              <a:ext uri="{FF2B5EF4-FFF2-40B4-BE49-F238E27FC236}">
                <a16:creationId xmlns:a16="http://schemas.microsoft.com/office/drawing/2014/main" id="{0B5881AA-D3C6-4ECD-A3D4-B08966275C63}"/>
              </a:ext>
            </a:extLst>
          </p:cNvPr>
          <p:cNvSpPr>
            <a:spLocks noGrp="1" noChangeArrowheads="1"/>
          </p:cNvSpPr>
          <p:nvPr>
            <p:ph type="subTitle" idx="10" hasCustomPrompt="1"/>
          </p:nvPr>
        </p:nvSpPr>
        <p:spPr>
          <a:xfrm>
            <a:off x="304799" y="33139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
        <p:nvSpPr>
          <p:cNvPr id="8" name="Picture Placeholder 2">
            <a:extLst>
              <a:ext uri="{FF2B5EF4-FFF2-40B4-BE49-F238E27FC236}">
                <a16:creationId xmlns:a16="http://schemas.microsoft.com/office/drawing/2014/main" id="{D9ECF5C3-39D5-4FA5-BAFC-9161AE659F78}"/>
              </a:ext>
            </a:extLst>
          </p:cNvPr>
          <p:cNvSpPr>
            <a:spLocks noGrp="1"/>
          </p:cNvSpPr>
          <p:nvPr>
            <p:ph type="pic" sz="quarter" idx="11"/>
          </p:nvPr>
        </p:nvSpPr>
        <p:spPr>
          <a:xfrm>
            <a:off x="6096001" y="1595718"/>
            <a:ext cx="5791200" cy="4760631"/>
          </a:xfrm>
        </p:spPr>
        <p:txBody>
          <a:bodyPr/>
          <a:lstStyle/>
          <a:p>
            <a:endParaRPr lang="en-US" dirty="0"/>
          </a:p>
        </p:txBody>
      </p:sp>
    </p:spTree>
    <p:extLst>
      <p:ext uri="{BB962C8B-B14F-4D97-AF65-F5344CB8AC3E}">
        <p14:creationId xmlns:p14="http://schemas.microsoft.com/office/powerpoint/2010/main" val="622775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Section Graphic &amp; Gray Text Box">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412D3A-D4BE-45DA-997A-F0B86A4BA244}"/>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2" name="Rectangle 1">
            <a:extLst>
              <a:ext uri="{FF2B5EF4-FFF2-40B4-BE49-F238E27FC236}">
                <a16:creationId xmlns:a16="http://schemas.microsoft.com/office/drawing/2014/main" id="{222A0A16-EFF7-4DB3-B9F5-03D08251148E}"/>
              </a:ext>
            </a:extLst>
          </p:cNvPr>
          <p:cNvSpPr/>
          <p:nvPr userDrawn="1"/>
        </p:nvSpPr>
        <p:spPr>
          <a:xfrm>
            <a:off x="9444318" y="1595719"/>
            <a:ext cx="2442882" cy="4760258"/>
          </a:xfrm>
          <a:prstGeom prst="rect">
            <a:avLst/>
          </a:prstGeom>
          <a:solidFill>
            <a:schemeClr val="bg1">
              <a:lumMod val="95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a:extLst>
              <a:ext uri="{FF2B5EF4-FFF2-40B4-BE49-F238E27FC236}">
                <a16:creationId xmlns:a16="http://schemas.microsoft.com/office/drawing/2014/main" id="{71C04D7F-00A6-4AD9-BDCF-72AFA4A726FB}"/>
              </a:ext>
            </a:extLst>
          </p:cNvPr>
          <p:cNvSpPr>
            <a:spLocks noGrp="1"/>
          </p:cNvSpPr>
          <p:nvPr>
            <p:ph type="pic" sz="quarter" idx="10" hasCustomPrompt="1"/>
          </p:nvPr>
        </p:nvSpPr>
        <p:spPr>
          <a:xfrm>
            <a:off x="304799" y="1595437"/>
            <a:ext cx="9045389" cy="4760539"/>
          </a:xfrm>
        </p:spPr>
        <p:txBody>
          <a:bodyPr/>
          <a:lstStyle>
            <a:lvl1pPr>
              <a:defRPr/>
            </a:lvl1pPr>
          </a:lstStyle>
          <a:p>
            <a:r>
              <a:rPr lang="en-US" dirty="0"/>
              <a:t>Insert picture here</a:t>
            </a:r>
          </a:p>
        </p:txBody>
      </p:sp>
      <p:sp>
        <p:nvSpPr>
          <p:cNvPr id="10" name="Text Placeholder 9">
            <a:extLst>
              <a:ext uri="{FF2B5EF4-FFF2-40B4-BE49-F238E27FC236}">
                <a16:creationId xmlns:a16="http://schemas.microsoft.com/office/drawing/2014/main" id="{FD894932-EEE0-4FB5-AF1F-EB1AF516DB4F}"/>
              </a:ext>
            </a:extLst>
          </p:cNvPr>
          <p:cNvSpPr>
            <a:spLocks noGrp="1"/>
          </p:cNvSpPr>
          <p:nvPr>
            <p:ph type="body" sz="quarter" idx="11" hasCustomPrompt="1"/>
          </p:nvPr>
        </p:nvSpPr>
        <p:spPr>
          <a:xfrm>
            <a:off x="9533403" y="1680228"/>
            <a:ext cx="2259667" cy="4572653"/>
          </a:xfrm>
        </p:spPr>
        <p:txBody>
          <a:bodyPr/>
          <a:lstStyle>
            <a:lvl1pPr>
              <a:defRPr sz="1800"/>
            </a:lvl1pPr>
            <a:lvl2pPr>
              <a:defRPr sz="1700"/>
            </a:lvl2pPr>
            <a:lvl3pPr>
              <a:defRPr sz="1600"/>
            </a:lvl3pPr>
            <a:lvl4pPr>
              <a:defRPr sz="1500"/>
            </a:lvl4pPr>
            <a:lvl5pPr>
              <a:defRPr sz="14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2">
            <a:extLst>
              <a:ext uri="{FF2B5EF4-FFF2-40B4-BE49-F238E27FC236}">
                <a16:creationId xmlns:a16="http://schemas.microsoft.com/office/drawing/2014/main" id="{F1DE0D7E-732D-4E95-9C0A-7D605622BF4C}"/>
              </a:ext>
            </a:extLst>
          </p:cNvPr>
          <p:cNvSpPr>
            <a:spLocks noGrp="1" noChangeArrowheads="1"/>
          </p:cNvSpPr>
          <p:nvPr>
            <p:ph type="title"/>
          </p:nvPr>
        </p:nvSpPr>
        <p:spPr bwMode="auto">
          <a:xfrm>
            <a:off x="304800" y="546843"/>
            <a:ext cx="11592984" cy="468732"/>
          </a:xfrm>
          <a:prstGeom prst="rect">
            <a:avLst/>
          </a:prstGeom>
          <a:noFill/>
          <a:ln>
            <a:noFill/>
          </a:ln>
        </p:spPr>
        <p:txBody>
          <a:bodyPr vert="horz" wrap="square" lIns="0" tIns="0" rIns="0" bIns="0" numCol="1" anchor="b" anchorCtr="0" compatLnSpc="1">
            <a:prstTxWarp prst="textNoShape">
              <a:avLst/>
            </a:prstTxWarp>
          </a:bodyPr>
          <a:lstStyle/>
          <a:p>
            <a:pPr lvl="0"/>
            <a:r>
              <a:rPr lang="en-US" dirty="0"/>
              <a:t>Click to edit Master title style</a:t>
            </a:r>
          </a:p>
        </p:txBody>
      </p:sp>
      <p:sp>
        <p:nvSpPr>
          <p:cNvPr id="13" name="Rectangle 3">
            <a:extLst>
              <a:ext uri="{FF2B5EF4-FFF2-40B4-BE49-F238E27FC236}">
                <a16:creationId xmlns:a16="http://schemas.microsoft.com/office/drawing/2014/main" id="{B470443D-60ED-49E3-B7D9-553DB502BE20}"/>
              </a:ext>
            </a:extLst>
          </p:cNvPr>
          <p:cNvSpPr>
            <a:spLocks noGrp="1" noChangeArrowheads="1"/>
          </p:cNvSpPr>
          <p:nvPr>
            <p:ph type="subTitle" idx="12" hasCustomPrompt="1"/>
          </p:nvPr>
        </p:nvSpPr>
        <p:spPr>
          <a:xfrm>
            <a:off x="304799" y="33139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Tree>
    <p:extLst>
      <p:ext uri="{BB962C8B-B14F-4D97-AF65-F5344CB8AC3E}">
        <p14:creationId xmlns:p14="http://schemas.microsoft.com/office/powerpoint/2010/main" val="3447917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3. Section Title &amp; Graph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63A7FD6-0940-4E59-B680-AACCC0578045}"/>
              </a:ext>
            </a:extLst>
          </p:cNvPr>
          <p:cNvPicPr>
            <a:picLocks noChangeAspect="1"/>
          </p:cNvPicPr>
          <p:nvPr userDrawn="1"/>
        </p:nvPicPr>
        <p:blipFill>
          <a:blip r:embed="rId2"/>
          <a:stretch>
            <a:fillRect/>
          </a:stretch>
        </p:blipFill>
        <p:spPr>
          <a:xfrm>
            <a:off x="0" y="0"/>
            <a:ext cx="12192000" cy="1405479"/>
          </a:xfrm>
          <a:prstGeom prst="rect">
            <a:avLst/>
          </a:prstGeom>
        </p:spPr>
      </p:pic>
      <p:sp>
        <p:nvSpPr>
          <p:cNvPr id="5" name="Rectangle 2">
            <a:extLst>
              <a:ext uri="{FF2B5EF4-FFF2-40B4-BE49-F238E27FC236}">
                <a16:creationId xmlns:a16="http://schemas.microsoft.com/office/drawing/2014/main" id="{32EF421D-5395-426B-9D66-B3452344378D}"/>
              </a:ext>
            </a:extLst>
          </p:cNvPr>
          <p:cNvSpPr>
            <a:spLocks noGrp="1" noChangeArrowheads="1"/>
          </p:cNvSpPr>
          <p:nvPr>
            <p:ph type="title"/>
          </p:nvPr>
        </p:nvSpPr>
        <p:spPr bwMode="auto">
          <a:xfrm>
            <a:off x="304800" y="546843"/>
            <a:ext cx="11592984" cy="468732"/>
          </a:xfrm>
          <a:prstGeom prst="rect">
            <a:avLst/>
          </a:prstGeom>
          <a:noFill/>
          <a:ln>
            <a:noFill/>
          </a:ln>
        </p:spPr>
        <p:txBody>
          <a:bodyPr vert="horz" wrap="square" lIns="0" tIns="0" rIns="0" bIns="0" numCol="1" anchor="b" anchorCtr="0" compatLnSpc="1">
            <a:prstTxWarp prst="textNoShape">
              <a:avLst/>
            </a:prstTxWarp>
          </a:bodyPr>
          <a:lstStyle/>
          <a:p>
            <a:pPr lvl="0"/>
            <a:r>
              <a:rPr lang="en-US" dirty="0"/>
              <a:t>Click to edit Master title style</a:t>
            </a:r>
          </a:p>
        </p:txBody>
      </p:sp>
      <p:sp>
        <p:nvSpPr>
          <p:cNvPr id="6" name="Rectangle 3">
            <a:extLst>
              <a:ext uri="{FF2B5EF4-FFF2-40B4-BE49-F238E27FC236}">
                <a16:creationId xmlns:a16="http://schemas.microsoft.com/office/drawing/2014/main" id="{13BF7EF1-C3F2-4C44-A9A3-0B04BA49B8DB}"/>
              </a:ext>
            </a:extLst>
          </p:cNvPr>
          <p:cNvSpPr>
            <a:spLocks noGrp="1" noChangeArrowheads="1"/>
          </p:cNvSpPr>
          <p:nvPr>
            <p:ph type="subTitle" idx="10" hasCustomPrompt="1"/>
          </p:nvPr>
        </p:nvSpPr>
        <p:spPr>
          <a:xfrm>
            <a:off x="304799" y="33139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Tree>
    <p:extLst>
      <p:ext uri="{BB962C8B-B14F-4D97-AF65-F5344CB8AC3E}">
        <p14:creationId xmlns:p14="http://schemas.microsoft.com/office/powerpoint/2010/main" val="1748408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 Section Schedule">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A204C49-C9B8-4AA7-9D36-65F5FFE11C51}"/>
              </a:ext>
            </a:extLst>
          </p:cNvPr>
          <p:cNvSpPr>
            <a:spLocks noGrp="1" noChangeArrowheads="1"/>
          </p:cNvSpPr>
          <p:nvPr>
            <p:ph type="title"/>
          </p:nvPr>
        </p:nvSpPr>
        <p:spPr bwMode="auto">
          <a:xfrm>
            <a:off x="299508" y="349613"/>
            <a:ext cx="11592984" cy="468732"/>
          </a:xfrm>
          <a:prstGeom prst="rect">
            <a:avLst/>
          </a:prstGeom>
          <a:noFill/>
          <a:ln>
            <a:noFill/>
          </a:ln>
        </p:spPr>
        <p:txBody>
          <a:bodyPr vert="horz" wrap="square" lIns="0" tIns="0" rIns="0" bIns="0" numCol="1" anchor="b" anchorCtr="0" compatLnSpc="1">
            <a:prstTxWarp prst="textNoShape">
              <a:avLst/>
            </a:prstTxWarp>
          </a:bodyPr>
          <a:lstStyle>
            <a:lvl1pPr>
              <a:defRPr>
                <a:solidFill>
                  <a:schemeClr val="tx1"/>
                </a:solidFill>
              </a:defRPr>
            </a:lvl1pPr>
          </a:lstStyle>
          <a:p>
            <a:pPr lvl="0"/>
            <a:r>
              <a:rPr lang="en-US" dirty="0"/>
              <a:t>Click to edit Master title style</a:t>
            </a:r>
          </a:p>
        </p:txBody>
      </p:sp>
      <p:sp>
        <p:nvSpPr>
          <p:cNvPr id="5" name="Rectangle 3">
            <a:extLst>
              <a:ext uri="{FF2B5EF4-FFF2-40B4-BE49-F238E27FC236}">
                <a16:creationId xmlns:a16="http://schemas.microsoft.com/office/drawing/2014/main" id="{94FE6B32-6A57-4EE8-BC55-2DA72E2AE1AC}"/>
              </a:ext>
            </a:extLst>
          </p:cNvPr>
          <p:cNvSpPr>
            <a:spLocks noGrp="1" noChangeArrowheads="1"/>
          </p:cNvSpPr>
          <p:nvPr>
            <p:ph type="subTitle" idx="10" hasCustomPrompt="1"/>
          </p:nvPr>
        </p:nvSpPr>
        <p:spPr>
          <a:xfrm>
            <a:off x="299507" y="13416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accent4"/>
                </a:solidFill>
                <a:effectLst/>
                <a:latin typeface="Arial" charset="0"/>
                <a:ea typeface="ＭＳ Ｐゴシック" pitchFamily="31" charset="-128"/>
                <a:cs typeface="Tahoma" pitchFamily="34" charset="0"/>
              </a:defRPr>
            </a:lvl1pPr>
          </a:lstStyle>
          <a:p>
            <a:r>
              <a:rPr lang="en-US" dirty="0"/>
              <a:t>Click to Edit Master Subtitle Style</a:t>
            </a:r>
          </a:p>
        </p:txBody>
      </p:sp>
      <p:sp>
        <p:nvSpPr>
          <p:cNvPr id="8" name="Text Placeholder 7">
            <a:extLst>
              <a:ext uri="{FF2B5EF4-FFF2-40B4-BE49-F238E27FC236}">
                <a16:creationId xmlns:a16="http://schemas.microsoft.com/office/drawing/2014/main" id="{19C712A0-0C51-43EA-8B90-2B2BBE712C85}"/>
              </a:ext>
            </a:extLst>
          </p:cNvPr>
          <p:cNvSpPr>
            <a:spLocks noGrp="1"/>
          </p:cNvSpPr>
          <p:nvPr>
            <p:ph type="body" sz="quarter" idx="11" hasCustomPrompt="1"/>
          </p:nvPr>
        </p:nvSpPr>
        <p:spPr>
          <a:xfrm>
            <a:off x="2985257" y="2021768"/>
            <a:ext cx="6221485" cy="2814463"/>
          </a:xfrm>
          <a:solidFill>
            <a:schemeClr val="accent2"/>
          </a:solidFill>
          <a:ln>
            <a:solidFill>
              <a:schemeClr val="tx1"/>
            </a:solidFill>
          </a:ln>
        </p:spPr>
        <p:txBody>
          <a:bodyPr/>
          <a:lstStyle>
            <a:lvl1pPr marL="0" marR="0" indent="0" algn="ctr" defTabSz="914400" rtl="0" eaLnBrk="1" fontAlgn="base" latinLnBrk="0" hangingPunct="1">
              <a:lnSpc>
                <a:spcPct val="100000"/>
              </a:lnSpc>
              <a:spcBef>
                <a:spcPts val="250"/>
              </a:spcBef>
              <a:spcAft>
                <a:spcPts val="250"/>
              </a:spcAft>
              <a:buClrTx/>
              <a:buSzTx/>
              <a:buFontTx/>
              <a:buNone/>
              <a:tabLst/>
              <a:defRPr b="1" i="1">
                <a:solidFill>
                  <a:sysClr val="windowText" lastClr="000000"/>
                </a:solidFill>
              </a:defRPr>
            </a:lvl1pPr>
          </a:lstStyle>
          <a:p>
            <a:pPr marL="0" marR="0" lvl="0" indent="0" algn="ctr" defTabSz="914400" rtl="0" eaLnBrk="1" fontAlgn="base" latinLnBrk="0" hangingPunct="1">
              <a:lnSpc>
                <a:spcPct val="100000"/>
              </a:lnSpc>
              <a:spcBef>
                <a:spcPts val="250"/>
              </a:spcBef>
              <a:spcAft>
                <a:spcPts val="250"/>
              </a:spcAft>
              <a:buClrTx/>
              <a:buSzTx/>
              <a:buFontTx/>
              <a:buNone/>
              <a:tabLst/>
              <a:defRPr/>
            </a:pPr>
            <a:r>
              <a:rPr lang="en-US" dirty="0"/>
              <a:t>WAIT. Hold on a sec, pal. </a:t>
            </a:r>
            <a:br>
              <a:rPr lang="en-US" dirty="0"/>
            </a:br>
            <a:r>
              <a:rPr lang="en-US" dirty="0"/>
              <a:t>This slide layout is only for schedules and large graphics that cannot fit on any other slide layout (i.e., any layout with the black </a:t>
            </a:r>
            <a:r>
              <a:rPr lang="en-US" dirty="0" err="1"/>
              <a:t>SunRISE</a:t>
            </a:r>
            <a:r>
              <a:rPr lang="en-US" dirty="0"/>
              <a:t> banner across the top). Do not use this slide if your content can fit on a layout with the banner.</a:t>
            </a:r>
            <a:br>
              <a:rPr lang="en-US" dirty="0"/>
            </a:br>
            <a:br>
              <a:rPr lang="en-US" dirty="0"/>
            </a:br>
            <a:r>
              <a:rPr lang="en-US" sz="2000" b="1" i="1" dirty="0"/>
              <a:t>**Delete this box when no longer needed**</a:t>
            </a:r>
          </a:p>
          <a:p>
            <a:pPr lvl="0"/>
            <a:endParaRPr lang="en-US" dirty="0"/>
          </a:p>
        </p:txBody>
      </p:sp>
      <p:pic>
        <p:nvPicPr>
          <p:cNvPr id="6" name="Picture 5">
            <a:extLst>
              <a:ext uri="{FF2B5EF4-FFF2-40B4-BE49-F238E27FC236}">
                <a16:creationId xmlns:a16="http://schemas.microsoft.com/office/drawing/2014/main" id="{0D69340F-F8F6-4B1A-AAC9-7F26D54F189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152528" y="134437"/>
            <a:ext cx="1839115" cy="1136256"/>
          </a:xfrm>
          <a:prstGeom prst="rect">
            <a:avLst/>
          </a:prstGeom>
        </p:spPr>
      </p:pic>
    </p:spTree>
    <p:extLst>
      <p:ext uri="{BB962C8B-B14F-4D97-AF65-F5344CB8AC3E}">
        <p14:creationId xmlns:p14="http://schemas.microsoft.com/office/powerpoint/2010/main" val="2311149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5. 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7BE25A-09FD-459E-BAF6-69D5AF729317}"/>
              </a:ext>
            </a:extLst>
          </p:cNvPr>
          <p:cNvSpPr/>
          <p:nvPr userDrawn="1"/>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E4F3C01F-6CC2-4B1D-A0CF-1C5D8DA4644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538716" y="2465774"/>
            <a:ext cx="3118104" cy="1926450"/>
          </a:xfrm>
          <a:prstGeom prst="rect">
            <a:avLst/>
          </a:prstGeom>
        </p:spPr>
      </p:pic>
    </p:spTree>
    <p:extLst>
      <p:ext uri="{BB962C8B-B14F-4D97-AF65-F5344CB8AC3E}">
        <p14:creationId xmlns:p14="http://schemas.microsoft.com/office/powerpoint/2010/main" val="3874194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30E7BA-7BEA-8A41-B182-54D40CD62E2A}"/>
              </a:ext>
            </a:extLst>
          </p:cNvPr>
          <p:cNvSpPr/>
          <p:nvPr userDrawn="1"/>
        </p:nvSpPr>
        <p:spPr>
          <a:xfrm>
            <a:off x="221381" y="6391175"/>
            <a:ext cx="11858324" cy="375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831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ection 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D88CC6-D283-4F33-8273-7B580EA0E3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1397000"/>
          </a:xfrm>
          <a:prstGeom prst="rect">
            <a:avLst/>
          </a:prstGeom>
        </p:spPr>
      </p:pic>
      <p:pic>
        <p:nvPicPr>
          <p:cNvPr id="5" name="Picture 4">
            <a:extLst>
              <a:ext uri="{FF2B5EF4-FFF2-40B4-BE49-F238E27FC236}">
                <a16:creationId xmlns:a16="http://schemas.microsoft.com/office/drawing/2014/main" id="{7AB0F145-5B8A-4F6D-A347-DB07148D99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1397000"/>
          </a:xfrm>
          <a:prstGeom prst="rect">
            <a:avLst/>
          </a:prstGeom>
        </p:spPr>
      </p:pic>
      <p:sp>
        <p:nvSpPr>
          <p:cNvPr id="16" name="Content Placeholder 2"/>
          <p:cNvSpPr>
            <a:spLocks noGrp="1"/>
          </p:cNvSpPr>
          <p:nvPr>
            <p:ph idx="1" hasCustomPrompt="1"/>
          </p:nvPr>
        </p:nvSpPr>
        <p:spPr>
          <a:xfrm>
            <a:off x="304800" y="1595719"/>
            <a:ext cx="11582400" cy="4760258"/>
          </a:xfrm>
        </p:spPr>
        <p:txBody>
          <a:bodyPr/>
          <a:lstStyle>
            <a:lvl1pPr>
              <a:defRPr sz="2000"/>
            </a:lvl1pPr>
            <a:lvl2pPr>
              <a:defRPr sz="1800"/>
            </a:lvl2pPr>
            <a:lvl3pPr>
              <a:defRPr sz="1700"/>
            </a:lvl3pPr>
            <a:lvl4pPr>
              <a:defRPr sz="1600"/>
            </a:lvl4pPr>
            <a:lvl5pPr>
              <a:defRPr sz="1500"/>
            </a:lvl5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2"/>
          <p:cNvSpPr>
            <a:spLocks noGrp="1" noChangeArrowheads="1"/>
          </p:cNvSpPr>
          <p:nvPr>
            <p:ph type="title"/>
          </p:nvPr>
        </p:nvSpPr>
        <p:spPr bwMode="auto">
          <a:xfrm>
            <a:off x="304800" y="546843"/>
            <a:ext cx="11592984" cy="468732"/>
          </a:xfrm>
          <a:prstGeom prst="rect">
            <a:avLst/>
          </a:prstGeom>
          <a:noFill/>
          <a:ln>
            <a:noFill/>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
        <p:nvSpPr>
          <p:cNvPr id="4" name="Rectangle 3">
            <a:extLst>
              <a:ext uri="{FF2B5EF4-FFF2-40B4-BE49-F238E27FC236}">
                <a16:creationId xmlns:a16="http://schemas.microsoft.com/office/drawing/2014/main" id="{B47B59BA-80CA-4EAC-B976-9DEFC1DC0439}"/>
              </a:ext>
            </a:extLst>
          </p:cNvPr>
          <p:cNvSpPr>
            <a:spLocks noGrp="1" noChangeArrowheads="1"/>
          </p:cNvSpPr>
          <p:nvPr>
            <p:ph type="subTitle" idx="10" hasCustomPrompt="1"/>
          </p:nvPr>
        </p:nvSpPr>
        <p:spPr>
          <a:xfrm>
            <a:off x="304799" y="331399"/>
            <a:ext cx="11592985" cy="215444"/>
          </a:xfrm>
        </p:spPr>
        <p:txBody>
          <a:bodyPr wrap="square">
            <a:spAutoFit/>
          </a:bodyPr>
          <a:lstStyle>
            <a:lvl1pPr marL="0" indent="0" algn="ctr">
              <a:spcBef>
                <a:spcPts val="0"/>
              </a:spcBef>
              <a:spcAft>
                <a:spcPts val="0"/>
              </a:spcAft>
              <a:buFontTx/>
              <a:buNone/>
              <a:defRPr lang="en-US" sz="1400" b="1" kern="1200" baseline="0" dirty="0" smtClean="0">
                <a:solidFill>
                  <a:schemeClr val="bg1">
                    <a:lumMod val="75000"/>
                  </a:schemeClr>
                </a:solidFill>
                <a:effectLst/>
                <a:latin typeface="Arial" charset="0"/>
                <a:ea typeface="ＭＳ Ｐゴシック" pitchFamily="31" charset="-128"/>
                <a:cs typeface="Tahoma" pitchFamily="34" charset="0"/>
              </a:defRPr>
            </a:lvl1pPr>
          </a:lstStyle>
          <a:p>
            <a:r>
              <a:rPr lang="en-US" dirty="0"/>
              <a:t>Click to Edit Master Subtitle Style</a:t>
            </a:r>
          </a:p>
        </p:txBody>
      </p:sp>
    </p:spTree>
    <p:extLst>
      <p:ext uri="{BB962C8B-B14F-4D97-AF65-F5344CB8AC3E}">
        <p14:creationId xmlns:p14="http://schemas.microsoft.com/office/powerpoint/2010/main" val="2321308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304800" y="1591733"/>
            <a:ext cx="11582400" cy="476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1" name="Line 11"/>
          <p:cNvSpPr>
            <a:spLocks noChangeShapeType="1"/>
          </p:cNvSpPr>
          <p:nvPr/>
        </p:nvSpPr>
        <p:spPr bwMode="auto">
          <a:xfrm>
            <a:off x="315384" y="6454964"/>
            <a:ext cx="11582400" cy="0"/>
          </a:xfrm>
          <a:prstGeom prst="line">
            <a:avLst/>
          </a:prstGeom>
          <a:noFill/>
          <a:ln w="635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 name="Rectangle 2"/>
          <p:cNvSpPr>
            <a:spLocks noGrp="1" noChangeArrowheads="1"/>
          </p:cNvSpPr>
          <p:nvPr>
            <p:ph type="title"/>
          </p:nvPr>
        </p:nvSpPr>
        <p:spPr bwMode="auto">
          <a:xfrm>
            <a:off x="304800" y="426242"/>
            <a:ext cx="11592984" cy="544513"/>
          </a:xfrm>
          <a:prstGeom prst="rect">
            <a:avLst/>
          </a:prstGeom>
          <a:noFill/>
          <a:ln>
            <a:noFill/>
          </a:ln>
        </p:spPr>
        <p:txBody>
          <a:bodyPr vert="horz" wrap="square" lIns="0" tIns="0" rIns="0" bIns="0" numCol="1" anchor="b" anchorCtr="0" compatLnSpc="1">
            <a:prstTxWarp prst="textNoShape">
              <a:avLst/>
            </a:prstTxWarp>
          </a:bodyPr>
          <a:lstStyle/>
          <a:p>
            <a:pPr lvl="0"/>
            <a:r>
              <a:rPr lang="en-US" dirty="0"/>
              <a:t>Click to edit Master title style</a:t>
            </a:r>
          </a:p>
        </p:txBody>
      </p:sp>
      <p:sp>
        <p:nvSpPr>
          <p:cNvPr id="5" name="TextBox 4">
            <a:extLst>
              <a:ext uri="{FF2B5EF4-FFF2-40B4-BE49-F238E27FC236}">
                <a16:creationId xmlns:a16="http://schemas.microsoft.com/office/drawing/2014/main" id="{5EF74F93-0E30-4CF7-A9E1-2FC933262251}"/>
              </a:ext>
            </a:extLst>
          </p:cNvPr>
          <p:cNvSpPr txBox="1"/>
          <p:nvPr/>
        </p:nvSpPr>
        <p:spPr>
          <a:xfrm>
            <a:off x="10709960" y="6503800"/>
            <a:ext cx="1187824" cy="230832"/>
          </a:xfrm>
          <a:prstGeom prst="rect">
            <a:avLst/>
          </a:prstGeom>
          <a:noFill/>
        </p:spPr>
        <p:txBody>
          <a:bodyPr wrap="square" rtlCol="0">
            <a:spAutoFit/>
          </a:bodyPr>
          <a:lstStyle/>
          <a:p>
            <a:pPr algn="r"/>
            <a:fld id="{F8644E43-8881-4E6C-9AFA-0C499F207027}" type="slidenum">
              <a:rPr lang="en-US" sz="900" smtClean="0">
                <a:solidFill>
                  <a:srgbClr val="660C0C"/>
                </a:solidFill>
                <a:latin typeface="Arial Narrow" panose="020B0606020202030204" pitchFamily="34" charset="0"/>
              </a:rPr>
              <a:pPr algn="r"/>
              <a:t>‹#›</a:t>
            </a:fld>
            <a:endParaRPr lang="en-US" sz="900" dirty="0">
              <a:solidFill>
                <a:srgbClr val="660C0C"/>
              </a:solidFill>
              <a:latin typeface="Arial Narrow" panose="020B0606020202030204" pitchFamily="34" charset="0"/>
            </a:endParaRPr>
          </a:p>
        </p:txBody>
      </p:sp>
      <p:sp>
        <p:nvSpPr>
          <p:cNvPr id="15" name="TextBox 14">
            <a:extLst>
              <a:ext uri="{FF2B5EF4-FFF2-40B4-BE49-F238E27FC236}">
                <a16:creationId xmlns:a16="http://schemas.microsoft.com/office/drawing/2014/main" id="{9D34D7C0-D9DA-40A9-891A-66C3BED15A5E}"/>
              </a:ext>
            </a:extLst>
          </p:cNvPr>
          <p:cNvSpPr txBox="1"/>
          <p:nvPr/>
        </p:nvSpPr>
        <p:spPr>
          <a:xfrm>
            <a:off x="304800" y="6535271"/>
            <a:ext cx="1734671" cy="230832"/>
          </a:xfrm>
          <a:prstGeom prst="rect">
            <a:avLst/>
          </a:prstGeom>
          <a:noFill/>
        </p:spPr>
        <p:txBody>
          <a:bodyPr wrap="square" rtlCol="0">
            <a:spAutoFit/>
          </a:bodyPr>
          <a:lstStyle/>
          <a:p>
            <a:r>
              <a:rPr lang="en-US" sz="900" dirty="0">
                <a:solidFill>
                  <a:srgbClr val="660C0C"/>
                </a:solidFill>
                <a:latin typeface="Arial Narrow" panose="020B0606020202030204" pitchFamily="34" charset="0"/>
              </a:rPr>
              <a:t>ISSC </a:t>
            </a:r>
            <a:r>
              <a:rPr lang="en-US" sz="900" kern="1200" dirty="0">
                <a:solidFill>
                  <a:srgbClr val="660C0C"/>
                </a:solidFill>
                <a:latin typeface="Arial Narrow" panose="020B0606020202030204" pitchFamily="34" charset="0"/>
                <a:ea typeface="+mn-ea"/>
                <a:cs typeface="+mn-cs"/>
              </a:rPr>
              <a:t>• 2024 • URS324761</a:t>
            </a:r>
          </a:p>
        </p:txBody>
      </p:sp>
      <p:sp>
        <p:nvSpPr>
          <p:cNvPr id="8" name="Rectangle 1">
            <a:extLst>
              <a:ext uri="{FF2B5EF4-FFF2-40B4-BE49-F238E27FC236}">
                <a16:creationId xmlns:a16="http://schemas.microsoft.com/office/drawing/2014/main" id="{D5CF917B-937E-4BC5-BF37-4EB7C6759FEF}"/>
              </a:ext>
            </a:extLst>
          </p:cNvPr>
          <p:cNvSpPr>
            <a:spLocks/>
          </p:cNvSpPr>
          <p:nvPr userDrawn="1"/>
        </p:nvSpPr>
        <p:spPr bwMode="auto">
          <a:xfrm>
            <a:off x="1723652" y="6535271"/>
            <a:ext cx="8765863" cy="215444"/>
          </a:xfrm>
          <a:prstGeom prst="rect">
            <a:avLst/>
          </a:prstGeom>
          <a:noFill/>
        </p:spPr>
        <p:txBody>
          <a:bodyPr wrap="square" rtlCol="0">
            <a:spAutoFit/>
          </a:bodyPr>
          <a:lstStyle/>
          <a:p>
            <a:pPr lvl="0" algn="ctr"/>
            <a:r>
              <a:rPr lang="en-US" sz="800" dirty="0">
                <a:solidFill>
                  <a:srgbClr val="660C0C"/>
                </a:solidFill>
                <a:latin typeface="Arial Narrow" panose="020B0606020202030204" pitchFamily="34" charset="0"/>
              </a:rPr>
              <a:t>© 2024 California Institute of Technology. Government sponsorship acknowledged.</a:t>
            </a:r>
            <a:endParaRPr lang="en-US" altLang="en-US" sz="800" dirty="0">
              <a:solidFill>
                <a:srgbClr val="660C0C"/>
              </a:solidFill>
              <a:latin typeface="Arial Narrow" panose="020B0606020202030204" pitchFamily="34" charset="0"/>
              <a:sym typeface="Garamond" panose="02020404030301010803" pitchFamily="18" charset="0"/>
            </a:endParaRPr>
          </a:p>
        </p:txBody>
      </p:sp>
      <p:sp>
        <p:nvSpPr>
          <p:cNvPr id="10" name="TextBox 9">
            <a:extLst>
              <a:ext uri="{FF2B5EF4-FFF2-40B4-BE49-F238E27FC236}">
                <a16:creationId xmlns:a16="http://schemas.microsoft.com/office/drawing/2014/main" id="{C0C22851-4F25-48A2-B6D4-4D838C2E4AB5}"/>
              </a:ext>
            </a:extLst>
          </p:cNvPr>
          <p:cNvSpPr txBox="1"/>
          <p:nvPr userDrawn="1"/>
        </p:nvSpPr>
        <p:spPr>
          <a:xfrm>
            <a:off x="10709960" y="6503800"/>
            <a:ext cx="1187824" cy="230832"/>
          </a:xfrm>
          <a:prstGeom prst="rect">
            <a:avLst/>
          </a:prstGeom>
          <a:noFill/>
        </p:spPr>
        <p:txBody>
          <a:bodyPr wrap="square" rtlCol="0">
            <a:spAutoFit/>
          </a:bodyPr>
          <a:lstStyle/>
          <a:p>
            <a:pPr algn="r"/>
            <a:fld id="{F8644E43-8881-4E6C-9AFA-0C499F207027}" type="slidenum">
              <a:rPr lang="en-US" sz="900" smtClean="0">
                <a:solidFill>
                  <a:srgbClr val="660C0C"/>
                </a:solidFill>
                <a:latin typeface="Arial Narrow" panose="020B0606020202030204" pitchFamily="34" charset="0"/>
              </a:rPr>
              <a:pPr algn="r"/>
              <a:t>‹#›</a:t>
            </a:fld>
            <a:endParaRPr lang="en-US" sz="900" dirty="0">
              <a:solidFill>
                <a:srgbClr val="660C0C"/>
              </a:solidFill>
              <a:latin typeface="Arial Narrow" panose="020B0606020202030204" pitchFamily="34" charset="0"/>
            </a:endParaRPr>
          </a:p>
        </p:txBody>
      </p:sp>
    </p:spTree>
    <p:extLst>
      <p:ext uri="{BB962C8B-B14F-4D97-AF65-F5344CB8AC3E}">
        <p14:creationId xmlns:p14="http://schemas.microsoft.com/office/powerpoint/2010/main" val="253473653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29" r:id="rId5"/>
    <p:sldLayoutId id="2147483716" r:id="rId6"/>
    <p:sldLayoutId id="2147483727" r:id="rId7"/>
    <p:sldLayoutId id="2147483718" r:id="rId8"/>
    <p:sldLayoutId id="2147483719" r:id="rId9"/>
    <p:sldLayoutId id="2147483725" r:id="rId10"/>
    <p:sldLayoutId id="2147483726" r:id="rId11"/>
    <p:sldLayoutId id="2147483730" r:id="rId12"/>
    <p:sldLayoutId id="2147483722" r:id="rId13"/>
    <p:sldLayoutId id="2147483728" r:id="rId14"/>
    <p:sldLayoutId id="2147483724" r:id="rId15"/>
    <p:sldLayoutId id="2147483732" r:id="rId16"/>
    <p:sldLayoutId id="2147483733" r:id="rId17"/>
  </p:sldLayoutIdLst>
  <p:hf hdr="0" dt="0"/>
  <p:txStyles>
    <p:titleStyle>
      <a:lvl1pPr marL="0" indent="0" algn="ctr" rtl="0" eaLnBrk="1" fontAlgn="base" hangingPunct="1">
        <a:lnSpc>
          <a:spcPct val="80000"/>
        </a:lnSpc>
        <a:spcBef>
          <a:spcPct val="0"/>
        </a:spcBef>
        <a:spcAft>
          <a:spcPct val="0"/>
        </a:spcAft>
        <a:defRPr sz="2400" b="1" baseline="0">
          <a:solidFill>
            <a:schemeClr val="bg1">
              <a:lumMod val="95000"/>
            </a:schemeClr>
          </a:solidFill>
          <a:latin typeface="+mj-lt"/>
          <a:ea typeface="+mj-ea"/>
          <a:cs typeface="+mj-cs"/>
        </a:defRPr>
      </a:lvl1pPr>
      <a:lvl2pPr algn="ctr" rtl="0" eaLnBrk="1" fontAlgn="base" hangingPunct="1">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2pPr>
      <a:lvl3pPr algn="ctr" rtl="0" eaLnBrk="1" fontAlgn="base" hangingPunct="1">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3pPr>
      <a:lvl4pPr algn="ctr" rtl="0" eaLnBrk="1" fontAlgn="base" hangingPunct="1">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4pPr>
      <a:lvl5pPr algn="ctr" rtl="0" eaLnBrk="1" fontAlgn="base" hangingPunct="1">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5pPr>
      <a:lvl6pPr marL="4572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6pPr>
      <a:lvl7pPr marL="9144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7pPr>
      <a:lvl8pPr marL="13716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8pPr>
      <a:lvl9pPr marL="18288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9pPr>
    </p:titleStyle>
    <p:bodyStyle>
      <a:lvl1pPr marL="228600" indent="-228600" algn="l" rtl="0" eaLnBrk="1" fontAlgn="base" hangingPunct="1">
        <a:spcBef>
          <a:spcPts val="250"/>
        </a:spcBef>
        <a:spcAft>
          <a:spcPts val="250"/>
        </a:spcAft>
        <a:buChar char="•"/>
        <a:defRPr sz="2000">
          <a:solidFill>
            <a:schemeClr val="tx1"/>
          </a:solidFill>
          <a:latin typeface="+mn-lt"/>
          <a:ea typeface="+mn-ea"/>
          <a:cs typeface="+mn-cs"/>
        </a:defRPr>
      </a:lvl1pPr>
      <a:lvl2pPr marL="457200" indent="-228600" algn="l" rtl="0" eaLnBrk="1" fontAlgn="base" hangingPunct="1">
        <a:spcBef>
          <a:spcPts val="200"/>
        </a:spcBef>
        <a:spcAft>
          <a:spcPts val="200"/>
        </a:spcAft>
        <a:buChar char="–"/>
        <a:defRPr>
          <a:solidFill>
            <a:schemeClr val="tx1"/>
          </a:solidFill>
          <a:latin typeface="+mn-lt"/>
        </a:defRPr>
      </a:lvl2pPr>
      <a:lvl3pPr marL="685800" indent="-228600" algn="l" rtl="0" eaLnBrk="1" fontAlgn="base" hangingPunct="1">
        <a:spcBef>
          <a:spcPts val="150"/>
        </a:spcBef>
        <a:spcAft>
          <a:spcPts val="150"/>
        </a:spcAft>
        <a:buChar char="•"/>
        <a:defRPr sz="1700">
          <a:solidFill>
            <a:schemeClr val="tx1"/>
          </a:solidFill>
          <a:latin typeface="+mn-lt"/>
        </a:defRPr>
      </a:lvl3pPr>
      <a:lvl4pPr marL="914400" indent="-228600" algn="l" rtl="0" eaLnBrk="1" fontAlgn="base" hangingPunct="1">
        <a:spcBef>
          <a:spcPts val="100"/>
        </a:spcBef>
        <a:spcAft>
          <a:spcPts val="100"/>
        </a:spcAft>
        <a:buChar char="–"/>
        <a:defRPr sz="1600">
          <a:solidFill>
            <a:schemeClr val="tx1"/>
          </a:solidFill>
          <a:latin typeface="+mn-lt"/>
        </a:defRPr>
      </a:lvl4pPr>
      <a:lvl5pPr marL="1087438" indent="-173038" algn="l" rtl="0" eaLnBrk="1" fontAlgn="base" hangingPunct="1">
        <a:spcBef>
          <a:spcPts val="50"/>
        </a:spcBef>
        <a:spcAft>
          <a:spcPts val="50"/>
        </a:spcAft>
        <a:buChar char="»"/>
        <a:defRPr sz="1500">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435B961-16B2-4054-AC81-5AE62F4D2CFD}"/>
              </a:ext>
            </a:extLst>
          </p:cNvPr>
          <p:cNvSpPr>
            <a:spLocks noGrp="1"/>
          </p:cNvSpPr>
          <p:nvPr>
            <p:ph type="subTitle" idx="1"/>
          </p:nvPr>
        </p:nvSpPr>
        <p:spPr>
          <a:xfrm>
            <a:off x="6756401" y="2681396"/>
            <a:ext cx="4933282" cy="276999"/>
          </a:xfrm>
        </p:spPr>
        <p:txBody>
          <a:bodyPr/>
          <a:lstStyle/>
          <a:p>
            <a:r>
              <a:rPr lang="en-US" dirty="0"/>
              <a:t>April 30, 2024</a:t>
            </a:r>
          </a:p>
        </p:txBody>
      </p:sp>
      <p:sp>
        <p:nvSpPr>
          <p:cNvPr id="3" name="Text Placeholder 2">
            <a:extLst>
              <a:ext uri="{FF2B5EF4-FFF2-40B4-BE49-F238E27FC236}">
                <a16:creationId xmlns:a16="http://schemas.microsoft.com/office/drawing/2014/main" id="{6AECAA74-FF54-49CA-8405-9787FB3BCBAB}"/>
              </a:ext>
            </a:extLst>
          </p:cNvPr>
          <p:cNvSpPr>
            <a:spLocks noGrp="1"/>
          </p:cNvSpPr>
          <p:nvPr>
            <p:ph type="body" sz="quarter" idx="10"/>
          </p:nvPr>
        </p:nvSpPr>
        <p:spPr>
          <a:xfrm>
            <a:off x="6756401" y="1814942"/>
            <a:ext cx="4927794" cy="800219"/>
          </a:xfrm>
        </p:spPr>
        <p:txBody>
          <a:bodyPr/>
          <a:lstStyle/>
          <a:p>
            <a:r>
              <a:rPr lang="en-US" b="0" i="0" u="none" strike="noStrike" dirty="0">
                <a:effectLst/>
                <a:latin typeface="+mj-lt"/>
              </a:rPr>
              <a:t>SunRISE Mission Operation System Overview</a:t>
            </a:r>
            <a:endParaRPr lang="en-US" dirty="0">
              <a:latin typeface="+mj-lt"/>
            </a:endParaRPr>
          </a:p>
        </p:txBody>
      </p:sp>
      <p:sp>
        <p:nvSpPr>
          <p:cNvPr id="4" name="Subtitle 1">
            <a:extLst>
              <a:ext uri="{FF2B5EF4-FFF2-40B4-BE49-F238E27FC236}">
                <a16:creationId xmlns:a16="http://schemas.microsoft.com/office/drawing/2014/main" id="{0CC1B76E-4498-9455-6CD7-F1DE7640BDC0}"/>
              </a:ext>
            </a:extLst>
          </p:cNvPr>
          <p:cNvSpPr txBox="1">
            <a:spLocks/>
          </p:cNvSpPr>
          <p:nvPr/>
        </p:nvSpPr>
        <p:spPr bwMode="auto">
          <a:xfrm>
            <a:off x="6756401" y="3166306"/>
            <a:ext cx="493328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marL="0" indent="0" algn="l" rtl="0" eaLnBrk="1" fontAlgn="base" hangingPunct="1">
              <a:spcBef>
                <a:spcPts val="0"/>
              </a:spcBef>
              <a:spcAft>
                <a:spcPts val="0"/>
              </a:spcAft>
              <a:buFontTx/>
              <a:buNone/>
              <a:defRPr lang="en-US" sz="1800" kern="1200" baseline="0" dirty="0" smtClean="0">
                <a:solidFill>
                  <a:schemeClr val="bg1">
                    <a:lumMod val="75000"/>
                  </a:schemeClr>
                </a:solidFill>
                <a:effectLst/>
                <a:latin typeface="Arial" charset="0"/>
                <a:ea typeface="ＭＳ Ｐゴシック" pitchFamily="31" charset="-128"/>
                <a:cs typeface="Tahoma" pitchFamily="34" charset="0"/>
              </a:defRPr>
            </a:lvl1pPr>
            <a:lvl2pPr marL="457200" indent="-228600" algn="l" rtl="0" eaLnBrk="1" fontAlgn="base" hangingPunct="1">
              <a:spcBef>
                <a:spcPts val="200"/>
              </a:spcBef>
              <a:spcAft>
                <a:spcPts val="200"/>
              </a:spcAft>
              <a:buChar char="–"/>
              <a:defRPr>
                <a:solidFill>
                  <a:schemeClr val="tx1"/>
                </a:solidFill>
                <a:latin typeface="+mn-lt"/>
              </a:defRPr>
            </a:lvl2pPr>
            <a:lvl3pPr marL="685800" indent="-228600" algn="l" rtl="0" eaLnBrk="1" fontAlgn="base" hangingPunct="1">
              <a:spcBef>
                <a:spcPts val="150"/>
              </a:spcBef>
              <a:spcAft>
                <a:spcPts val="150"/>
              </a:spcAft>
              <a:buChar char="•"/>
              <a:defRPr sz="1700">
                <a:solidFill>
                  <a:schemeClr val="tx1"/>
                </a:solidFill>
                <a:latin typeface="+mn-lt"/>
              </a:defRPr>
            </a:lvl3pPr>
            <a:lvl4pPr marL="914400" indent="-228600" algn="l" rtl="0" eaLnBrk="1" fontAlgn="base" hangingPunct="1">
              <a:spcBef>
                <a:spcPts val="100"/>
              </a:spcBef>
              <a:spcAft>
                <a:spcPts val="100"/>
              </a:spcAft>
              <a:buChar char="–"/>
              <a:defRPr sz="1600">
                <a:solidFill>
                  <a:schemeClr val="tx1"/>
                </a:solidFill>
                <a:latin typeface="+mn-lt"/>
              </a:defRPr>
            </a:lvl4pPr>
            <a:lvl5pPr marL="1087438" indent="-173038" algn="l" rtl="0" eaLnBrk="1" fontAlgn="base" hangingPunct="1">
              <a:spcBef>
                <a:spcPts val="50"/>
              </a:spcBef>
              <a:spcAft>
                <a:spcPts val="50"/>
              </a:spcAft>
              <a:buChar char="»"/>
              <a:defRPr sz="1500">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r>
              <a:rPr lang="en-US" sz="1600" dirty="0"/>
              <a:t>Authors: Shannon Berger, Jim Lux, Cate Heneghan, Joseph Lazio, Angela Dorsey, Robert R Smith, Jessi Bustos, Adrian Vazquez, Carson Schubert, and Ben Redfield</a:t>
            </a:r>
          </a:p>
          <a:p>
            <a:endParaRPr lang="en-US" sz="1600" dirty="0"/>
          </a:p>
          <a:p>
            <a:r>
              <a:rPr lang="en-US" sz="1400" dirty="0"/>
              <a:t>Jet Propulsion Laboratory, California Institute of Technology</a:t>
            </a:r>
          </a:p>
        </p:txBody>
      </p:sp>
    </p:spTree>
    <p:extLst>
      <p:ext uri="{BB962C8B-B14F-4D97-AF65-F5344CB8AC3E}">
        <p14:creationId xmlns:p14="http://schemas.microsoft.com/office/powerpoint/2010/main" val="1257990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A9AA-BA9F-4343-81D6-661F86AB02F3}"/>
              </a:ext>
            </a:extLst>
          </p:cNvPr>
          <p:cNvSpPr>
            <a:spLocks noGrp="1"/>
          </p:cNvSpPr>
          <p:nvPr>
            <p:ph type="title"/>
          </p:nvPr>
        </p:nvSpPr>
        <p:spPr/>
        <p:txBody>
          <a:bodyPr/>
          <a:lstStyle/>
          <a:p>
            <a:r>
              <a:rPr lang="en-US" dirty="0"/>
              <a:t>What is SunRISE?</a:t>
            </a:r>
          </a:p>
        </p:txBody>
      </p:sp>
      <p:pic>
        <p:nvPicPr>
          <p:cNvPr id="4" name="SunRISE_Interferometer_002">
            <a:hlinkClick r:id="" action="ppaction://media"/>
            <a:extLst>
              <a:ext uri="{FF2B5EF4-FFF2-40B4-BE49-F238E27FC236}">
                <a16:creationId xmlns:a16="http://schemas.microsoft.com/office/drawing/2014/main" id="{4DE19A7B-7D42-CF4F-B096-360FF9CA5D1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09012" y="1540550"/>
            <a:ext cx="8725858" cy="4908497"/>
          </a:xfrm>
          <a:prstGeom prst="rect">
            <a:avLst/>
          </a:prstGeom>
        </p:spPr>
      </p:pic>
      <p:grpSp>
        <p:nvGrpSpPr>
          <p:cNvPr id="3" name="Group 2">
            <a:extLst>
              <a:ext uri="{FF2B5EF4-FFF2-40B4-BE49-F238E27FC236}">
                <a16:creationId xmlns:a16="http://schemas.microsoft.com/office/drawing/2014/main" id="{6D2ED129-B291-A414-E035-1CC99DAC1B35}"/>
              </a:ext>
            </a:extLst>
          </p:cNvPr>
          <p:cNvGrpSpPr/>
          <p:nvPr/>
        </p:nvGrpSpPr>
        <p:grpSpPr>
          <a:xfrm>
            <a:off x="157130" y="2085061"/>
            <a:ext cx="2959294" cy="3619282"/>
            <a:chOff x="189029" y="2208058"/>
            <a:chExt cx="4084588" cy="1051926"/>
          </a:xfrm>
        </p:grpSpPr>
        <p:sp>
          <p:nvSpPr>
            <p:cNvPr id="5" name="Title 3">
              <a:extLst>
                <a:ext uri="{FF2B5EF4-FFF2-40B4-BE49-F238E27FC236}">
                  <a16:creationId xmlns:a16="http://schemas.microsoft.com/office/drawing/2014/main" id="{4701C758-2408-290A-111C-83CFDF41B86C}"/>
                </a:ext>
              </a:extLst>
            </p:cNvPr>
            <p:cNvSpPr txBox="1">
              <a:spLocks/>
            </p:cNvSpPr>
            <p:nvPr/>
          </p:nvSpPr>
          <p:spPr bwMode="auto">
            <a:xfrm>
              <a:off x="189029" y="2562057"/>
              <a:ext cx="4084588" cy="697927"/>
            </a:xfrm>
            <a:prstGeom prst="rect">
              <a:avLst/>
            </a:prstGeom>
            <a:solidFill>
              <a:srgbClr val="FBECAF"/>
            </a:solidFill>
            <a:ln>
              <a:noFill/>
            </a:ln>
          </p:spPr>
          <p:txBody>
            <a:bodyPr vert="horz" wrap="square" lIns="0" tIns="0" rIns="0" bIns="0" numCol="1" anchor="ctr" anchorCtr="0" compatLnSpc="1">
              <a:prstTxWarp prst="textNoShape">
                <a:avLst/>
              </a:prstTxWarp>
              <a:noAutofit/>
            </a:bodyPr>
            <a:lstStyle>
              <a:lvl1pPr marL="0" indent="0" algn="ctr" rtl="0" fontAlgn="base">
                <a:lnSpc>
                  <a:spcPct val="80000"/>
                </a:lnSpc>
                <a:spcBef>
                  <a:spcPct val="0"/>
                </a:spcBef>
                <a:spcAft>
                  <a:spcPct val="0"/>
                </a:spcAft>
                <a:defRPr sz="2400" b="1" baseline="0">
                  <a:solidFill>
                    <a:schemeClr val="bg1">
                      <a:lumMod val="95000"/>
                    </a:schemeClr>
                  </a:solidFill>
                  <a:latin typeface="+mj-lt"/>
                  <a:ea typeface="+mj-ea"/>
                  <a:cs typeface="+mj-cs"/>
                </a:defRPr>
              </a:lvl1pPr>
              <a:lvl2pPr algn="ctr" rtl="0" fontAlgn="base">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2pPr>
              <a:lvl3pPr algn="ctr" rtl="0" fontAlgn="base">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3pPr>
              <a:lvl4pPr algn="ctr" rtl="0" fontAlgn="base">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4pPr>
              <a:lvl5pPr algn="ctr" rtl="0" fontAlgn="base">
                <a:lnSpc>
                  <a:spcPts val="2000"/>
                </a:lnSpc>
                <a:spcBef>
                  <a:spcPct val="0"/>
                </a:spcBef>
                <a:spcAft>
                  <a:spcPct val="0"/>
                </a:spcAft>
                <a:defRPr sz="2400">
                  <a:solidFill>
                    <a:schemeClr val="tx2"/>
                  </a:solidFill>
                  <a:effectLst>
                    <a:outerShdw blurRad="38100" dist="38100" dir="2700000" algn="tl">
                      <a:srgbClr val="C0C0C0"/>
                    </a:outerShdw>
                  </a:effectLst>
                  <a:latin typeface="Arial" charset="0"/>
                </a:defRPr>
              </a:lvl5pPr>
              <a:lvl6pPr marL="4572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6pPr>
              <a:lvl7pPr marL="9144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7pPr>
              <a:lvl8pPr marL="13716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8pPr>
              <a:lvl9pPr marL="1828800" algn="ctr" rtl="0" eaLnBrk="1" fontAlgn="base" hangingPunct="1">
                <a:spcBef>
                  <a:spcPct val="0"/>
                </a:spcBef>
                <a:spcAft>
                  <a:spcPct val="0"/>
                </a:spcAft>
                <a:defRPr sz="2400">
                  <a:solidFill>
                    <a:schemeClr val="tx2"/>
                  </a:solidFill>
                  <a:effectLst>
                    <a:outerShdw blurRad="38100" dist="38100" dir="2700000" algn="tl">
                      <a:srgbClr val="C0C0C0"/>
                    </a:outerShdw>
                  </a:effectLst>
                  <a:latin typeface="Arial" charset="0"/>
                </a:defRPr>
              </a:lvl9pPr>
            </a:lstStyle>
            <a:p>
              <a:r>
                <a:rPr lang="en-US" sz="2000" b="0" kern="0" dirty="0">
                  <a:solidFill>
                    <a:schemeClr val="tx1"/>
                  </a:solidFill>
                </a:rPr>
                <a:t>SunRISE will be a cluster of 6 small space vehicles flying 10-km apart, to study Coronal Mass Ejections.</a:t>
              </a:r>
            </a:p>
            <a:p>
              <a:endParaRPr lang="en-US" sz="2000" b="0" kern="0" dirty="0">
                <a:solidFill>
                  <a:schemeClr val="tx1"/>
                </a:solidFill>
              </a:endParaRPr>
            </a:p>
            <a:p>
              <a:r>
                <a:rPr lang="en-US" sz="2000" b="0" kern="0" dirty="0">
                  <a:solidFill>
                    <a:schemeClr val="tx1"/>
                  </a:solidFill>
                </a:rPr>
                <a:t>SunRISE merges Near- and Deep-Space Techniques</a:t>
              </a:r>
            </a:p>
          </p:txBody>
        </p:sp>
        <p:sp>
          <p:nvSpPr>
            <p:cNvPr id="6" name="Text Placeholder 4">
              <a:extLst>
                <a:ext uri="{FF2B5EF4-FFF2-40B4-BE49-F238E27FC236}">
                  <a16:creationId xmlns:a16="http://schemas.microsoft.com/office/drawing/2014/main" id="{533782B8-9ED0-6708-85F6-E77012078AF5}"/>
                </a:ext>
              </a:extLst>
            </p:cNvPr>
            <p:cNvSpPr txBox="1">
              <a:spLocks/>
            </p:cNvSpPr>
            <p:nvPr/>
          </p:nvSpPr>
          <p:spPr>
            <a:xfrm>
              <a:off x="189029" y="2208058"/>
              <a:ext cx="4084588" cy="353999"/>
            </a:xfrm>
            <a:prstGeom prst="rect">
              <a:avLst/>
            </a:prstGeom>
            <a:solidFill>
              <a:srgbClr val="660C0C"/>
            </a:solidFill>
            <a:ln>
              <a:noFill/>
            </a:ln>
          </p:spPr>
          <p:txBody>
            <a:bodyPr anchor="ctr"/>
            <a:lstStyle>
              <a:lvl1pPr marL="228600" indent="-228600" algn="l" rtl="0" fontAlgn="base">
                <a:spcBef>
                  <a:spcPts val="250"/>
                </a:spcBef>
                <a:spcAft>
                  <a:spcPts val="250"/>
                </a:spcAft>
                <a:buChar char="•"/>
                <a:defRPr sz="2000">
                  <a:solidFill>
                    <a:schemeClr val="tx1"/>
                  </a:solidFill>
                  <a:latin typeface="+mn-lt"/>
                  <a:ea typeface="+mn-ea"/>
                  <a:cs typeface="+mn-cs"/>
                </a:defRPr>
              </a:lvl1pPr>
              <a:lvl2pPr marL="457200" indent="-228600" algn="l" rtl="0" fontAlgn="base">
                <a:spcBef>
                  <a:spcPts val="200"/>
                </a:spcBef>
                <a:spcAft>
                  <a:spcPts val="200"/>
                </a:spcAft>
                <a:buChar char="–"/>
                <a:defRPr>
                  <a:solidFill>
                    <a:schemeClr val="tx1"/>
                  </a:solidFill>
                  <a:latin typeface="+mn-lt"/>
                </a:defRPr>
              </a:lvl2pPr>
              <a:lvl3pPr marL="685800" indent="-228600" algn="l" rtl="0" fontAlgn="base">
                <a:spcBef>
                  <a:spcPts val="150"/>
                </a:spcBef>
                <a:spcAft>
                  <a:spcPts val="150"/>
                </a:spcAft>
                <a:buChar char="•"/>
                <a:defRPr sz="1700">
                  <a:solidFill>
                    <a:schemeClr val="tx1"/>
                  </a:solidFill>
                  <a:latin typeface="+mn-lt"/>
                </a:defRPr>
              </a:lvl3pPr>
              <a:lvl4pPr marL="914400" indent="-228600" algn="l" rtl="0" fontAlgn="base">
                <a:spcBef>
                  <a:spcPts val="100"/>
                </a:spcBef>
                <a:spcAft>
                  <a:spcPts val="100"/>
                </a:spcAft>
                <a:buChar char="–"/>
                <a:defRPr sz="1600">
                  <a:solidFill>
                    <a:schemeClr val="tx1"/>
                  </a:solidFill>
                  <a:latin typeface="+mn-lt"/>
                </a:defRPr>
              </a:lvl4pPr>
              <a:lvl5pPr marL="1087438" indent="-173038" algn="l" rtl="0" fontAlgn="base">
                <a:spcBef>
                  <a:spcPts val="50"/>
                </a:spcBef>
                <a:spcAft>
                  <a:spcPts val="50"/>
                </a:spcAft>
                <a:buChar char="»"/>
                <a:defRPr sz="1500">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ctr">
                <a:buNone/>
              </a:pPr>
              <a:r>
                <a:rPr lang="en-US" b="1" dirty="0">
                  <a:solidFill>
                    <a:schemeClr val="bg1"/>
                  </a:solidFill>
                </a:rPr>
                <a:t>SunRISE will be the first imaging spaceborne radio interferometer</a:t>
              </a:r>
              <a:endParaRPr lang="en-US" b="1" kern="0" dirty="0">
                <a:solidFill>
                  <a:schemeClr val="bg1"/>
                </a:solidFill>
              </a:endParaRPr>
            </a:p>
          </p:txBody>
        </p:sp>
      </p:grpSp>
    </p:spTree>
    <p:extLst>
      <p:ext uri="{BB962C8B-B14F-4D97-AF65-F5344CB8AC3E}">
        <p14:creationId xmlns:p14="http://schemas.microsoft.com/office/powerpoint/2010/main" val="180469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4D13FC-DC83-B7AA-BD56-F4801A7E3FDF}"/>
              </a:ext>
            </a:extLst>
          </p:cNvPr>
          <p:cNvSpPr>
            <a:spLocks noGrp="1"/>
          </p:cNvSpPr>
          <p:nvPr>
            <p:ph idx="1"/>
          </p:nvPr>
        </p:nvSpPr>
        <p:spPr>
          <a:xfrm>
            <a:off x="304800" y="1484519"/>
            <a:ext cx="11582400" cy="4686447"/>
          </a:xfrm>
        </p:spPr>
        <p:txBody>
          <a:bodyPr/>
          <a:lstStyle/>
          <a:p>
            <a:r>
              <a:rPr lang="en-US" sz="1800" dirty="0"/>
              <a:t>Three operators for 6 space vehicles (ops team &lt; number of satellites)</a:t>
            </a:r>
          </a:p>
          <a:p>
            <a:pPr lvl="1"/>
            <a:r>
              <a:rPr lang="en-US" sz="1600" dirty="0"/>
              <a:t>Rapid Health Check Procedures</a:t>
            </a:r>
          </a:p>
          <a:p>
            <a:pPr lvl="1"/>
            <a:r>
              <a:rPr lang="en-US" sz="1600" dirty="0"/>
              <a:t>Ground System automated data transfer</a:t>
            </a:r>
          </a:p>
          <a:p>
            <a:r>
              <a:rPr lang="en-US" sz="1800" dirty="0"/>
              <a:t>Early career engineers paired with seasoned mentors; given creative freedom</a:t>
            </a:r>
          </a:p>
          <a:p>
            <a:pPr lvl="1"/>
            <a:r>
              <a:rPr lang="en-US" sz="1600" dirty="0"/>
              <a:t>GDS used custom development AIT branch with tight-feedback loop with MOS team</a:t>
            </a:r>
          </a:p>
          <a:p>
            <a:r>
              <a:rPr lang="en-US" sz="1800" dirty="0"/>
              <a:t>Test Heavy Development Campaign: </a:t>
            </a:r>
          </a:p>
          <a:p>
            <a:pPr lvl="1"/>
            <a:r>
              <a:rPr lang="en-US" sz="1600" dirty="0"/>
              <a:t>ILPT: Project-Wide Test with Flight Hardware in the Loop</a:t>
            </a:r>
          </a:p>
          <a:p>
            <a:pPr lvl="1"/>
            <a:r>
              <a:rPr lang="en-US" sz="1600" dirty="0"/>
              <a:t>DSN Compat: Using near-Earth radios with Deep Space Network (DSN)</a:t>
            </a:r>
          </a:p>
          <a:p>
            <a:r>
              <a:rPr lang="en-US" sz="1800" dirty="0"/>
              <a:t>GDS System entirely in the cloud</a:t>
            </a:r>
            <a:endParaRPr lang="en-US" sz="1600" dirty="0"/>
          </a:p>
          <a:p>
            <a:r>
              <a:rPr lang="en-US" sz="1800" dirty="0"/>
              <a:t>DSN MSPA for telecommunications</a:t>
            </a:r>
          </a:p>
          <a:p>
            <a:r>
              <a:rPr lang="en-US" sz="1800" dirty="0"/>
              <a:t>SunRISE was one of first missions to have cybersecurity requirements imposed on Flight System. </a:t>
            </a:r>
          </a:p>
          <a:p>
            <a:pPr lvl="1"/>
            <a:r>
              <a:rPr lang="en-US" sz="1600" dirty="0"/>
              <a:t>NASA Standard 1006, which will be the norm for future missions.</a:t>
            </a:r>
          </a:p>
          <a:p>
            <a:pPr lvl="1"/>
            <a:r>
              <a:rPr lang="en-US" sz="1600" dirty="0"/>
              <a:t>Meant figuring out key management, uplink encryption, etc.</a:t>
            </a:r>
          </a:p>
        </p:txBody>
      </p:sp>
      <p:sp>
        <p:nvSpPr>
          <p:cNvPr id="3" name="Title 2">
            <a:extLst>
              <a:ext uri="{FF2B5EF4-FFF2-40B4-BE49-F238E27FC236}">
                <a16:creationId xmlns:a16="http://schemas.microsoft.com/office/drawing/2014/main" id="{1BA9F23A-AC65-1A42-E430-9627D2DC29E0}"/>
              </a:ext>
            </a:extLst>
          </p:cNvPr>
          <p:cNvSpPr>
            <a:spLocks noGrp="1"/>
          </p:cNvSpPr>
          <p:nvPr>
            <p:ph type="title"/>
          </p:nvPr>
        </p:nvSpPr>
        <p:spPr/>
        <p:txBody>
          <a:bodyPr/>
          <a:lstStyle/>
          <a:p>
            <a:r>
              <a:rPr lang="en-US" dirty="0"/>
              <a:t>What Makes SunRISE MOS-GDS Interesting?</a:t>
            </a:r>
          </a:p>
        </p:txBody>
      </p:sp>
      <p:pic>
        <p:nvPicPr>
          <p:cNvPr id="4" name="Picture 3">
            <a:extLst>
              <a:ext uri="{FF2B5EF4-FFF2-40B4-BE49-F238E27FC236}">
                <a16:creationId xmlns:a16="http://schemas.microsoft.com/office/drawing/2014/main" id="{C175F70E-2C6A-79B9-762D-2747F191B35A}"/>
              </a:ext>
            </a:extLst>
          </p:cNvPr>
          <p:cNvPicPr>
            <a:picLocks noChangeAspect="1"/>
          </p:cNvPicPr>
          <p:nvPr/>
        </p:nvPicPr>
        <p:blipFill rotWithShape="1">
          <a:blip r:embed="rId3"/>
          <a:srcRect l="52996" r="7122" b="51946"/>
          <a:stretch/>
        </p:blipFill>
        <p:spPr>
          <a:xfrm>
            <a:off x="9282545" y="1484520"/>
            <a:ext cx="2831037" cy="1918763"/>
          </a:xfrm>
          <a:prstGeom prst="rect">
            <a:avLst/>
          </a:prstGeom>
        </p:spPr>
      </p:pic>
      <p:sp>
        <p:nvSpPr>
          <p:cNvPr id="5" name="TextBox 4">
            <a:extLst>
              <a:ext uri="{FF2B5EF4-FFF2-40B4-BE49-F238E27FC236}">
                <a16:creationId xmlns:a16="http://schemas.microsoft.com/office/drawing/2014/main" id="{DB1F39E0-7062-60AC-F2C3-23A6166D69C0}"/>
              </a:ext>
            </a:extLst>
          </p:cNvPr>
          <p:cNvSpPr txBox="1"/>
          <p:nvPr/>
        </p:nvSpPr>
        <p:spPr>
          <a:xfrm>
            <a:off x="9600647" y="3403283"/>
            <a:ext cx="2194832" cy="276999"/>
          </a:xfrm>
          <a:prstGeom prst="rect">
            <a:avLst/>
          </a:prstGeom>
          <a:noFill/>
        </p:spPr>
        <p:txBody>
          <a:bodyPr wrap="none" rtlCol="0">
            <a:spAutoFit/>
          </a:bodyPr>
          <a:lstStyle/>
          <a:p>
            <a:r>
              <a:rPr lang="en-US" sz="1200" dirty="0" err="1"/>
              <a:t>OpenMCT</a:t>
            </a:r>
            <a:r>
              <a:rPr lang="en-US" sz="1200" dirty="0"/>
              <a:t> Alarms Dashboard</a:t>
            </a:r>
          </a:p>
        </p:txBody>
      </p:sp>
      <p:sp>
        <p:nvSpPr>
          <p:cNvPr id="6" name="TextBox 5">
            <a:extLst>
              <a:ext uri="{FF2B5EF4-FFF2-40B4-BE49-F238E27FC236}">
                <a16:creationId xmlns:a16="http://schemas.microsoft.com/office/drawing/2014/main" id="{49B78823-D1D3-A9C6-DF41-A3612204A6A8}"/>
              </a:ext>
            </a:extLst>
          </p:cNvPr>
          <p:cNvSpPr txBox="1"/>
          <p:nvPr/>
        </p:nvSpPr>
        <p:spPr>
          <a:xfrm>
            <a:off x="9054998" y="5373480"/>
            <a:ext cx="3058584" cy="1107996"/>
          </a:xfrm>
          <a:prstGeom prst="rect">
            <a:avLst/>
          </a:prstGeom>
          <a:noFill/>
        </p:spPr>
        <p:txBody>
          <a:bodyPr wrap="square" rtlCol="0">
            <a:spAutoFit/>
          </a:bodyPr>
          <a:lstStyle/>
          <a:p>
            <a:r>
              <a:rPr lang="en-US" sz="1100" dirty="0"/>
              <a:t>AIT – </a:t>
            </a:r>
            <a:r>
              <a:rPr lang="en-US" sz="1100" b="0" i="0" dirty="0">
                <a:solidFill>
                  <a:srgbClr val="404040"/>
                </a:solidFill>
                <a:effectLst/>
                <a:highlight>
                  <a:srgbClr val="FFFFFF"/>
                </a:highlight>
              </a:rPr>
              <a:t>AMMOS Instrument Toolkit</a:t>
            </a:r>
            <a:endParaRPr lang="en-US" sz="1100" dirty="0"/>
          </a:p>
          <a:p>
            <a:r>
              <a:rPr lang="en-US" sz="1100" dirty="0"/>
              <a:t>DSN – Deep Space Network</a:t>
            </a:r>
          </a:p>
          <a:p>
            <a:r>
              <a:rPr lang="en-US" sz="1100" dirty="0"/>
              <a:t>GDS – Ground Data System</a:t>
            </a:r>
          </a:p>
          <a:p>
            <a:r>
              <a:rPr lang="en-US" sz="1100" dirty="0"/>
              <a:t>ILPT – Interferometer-Level Performance Test</a:t>
            </a:r>
          </a:p>
          <a:p>
            <a:r>
              <a:rPr lang="en-US" sz="1100" dirty="0"/>
              <a:t>MSA – Mission Support Area</a:t>
            </a:r>
          </a:p>
          <a:p>
            <a:r>
              <a:rPr lang="en-US" sz="1100" dirty="0"/>
              <a:t>MOS – Mission Operations System</a:t>
            </a:r>
          </a:p>
        </p:txBody>
      </p:sp>
    </p:spTree>
    <p:extLst>
      <p:ext uri="{BB962C8B-B14F-4D97-AF65-F5344CB8AC3E}">
        <p14:creationId xmlns:p14="http://schemas.microsoft.com/office/powerpoint/2010/main" val="1118670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12811-F250-6E19-8CB4-C99EB0747756}"/>
              </a:ext>
            </a:extLst>
          </p:cNvPr>
          <p:cNvSpPr>
            <a:spLocks noGrp="1"/>
          </p:cNvSpPr>
          <p:nvPr>
            <p:ph type="title"/>
          </p:nvPr>
        </p:nvSpPr>
        <p:spPr/>
        <p:txBody>
          <a:bodyPr/>
          <a:lstStyle/>
          <a:p>
            <a:r>
              <a:rPr lang="en-US" dirty="0"/>
              <a:t>GEO Graveyard Orbit</a:t>
            </a:r>
          </a:p>
        </p:txBody>
      </p:sp>
      <p:pic>
        <p:nvPicPr>
          <p:cNvPr id="3" name="Picture Placeholder 6">
            <a:extLst>
              <a:ext uri="{FF2B5EF4-FFF2-40B4-BE49-F238E27FC236}">
                <a16:creationId xmlns:a16="http://schemas.microsoft.com/office/drawing/2014/main" id="{9885506C-7899-6BDC-059A-4B41A560733E}"/>
              </a:ext>
            </a:extLst>
          </p:cNvPr>
          <p:cNvPicPr>
            <a:picLocks noChangeAspect="1"/>
          </p:cNvPicPr>
          <p:nvPr/>
        </p:nvPicPr>
        <p:blipFill rotWithShape="1">
          <a:blip r:embed="rId3">
            <a:extLst>
              <a:ext uri="{28A0092B-C50C-407E-A947-70E740481C1C}">
                <a14:useLocalDpi xmlns:a14="http://schemas.microsoft.com/office/drawing/2010/main"/>
              </a:ext>
            </a:extLst>
          </a:blip>
          <a:srcRect l="-1654" r="-71"/>
          <a:stretch/>
        </p:blipFill>
        <p:spPr>
          <a:xfrm>
            <a:off x="4840377" y="1533818"/>
            <a:ext cx="7057407" cy="4897940"/>
          </a:xfrm>
          <a:prstGeom prst="rect">
            <a:avLst/>
          </a:prstGeom>
        </p:spPr>
      </p:pic>
      <p:sp>
        <p:nvSpPr>
          <p:cNvPr id="4" name="TextBox 3">
            <a:extLst>
              <a:ext uri="{FF2B5EF4-FFF2-40B4-BE49-F238E27FC236}">
                <a16:creationId xmlns:a16="http://schemas.microsoft.com/office/drawing/2014/main" id="{300A07E2-59F6-7340-EEC9-4B5B22173287}"/>
              </a:ext>
            </a:extLst>
          </p:cNvPr>
          <p:cNvSpPr txBox="1"/>
          <p:nvPr/>
        </p:nvSpPr>
        <p:spPr>
          <a:xfrm>
            <a:off x="224261" y="2033692"/>
            <a:ext cx="4546161"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GEO Graveyard Orbit selected because it puts SunRISE constellation above the ionosphere.  </a:t>
            </a:r>
          </a:p>
          <a:p>
            <a:pPr marL="285750" lvl="1" indent="-285750">
              <a:buFont typeface="Arial" panose="020B0604020202020204" pitchFamily="34" charset="0"/>
              <a:buChar char="•"/>
            </a:pPr>
            <a:r>
              <a:rPr lang="en-US" sz="2000" dirty="0"/>
              <a:t>The ionosphere would interfere with the radio frequencies SunRISE is measuring.</a:t>
            </a:r>
          </a:p>
          <a:p>
            <a:pPr marL="285750" indent="-285750">
              <a:buFont typeface="Arial" panose="020B0604020202020204" pitchFamily="34" charset="0"/>
              <a:buChar char="•"/>
            </a:pPr>
            <a:r>
              <a:rPr lang="en-US" sz="2000" dirty="0"/>
              <a:t>Space vehicles come within 1 km of each other – airplanes require greater separation than that.</a:t>
            </a:r>
          </a:p>
          <a:p>
            <a:pPr marL="285750" indent="-285750">
              <a:buFont typeface="Arial" panose="020B0604020202020204" pitchFamily="34" charset="0"/>
              <a:buChar char="•"/>
            </a:pPr>
            <a:r>
              <a:rPr lang="en-US" sz="2000" dirty="0"/>
              <a:t>SunRISE takes 3-4 months to orbit Earth.</a:t>
            </a:r>
          </a:p>
        </p:txBody>
      </p:sp>
      <p:sp>
        <p:nvSpPr>
          <p:cNvPr id="6" name="Cube 5">
            <a:extLst>
              <a:ext uri="{FF2B5EF4-FFF2-40B4-BE49-F238E27FC236}">
                <a16:creationId xmlns:a16="http://schemas.microsoft.com/office/drawing/2014/main" id="{2E8C0E65-09D4-475A-800F-266FE3EA28FF}"/>
              </a:ext>
            </a:extLst>
          </p:cNvPr>
          <p:cNvSpPr/>
          <p:nvPr/>
        </p:nvSpPr>
        <p:spPr>
          <a:xfrm>
            <a:off x="9852404" y="3880352"/>
            <a:ext cx="228600" cy="204872"/>
          </a:xfrm>
          <a:prstGeom prst="cub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FF5312CD-9D7C-ED40-3D3B-69B79C5F78B6}"/>
              </a:ext>
            </a:extLst>
          </p:cNvPr>
          <p:cNvCxnSpPr>
            <a:cxnSpLocks/>
            <a:endCxn id="6" idx="0"/>
          </p:cNvCxnSpPr>
          <p:nvPr/>
        </p:nvCxnSpPr>
        <p:spPr>
          <a:xfrm flipH="1">
            <a:off x="9992313" y="3567289"/>
            <a:ext cx="509432" cy="31306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702A8C-0FB5-ED13-57B9-96AC8EA4DDE6}"/>
              </a:ext>
            </a:extLst>
          </p:cNvPr>
          <p:cNvSpPr txBox="1"/>
          <p:nvPr/>
        </p:nvSpPr>
        <p:spPr>
          <a:xfrm>
            <a:off x="10433145" y="3362417"/>
            <a:ext cx="1019946" cy="3693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Traditional CubeSat in LEO </a:t>
            </a:r>
          </a:p>
        </p:txBody>
      </p:sp>
    </p:spTree>
    <p:extLst>
      <p:ext uri="{BB962C8B-B14F-4D97-AF65-F5344CB8AC3E}">
        <p14:creationId xmlns:p14="http://schemas.microsoft.com/office/powerpoint/2010/main" val="1430175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12811-F250-6E19-8CB4-C99EB0747756}"/>
              </a:ext>
            </a:extLst>
          </p:cNvPr>
          <p:cNvSpPr>
            <a:spLocks noGrp="1"/>
          </p:cNvSpPr>
          <p:nvPr>
            <p:ph type="title"/>
          </p:nvPr>
        </p:nvSpPr>
        <p:spPr/>
        <p:txBody>
          <a:bodyPr/>
          <a:lstStyle/>
          <a:p>
            <a:r>
              <a:rPr lang="en-US" dirty="0"/>
              <a:t>GEO Graveyard Orbit</a:t>
            </a:r>
          </a:p>
        </p:txBody>
      </p:sp>
      <p:pic>
        <p:nvPicPr>
          <p:cNvPr id="3" name="Picture Placeholder 6">
            <a:extLst>
              <a:ext uri="{FF2B5EF4-FFF2-40B4-BE49-F238E27FC236}">
                <a16:creationId xmlns:a16="http://schemas.microsoft.com/office/drawing/2014/main" id="{9885506C-7899-6BDC-059A-4B41A560733E}"/>
              </a:ext>
            </a:extLst>
          </p:cNvPr>
          <p:cNvPicPr>
            <a:picLocks noChangeAspect="1"/>
          </p:cNvPicPr>
          <p:nvPr/>
        </p:nvPicPr>
        <p:blipFill rotWithShape="1">
          <a:blip r:embed="rId3">
            <a:extLst>
              <a:ext uri="{28A0092B-C50C-407E-A947-70E740481C1C}">
                <a14:useLocalDpi xmlns:a14="http://schemas.microsoft.com/office/drawing/2010/main"/>
              </a:ext>
            </a:extLst>
          </a:blip>
          <a:srcRect l="-1654" r="-71"/>
          <a:stretch/>
        </p:blipFill>
        <p:spPr>
          <a:xfrm>
            <a:off x="4840377" y="1533818"/>
            <a:ext cx="7057407" cy="4897940"/>
          </a:xfrm>
          <a:prstGeom prst="rect">
            <a:avLst/>
          </a:prstGeom>
        </p:spPr>
      </p:pic>
      <p:sp>
        <p:nvSpPr>
          <p:cNvPr id="4" name="TextBox 3">
            <a:extLst>
              <a:ext uri="{FF2B5EF4-FFF2-40B4-BE49-F238E27FC236}">
                <a16:creationId xmlns:a16="http://schemas.microsoft.com/office/drawing/2014/main" id="{300A07E2-59F6-7340-EEC9-4B5B22173287}"/>
              </a:ext>
            </a:extLst>
          </p:cNvPr>
          <p:cNvSpPr txBox="1"/>
          <p:nvPr/>
        </p:nvSpPr>
        <p:spPr>
          <a:xfrm>
            <a:off x="224261" y="2033692"/>
            <a:ext cx="4546161"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GEO Graveyard Orbit selected because it puts SunRISE constellation above the ionosphere.  </a:t>
            </a:r>
          </a:p>
          <a:p>
            <a:pPr marL="285750" lvl="1" indent="-285750">
              <a:buFont typeface="Arial" panose="020B0604020202020204" pitchFamily="34" charset="0"/>
              <a:buChar char="•"/>
            </a:pPr>
            <a:r>
              <a:rPr lang="en-US" sz="2000" dirty="0"/>
              <a:t>The ionosphere would interfere with the radio frequencies SunRISE is measuring.</a:t>
            </a:r>
          </a:p>
          <a:p>
            <a:pPr marL="285750" indent="-285750">
              <a:buFont typeface="Arial" panose="020B0604020202020204" pitchFamily="34" charset="0"/>
              <a:buChar char="•"/>
            </a:pPr>
            <a:r>
              <a:rPr lang="en-US" sz="2000" dirty="0"/>
              <a:t>Space vehicles come within 1 km of each other – airplanes require greater separation than that.</a:t>
            </a:r>
          </a:p>
          <a:p>
            <a:pPr marL="285750" indent="-285750">
              <a:buFont typeface="Arial" panose="020B0604020202020204" pitchFamily="34" charset="0"/>
              <a:buChar char="•"/>
            </a:pPr>
            <a:r>
              <a:rPr lang="en-US" sz="2000" dirty="0"/>
              <a:t>SunRISE takes 3-4 months to orbit Earth.</a:t>
            </a:r>
          </a:p>
        </p:txBody>
      </p:sp>
      <p:sp>
        <p:nvSpPr>
          <p:cNvPr id="6" name="Cube 5">
            <a:extLst>
              <a:ext uri="{FF2B5EF4-FFF2-40B4-BE49-F238E27FC236}">
                <a16:creationId xmlns:a16="http://schemas.microsoft.com/office/drawing/2014/main" id="{2E8C0E65-09D4-475A-800F-266FE3EA28FF}"/>
              </a:ext>
            </a:extLst>
          </p:cNvPr>
          <p:cNvSpPr/>
          <p:nvPr/>
        </p:nvSpPr>
        <p:spPr>
          <a:xfrm>
            <a:off x="9852404" y="3880352"/>
            <a:ext cx="228600" cy="204872"/>
          </a:xfrm>
          <a:prstGeom prst="cub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FF5312CD-9D7C-ED40-3D3B-69B79C5F78B6}"/>
              </a:ext>
            </a:extLst>
          </p:cNvPr>
          <p:cNvCxnSpPr>
            <a:cxnSpLocks/>
            <a:endCxn id="6" idx="0"/>
          </p:cNvCxnSpPr>
          <p:nvPr/>
        </p:nvCxnSpPr>
        <p:spPr>
          <a:xfrm flipH="1">
            <a:off x="9992313" y="3567289"/>
            <a:ext cx="509432" cy="31306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702A8C-0FB5-ED13-57B9-96AC8EA4DDE6}"/>
              </a:ext>
            </a:extLst>
          </p:cNvPr>
          <p:cNvSpPr txBox="1"/>
          <p:nvPr/>
        </p:nvSpPr>
        <p:spPr>
          <a:xfrm>
            <a:off x="10433145" y="3362417"/>
            <a:ext cx="1019946" cy="3693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Traditional CubeSat in LEO </a:t>
            </a:r>
          </a:p>
        </p:txBody>
      </p:sp>
      <p:sp>
        <p:nvSpPr>
          <p:cNvPr id="13" name="Cube 12">
            <a:extLst>
              <a:ext uri="{FF2B5EF4-FFF2-40B4-BE49-F238E27FC236}">
                <a16:creationId xmlns:a16="http://schemas.microsoft.com/office/drawing/2014/main" id="{6D796583-73C1-602A-3E68-E14BE9C486B1}"/>
              </a:ext>
            </a:extLst>
          </p:cNvPr>
          <p:cNvSpPr/>
          <p:nvPr/>
        </p:nvSpPr>
        <p:spPr>
          <a:xfrm>
            <a:off x="9852404" y="3880352"/>
            <a:ext cx="228600" cy="204872"/>
          </a:xfrm>
          <a:prstGeom prst="cub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A9EA74F1-5E79-FDDE-90EB-D792285D8968}"/>
              </a:ext>
            </a:extLst>
          </p:cNvPr>
          <p:cNvCxnSpPr>
            <a:cxnSpLocks/>
            <a:endCxn id="13" idx="0"/>
          </p:cNvCxnSpPr>
          <p:nvPr/>
        </p:nvCxnSpPr>
        <p:spPr>
          <a:xfrm flipH="1">
            <a:off x="9992313" y="3567289"/>
            <a:ext cx="509432" cy="31306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007A21C-0E1A-801D-8DE4-7827409E022B}"/>
              </a:ext>
            </a:extLst>
          </p:cNvPr>
          <p:cNvSpPr txBox="1"/>
          <p:nvPr/>
        </p:nvSpPr>
        <p:spPr>
          <a:xfrm>
            <a:off x="10433145" y="3362417"/>
            <a:ext cx="1019946" cy="3693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Traditional CubeSat in LEO </a:t>
            </a:r>
          </a:p>
        </p:txBody>
      </p:sp>
      <p:sp>
        <p:nvSpPr>
          <p:cNvPr id="16" name="Pie 15">
            <a:extLst>
              <a:ext uri="{FF2B5EF4-FFF2-40B4-BE49-F238E27FC236}">
                <a16:creationId xmlns:a16="http://schemas.microsoft.com/office/drawing/2014/main" id="{66839FDF-4BCA-9F8E-9936-8CB471BF9331}"/>
              </a:ext>
            </a:extLst>
          </p:cNvPr>
          <p:cNvSpPr>
            <a:spLocks noChangeAspect="1"/>
          </p:cNvSpPr>
          <p:nvPr/>
        </p:nvSpPr>
        <p:spPr>
          <a:xfrm>
            <a:off x="7483945" y="1673432"/>
            <a:ext cx="4413839" cy="4413839"/>
          </a:xfrm>
          <a:prstGeom prst="pie">
            <a:avLst>
              <a:gd name="adj1" fmla="val 374800"/>
              <a:gd name="adj2" fmla="val 9308179"/>
            </a:avLst>
          </a:prstGeom>
          <a:solidFill>
            <a:srgbClr val="F7931E">
              <a:alpha val="2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ie 16">
            <a:extLst>
              <a:ext uri="{FF2B5EF4-FFF2-40B4-BE49-F238E27FC236}">
                <a16:creationId xmlns:a16="http://schemas.microsoft.com/office/drawing/2014/main" id="{4C158062-E554-6817-5447-6C7A77C57D72}"/>
              </a:ext>
            </a:extLst>
          </p:cNvPr>
          <p:cNvSpPr>
            <a:spLocks noChangeAspect="1"/>
          </p:cNvSpPr>
          <p:nvPr/>
        </p:nvSpPr>
        <p:spPr>
          <a:xfrm rot="7176850">
            <a:off x="7483945" y="1793423"/>
            <a:ext cx="4413839" cy="4413839"/>
          </a:xfrm>
          <a:prstGeom prst="pie">
            <a:avLst>
              <a:gd name="adj1" fmla="val 1390007"/>
              <a:gd name="adj2" fmla="val 7959664"/>
            </a:avLst>
          </a:prstGeom>
          <a:solidFill>
            <a:srgbClr val="9AB4A2">
              <a:alpha val="2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ie 17">
            <a:extLst>
              <a:ext uri="{FF2B5EF4-FFF2-40B4-BE49-F238E27FC236}">
                <a16:creationId xmlns:a16="http://schemas.microsoft.com/office/drawing/2014/main" id="{DC3F9FEB-DC6E-EDCA-C3C6-88D073DEFDA4}"/>
              </a:ext>
            </a:extLst>
          </p:cNvPr>
          <p:cNvSpPr>
            <a:spLocks noChangeAspect="1"/>
          </p:cNvSpPr>
          <p:nvPr/>
        </p:nvSpPr>
        <p:spPr>
          <a:xfrm rot="13642941">
            <a:off x="7483945" y="1775868"/>
            <a:ext cx="4413839" cy="4413839"/>
          </a:xfrm>
          <a:prstGeom prst="pie">
            <a:avLst>
              <a:gd name="adj1" fmla="val 374800"/>
              <a:gd name="adj2" fmla="val 9308179"/>
            </a:avLst>
          </a:prstGeom>
          <a:solidFill>
            <a:schemeClr val="tx2">
              <a:lumMod val="60000"/>
              <a:lumOff val="40000"/>
              <a:alpha val="2980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71454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8FFACD-694A-2243-9FAD-C08D5B965057}"/>
              </a:ext>
            </a:extLst>
          </p:cNvPr>
          <p:cNvSpPr>
            <a:spLocks noGrp="1"/>
          </p:cNvSpPr>
          <p:nvPr>
            <p:ph type="title"/>
          </p:nvPr>
        </p:nvSpPr>
        <p:spPr/>
        <p:txBody>
          <a:bodyPr/>
          <a:lstStyle/>
          <a:p>
            <a:r>
              <a:rPr lang="en-US" dirty="0"/>
              <a:t>MSPA</a:t>
            </a:r>
          </a:p>
        </p:txBody>
      </p:sp>
      <p:pic>
        <p:nvPicPr>
          <p:cNvPr id="1026" name="Picture 2">
            <a:extLst>
              <a:ext uri="{FF2B5EF4-FFF2-40B4-BE49-F238E27FC236}">
                <a16:creationId xmlns:a16="http://schemas.microsoft.com/office/drawing/2014/main" id="{638A7C14-5B65-4DFA-C4A8-ABA6FD338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498" y="1402466"/>
            <a:ext cx="5127502" cy="3941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D274C5E-8E6A-AF32-87F8-1E391FC0B4FF}"/>
              </a:ext>
            </a:extLst>
          </p:cNvPr>
          <p:cNvSpPr txBox="1"/>
          <p:nvPr/>
        </p:nvSpPr>
        <p:spPr>
          <a:xfrm>
            <a:off x="0" y="1545668"/>
            <a:ext cx="7040269"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a:t>DSN communicates with 3 spacecrafts per pass utilizing MSPA (Multiple Spacecraft Per Antenna) capability</a:t>
            </a:r>
          </a:p>
          <a:p>
            <a:pPr marL="285750" indent="-285750">
              <a:buFont typeface="Arial" panose="020B0604020202020204" pitchFamily="34" charset="0"/>
              <a:buChar char="•"/>
            </a:pPr>
            <a:r>
              <a:rPr lang="en-US" sz="2000" dirty="0"/>
              <a:t>Beamwidth: 42 km </a:t>
            </a:r>
          </a:p>
          <a:p>
            <a:pPr marL="285750" indent="-285750">
              <a:buFont typeface="Arial" panose="020B0604020202020204" pitchFamily="34" charset="0"/>
              <a:buChar char="•"/>
            </a:pPr>
            <a:r>
              <a:rPr lang="en-US" sz="2000" dirty="0"/>
              <a:t>Ground only communicates with each space vehicle once a week</a:t>
            </a:r>
          </a:p>
          <a:p>
            <a:pPr marL="285750" indent="-285750">
              <a:buFont typeface="Arial" panose="020B0604020202020204" pitchFamily="34" charset="0"/>
              <a:buChar char="•"/>
            </a:pPr>
            <a:r>
              <a:rPr lang="en-US" sz="2000" dirty="0"/>
              <a:t>Each space vehicle talks to the ground, but they do not talk to each other.</a:t>
            </a:r>
          </a:p>
          <a:p>
            <a:pPr marL="285750" indent="-285750">
              <a:buFont typeface="Arial" panose="020B0604020202020204" pitchFamily="34" charset="0"/>
              <a:buChar char="•"/>
            </a:pPr>
            <a:r>
              <a:rPr lang="en-US" sz="2000" dirty="0"/>
              <a:t>Each SCID is unique – creates challenges with DSN</a:t>
            </a:r>
          </a:p>
        </p:txBody>
      </p:sp>
      <p:pic>
        <p:nvPicPr>
          <p:cNvPr id="1028" name="Picture 4">
            <a:extLst>
              <a:ext uri="{FF2B5EF4-FFF2-40B4-BE49-F238E27FC236}">
                <a16:creationId xmlns:a16="http://schemas.microsoft.com/office/drawing/2014/main" id="{728E3829-B4A7-6043-9564-16310256DE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1679" y="4715767"/>
            <a:ext cx="1696676" cy="20657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0A67848-CEC2-8CF3-B96E-EFFFD6C24C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9946" y="4629678"/>
            <a:ext cx="4840377" cy="1847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644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73666D-3338-5443-ABE8-E00415528A30}"/>
              </a:ext>
            </a:extLst>
          </p:cNvPr>
          <p:cNvSpPr>
            <a:spLocks noGrp="1"/>
          </p:cNvSpPr>
          <p:nvPr>
            <p:ph type="title"/>
          </p:nvPr>
        </p:nvSpPr>
        <p:spPr/>
        <p:txBody>
          <a:bodyPr/>
          <a:lstStyle/>
          <a:p>
            <a:r>
              <a:rPr lang="en-US" dirty="0"/>
              <a:t>Precision Orbit Determination </a:t>
            </a:r>
          </a:p>
        </p:txBody>
      </p:sp>
      <p:sp>
        <p:nvSpPr>
          <p:cNvPr id="84" name="TextBox 103">
            <a:extLst>
              <a:ext uri="{FF2B5EF4-FFF2-40B4-BE49-F238E27FC236}">
                <a16:creationId xmlns:a16="http://schemas.microsoft.com/office/drawing/2014/main" id="{4C473FA5-D1F8-4E36-9368-FD1D55AB9DDC}"/>
              </a:ext>
            </a:extLst>
          </p:cNvPr>
          <p:cNvSpPr txBox="1">
            <a:spLocks noChangeArrowheads="1"/>
          </p:cNvSpPr>
          <p:nvPr/>
        </p:nvSpPr>
        <p:spPr bwMode="auto">
          <a:xfrm>
            <a:off x="3669772" y="956836"/>
            <a:ext cx="1707675" cy="246221"/>
          </a:xfrm>
          <a:prstGeom prst="rect">
            <a:avLst/>
          </a:prstGeom>
          <a:noFill/>
          <a:ln w="9525">
            <a:noFill/>
            <a:miter lim="800000"/>
            <a:headEnd/>
            <a:tailEnd/>
          </a:ln>
        </p:spPr>
        <p:txBody>
          <a:bodyPr wrap="square">
            <a:prstTxWarp prst="textNoShape">
              <a:avLst/>
            </a:prstTxWarp>
            <a:spAutoFit/>
          </a:bodyPr>
          <a:lstStyle/>
          <a:p>
            <a:pPr fontAlgn="auto">
              <a:spcBef>
                <a:spcPts val="0"/>
              </a:spcBef>
              <a:spcAft>
                <a:spcPts val="0"/>
              </a:spcAft>
            </a:pPr>
            <a:r>
              <a:rPr lang="en-US" sz="1000" dirty="0">
                <a:latin typeface="Arial Narrow" pitchFamily="-123" charset="0"/>
                <a:ea typeface="+mn-ea"/>
              </a:rPr>
              <a:t>L-&amp;S-band Raw</a:t>
            </a:r>
          </a:p>
        </p:txBody>
      </p:sp>
      <p:sp>
        <p:nvSpPr>
          <p:cNvPr id="12" name="TextBox 11">
            <a:extLst>
              <a:ext uri="{FF2B5EF4-FFF2-40B4-BE49-F238E27FC236}">
                <a16:creationId xmlns:a16="http://schemas.microsoft.com/office/drawing/2014/main" id="{67DE95AC-F77F-7CE6-D095-4FC65BD61FF1}"/>
              </a:ext>
            </a:extLst>
          </p:cNvPr>
          <p:cNvSpPr txBox="1"/>
          <p:nvPr/>
        </p:nvSpPr>
        <p:spPr>
          <a:xfrm>
            <a:off x="441553" y="1804862"/>
            <a:ext cx="5756047" cy="4401205"/>
          </a:xfrm>
          <a:prstGeom prst="rect">
            <a:avLst/>
          </a:prstGeom>
          <a:noFill/>
        </p:spPr>
        <p:txBody>
          <a:bodyPr wrap="square" rtlCol="0">
            <a:spAutoFit/>
          </a:bodyPr>
          <a:lstStyle/>
          <a:p>
            <a:r>
              <a:rPr lang="en-US" sz="2000" b="0" i="0" u="none" strike="noStrike" dirty="0">
                <a:solidFill>
                  <a:srgbClr val="212121"/>
                </a:solidFill>
                <a:effectLst/>
              </a:rPr>
              <a:t>The SunRISE mission requires both precise time and position information.  </a:t>
            </a:r>
          </a:p>
          <a:p>
            <a:endParaRPr lang="en-US" sz="2000" dirty="0">
              <a:solidFill>
                <a:srgbClr val="212121"/>
              </a:solidFill>
            </a:endParaRPr>
          </a:p>
          <a:p>
            <a:r>
              <a:rPr lang="en-US" sz="2000" b="0" i="0" u="none" strike="noStrike" dirty="0">
                <a:solidFill>
                  <a:srgbClr val="212121"/>
                </a:solidFill>
                <a:effectLst/>
              </a:rPr>
              <a:t>First, real-time knowledge of time (and position) at the microsecond level is required so that all 6 space vehicles in the interferometer can take the DH measurements simultaneously.  </a:t>
            </a:r>
          </a:p>
          <a:p>
            <a:endParaRPr lang="en-US" sz="2000" dirty="0">
              <a:solidFill>
                <a:srgbClr val="212121"/>
              </a:solidFill>
            </a:endParaRPr>
          </a:p>
          <a:p>
            <a:r>
              <a:rPr lang="en-US" sz="2000" b="0" i="0" u="none" strike="noStrike" dirty="0">
                <a:solidFill>
                  <a:srgbClr val="212121"/>
                </a:solidFill>
                <a:effectLst/>
              </a:rPr>
              <a:t>Later, on the ground, higher accuracy, post-processed POD solutions are used to determine the relative propagation delays between the space vehicle pairs in the interferometer.  </a:t>
            </a:r>
          </a:p>
          <a:p>
            <a:endParaRPr lang="en-US" sz="2000" dirty="0">
              <a:solidFill>
                <a:srgbClr val="212121"/>
              </a:solidFill>
            </a:endParaRPr>
          </a:p>
          <a:p>
            <a:r>
              <a:rPr lang="en-US" sz="2000" b="0" i="0" u="none" strike="noStrike" dirty="0">
                <a:solidFill>
                  <a:srgbClr val="212121"/>
                </a:solidFill>
                <a:effectLst/>
              </a:rPr>
              <a:t>Then science happens…</a:t>
            </a:r>
            <a:endParaRPr lang="en-US" sz="2000" dirty="0"/>
          </a:p>
        </p:txBody>
      </p:sp>
      <p:pic>
        <p:nvPicPr>
          <p:cNvPr id="19" name="Picture 18">
            <a:extLst>
              <a:ext uri="{FF2B5EF4-FFF2-40B4-BE49-F238E27FC236}">
                <a16:creationId xmlns:a16="http://schemas.microsoft.com/office/drawing/2014/main" id="{10000F09-F917-7E42-7B0C-9EAB1203BA89}"/>
              </a:ext>
            </a:extLst>
          </p:cNvPr>
          <p:cNvPicPr>
            <a:picLocks noChangeAspect="1"/>
          </p:cNvPicPr>
          <p:nvPr/>
        </p:nvPicPr>
        <p:blipFill>
          <a:blip r:embed="rId3"/>
          <a:stretch>
            <a:fillRect/>
          </a:stretch>
        </p:blipFill>
        <p:spPr>
          <a:xfrm>
            <a:off x="6994953" y="1594575"/>
            <a:ext cx="4755494" cy="4543195"/>
          </a:xfrm>
          <a:prstGeom prst="rect">
            <a:avLst/>
          </a:prstGeom>
        </p:spPr>
      </p:pic>
      <p:sp>
        <p:nvSpPr>
          <p:cNvPr id="26" name="Rectangle 25">
            <a:extLst>
              <a:ext uri="{FF2B5EF4-FFF2-40B4-BE49-F238E27FC236}">
                <a16:creationId xmlns:a16="http://schemas.microsoft.com/office/drawing/2014/main" id="{AC617923-A72C-E06B-1229-565237C9A51E}"/>
              </a:ext>
            </a:extLst>
          </p:cNvPr>
          <p:cNvSpPr/>
          <p:nvPr/>
        </p:nvSpPr>
        <p:spPr>
          <a:xfrm>
            <a:off x="10247745" y="2327563"/>
            <a:ext cx="1052945" cy="6650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874DF508-3A4F-C1C4-76FF-C9CD86113B05}"/>
              </a:ext>
            </a:extLst>
          </p:cNvPr>
          <p:cNvSpPr/>
          <p:nvPr/>
        </p:nvSpPr>
        <p:spPr>
          <a:xfrm>
            <a:off x="10150763" y="2660072"/>
            <a:ext cx="1052945" cy="2401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SunRISE</a:t>
            </a:r>
          </a:p>
        </p:txBody>
      </p:sp>
    </p:spTree>
    <p:extLst>
      <p:ext uri="{BB962C8B-B14F-4D97-AF65-F5344CB8AC3E}">
        <p14:creationId xmlns:p14="http://schemas.microsoft.com/office/powerpoint/2010/main" val="1978179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2" name="Elbow Connector 181">
            <a:extLst>
              <a:ext uri="{FF2B5EF4-FFF2-40B4-BE49-F238E27FC236}">
                <a16:creationId xmlns:a16="http://schemas.microsoft.com/office/drawing/2014/main" id="{B4C15626-F995-6546-BC44-981B9784D500}"/>
              </a:ext>
            </a:extLst>
          </p:cNvPr>
          <p:cNvCxnSpPr>
            <a:cxnSpLocks/>
            <a:stCxn id="71" idx="2"/>
            <a:endCxn id="76" idx="1"/>
          </p:cNvCxnSpPr>
          <p:nvPr/>
        </p:nvCxnSpPr>
        <p:spPr>
          <a:xfrm rot="5400000">
            <a:off x="8424349" y="3543237"/>
            <a:ext cx="1909979" cy="137802"/>
          </a:xfrm>
          <a:prstGeom prst="bentConnector4">
            <a:avLst>
              <a:gd name="adj1" fmla="val 12197"/>
              <a:gd name="adj2" fmla="val 216475"/>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Elbow Connector 177">
            <a:extLst>
              <a:ext uri="{FF2B5EF4-FFF2-40B4-BE49-F238E27FC236}">
                <a16:creationId xmlns:a16="http://schemas.microsoft.com/office/drawing/2014/main" id="{C5A24098-594D-E74B-ABB0-7C90C9CF5D15}"/>
              </a:ext>
            </a:extLst>
          </p:cNvPr>
          <p:cNvCxnSpPr>
            <a:cxnSpLocks/>
            <a:stCxn id="71" idx="2"/>
            <a:endCxn id="75" idx="1"/>
          </p:cNvCxnSpPr>
          <p:nvPr/>
        </p:nvCxnSpPr>
        <p:spPr>
          <a:xfrm rot="5400000">
            <a:off x="8996503" y="2978383"/>
            <a:ext cx="772970" cy="130503"/>
          </a:xfrm>
          <a:prstGeom prst="bentConnector4">
            <a:avLst>
              <a:gd name="adj1" fmla="val 16996"/>
              <a:gd name="adj2" fmla="val 362221"/>
            </a:avLst>
          </a:prstGeom>
          <a:ln w="19050">
            <a:solidFill>
              <a:srgbClr val="EC886E"/>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BBC1812-DDA7-884F-AFE2-FE461B4EB08B}"/>
              </a:ext>
            </a:extLst>
          </p:cNvPr>
          <p:cNvCxnSpPr>
            <a:cxnSpLocks/>
          </p:cNvCxnSpPr>
          <p:nvPr/>
        </p:nvCxnSpPr>
        <p:spPr>
          <a:xfrm>
            <a:off x="1161288"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9FD1115-6E14-A14E-9D8D-05C09B25EA28}"/>
              </a:ext>
            </a:extLst>
          </p:cNvPr>
          <p:cNvCxnSpPr>
            <a:cxnSpLocks/>
          </p:cNvCxnSpPr>
          <p:nvPr/>
        </p:nvCxnSpPr>
        <p:spPr>
          <a:xfrm>
            <a:off x="585216" y="374904"/>
            <a:ext cx="0" cy="6483096"/>
          </a:xfrm>
          <a:prstGeom prst="line">
            <a:avLst/>
          </a:prstGeom>
          <a:ln w="6350">
            <a:solidFill>
              <a:srgbClr val="3F6EC3">
                <a:alpha val="49804"/>
              </a:srgb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6" name="Table 6">
            <a:extLst>
              <a:ext uri="{FF2B5EF4-FFF2-40B4-BE49-F238E27FC236}">
                <a16:creationId xmlns:a16="http://schemas.microsoft.com/office/drawing/2014/main" id="{6CD40A75-F2D8-344F-ABE2-055199DA7679}"/>
              </a:ext>
            </a:extLst>
          </p:cNvPr>
          <p:cNvGraphicFramePr>
            <a:graphicFrameLocks noGrp="1"/>
          </p:cNvGraphicFramePr>
          <p:nvPr/>
        </p:nvGraphicFramePr>
        <p:xfrm>
          <a:off x="0" y="0"/>
          <a:ext cx="12196788" cy="374904"/>
        </p:xfrm>
        <a:graphic>
          <a:graphicData uri="http://schemas.openxmlformats.org/drawingml/2006/table">
            <a:tbl>
              <a:tblPr firstRow="1" bandRow="1">
                <a:tableStyleId>{5C22544A-7EE6-4342-B048-85BDC9FD1C3A}</a:tableStyleId>
              </a:tblPr>
              <a:tblGrid>
                <a:gridCol w="1746504">
                  <a:extLst>
                    <a:ext uri="{9D8B030D-6E8A-4147-A177-3AD203B41FA5}">
                      <a16:colId xmlns:a16="http://schemas.microsoft.com/office/drawing/2014/main" val="4387287"/>
                    </a:ext>
                  </a:extLst>
                </a:gridCol>
                <a:gridCol w="1741714">
                  <a:extLst>
                    <a:ext uri="{9D8B030D-6E8A-4147-A177-3AD203B41FA5}">
                      <a16:colId xmlns:a16="http://schemas.microsoft.com/office/drawing/2014/main" val="3968472999"/>
                    </a:ext>
                  </a:extLst>
                </a:gridCol>
                <a:gridCol w="1741714">
                  <a:extLst>
                    <a:ext uri="{9D8B030D-6E8A-4147-A177-3AD203B41FA5}">
                      <a16:colId xmlns:a16="http://schemas.microsoft.com/office/drawing/2014/main" val="569260597"/>
                    </a:ext>
                  </a:extLst>
                </a:gridCol>
                <a:gridCol w="1741714">
                  <a:extLst>
                    <a:ext uri="{9D8B030D-6E8A-4147-A177-3AD203B41FA5}">
                      <a16:colId xmlns:a16="http://schemas.microsoft.com/office/drawing/2014/main" val="869737677"/>
                    </a:ext>
                  </a:extLst>
                </a:gridCol>
                <a:gridCol w="1741714">
                  <a:extLst>
                    <a:ext uri="{9D8B030D-6E8A-4147-A177-3AD203B41FA5}">
                      <a16:colId xmlns:a16="http://schemas.microsoft.com/office/drawing/2014/main" val="4030134549"/>
                    </a:ext>
                  </a:extLst>
                </a:gridCol>
                <a:gridCol w="1741714">
                  <a:extLst>
                    <a:ext uri="{9D8B030D-6E8A-4147-A177-3AD203B41FA5}">
                      <a16:colId xmlns:a16="http://schemas.microsoft.com/office/drawing/2014/main" val="2849750346"/>
                    </a:ext>
                  </a:extLst>
                </a:gridCol>
                <a:gridCol w="1741714">
                  <a:extLst>
                    <a:ext uri="{9D8B030D-6E8A-4147-A177-3AD203B41FA5}">
                      <a16:colId xmlns:a16="http://schemas.microsoft.com/office/drawing/2014/main" val="782253447"/>
                    </a:ext>
                  </a:extLst>
                </a:gridCol>
              </a:tblGrid>
              <a:tr h="374904">
                <a:tc>
                  <a:txBody>
                    <a:bodyPr/>
                    <a:lstStyle/>
                    <a:p>
                      <a:r>
                        <a:rPr lang="en-US" dirty="0"/>
                        <a:t>Day 1</a:t>
                      </a:r>
                    </a:p>
                  </a:txBody>
                  <a:tcPr>
                    <a:lnL w="762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Day 7</a:t>
                      </a: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08653834"/>
                  </a:ext>
                </a:extLst>
              </a:tr>
            </a:tbl>
          </a:graphicData>
        </a:graphic>
      </p:graphicFrame>
      <p:sp>
        <p:nvSpPr>
          <p:cNvPr id="8" name="Rounded Rectangle 7">
            <a:extLst>
              <a:ext uri="{FF2B5EF4-FFF2-40B4-BE49-F238E27FC236}">
                <a16:creationId xmlns:a16="http://schemas.microsoft.com/office/drawing/2014/main" id="{2E3AC3F1-6F93-6A4F-A7C5-1AB71CFA93F0}"/>
              </a:ext>
            </a:extLst>
          </p:cNvPr>
          <p:cNvSpPr/>
          <p:nvPr/>
        </p:nvSpPr>
        <p:spPr>
          <a:xfrm>
            <a:off x="575707" y="811425"/>
            <a:ext cx="365760"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5</a:t>
            </a:r>
          </a:p>
        </p:txBody>
      </p:sp>
      <p:sp>
        <p:nvSpPr>
          <p:cNvPr id="9" name="Rounded Rectangle 8">
            <a:extLst>
              <a:ext uri="{FF2B5EF4-FFF2-40B4-BE49-F238E27FC236}">
                <a16:creationId xmlns:a16="http://schemas.microsoft.com/office/drawing/2014/main" id="{E75F501C-ABB7-6548-B94C-3978E128B4F3}"/>
              </a:ext>
            </a:extLst>
          </p:cNvPr>
          <p:cNvSpPr/>
          <p:nvPr/>
        </p:nvSpPr>
        <p:spPr>
          <a:xfrm>
            <a:off x="941467" y="811425"/>
            <a:ext cx="292608" cy="320040"/>
          </a:xfrm>
          <a:prstGeom prst="roundRect">
            <a:avLst/>
          </a:prstGeom>
          <a:solidFill>
            <a:srgbClr val="8178B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10" name="TextBox 9">
            <a:extLst>
              <a:ext uri="{FF2B5EF4-FFF2-40B4-BE49-F238E27FC236}">
                <a16:creationId xmlns:a16="http://schemas.microsoft.com/office/drawing/2014/main" id="{1E604D2D-22B9-414D-A9E6-AFB69B7020A3}"/>
              </a:ext>
            </a:extLst>
          </p:cNvPr>
          <p:cNvSpPr txBox="1"/>
          <p:nvPr/>
        </p:nvSpPr>
        <p:spPr>
          <a:xfrm>
            <a:off x="381732" y="419923"/>
            <a:ext cx="747608"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DSN Pass</a:t>
            </a:r>
          </a:p>
        </p:txBody>
      </p:sp>
      <p:sp>
        <p:nvSpPr>
          <p:cNvPr id="12" name="TextBox 11">
            <a:extLst>
              <a:ext uri="{FF2B5EF4-FFF2-40B4-BE49-F238E27FC236}">
                <a16:creationId xmlns:a16="http://schemas.microsoft.com/office/drawing/2014/main" id="{12392200-51A2-F742-913D-7652FF7566B0}"/>
              </a:ext>
            </a:extLst>
          </p:cNvPr>
          <p:cNvSpPr txBox="1"/>
          <p:nvPr/>
        </p:nvSpPr>
        <p:spPr>
          <a:xfrm>
            <a:off x="644882" y="1144285"/>
            <a:ext cx="917381"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L0 Processing</a:t>
            </a:r>
          </a:p>
        </p:txBody>
      </p:sp>
      <p:cxnSp>
        <p:nvCxnSpPr>
          <p:cNvPr id="20" name="Straight Connector 19">
            <a:extLst>
              <a:ext uri="{FF2B5EF4-FFF2-40B4-BE49-F238E27FC236}">
                <a16:creationId xmlns:a16="http://schemas.microsoft.com/office/drawing/2014/main" id="{E63CFD36-4FE7-824B-B2AA-F60A1EE0055F}"/>
              </a:ext>
            </a:extLst>
          </p:cNvPr>
          <p:cNvCxnSpPr>
            <a:cxnSpLocks/>
          </p:cNvCxnSpPr>
          <p:nvPr/>
        </p:nvCxnSpPr>
        <p:spPr>
          <a:xfrm>
            <a:off x="2322576"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BBA928C-C891-2549-96CA-ADD2B61E7AB3}"/>
              </a:ext>
            </a:extLst>
          </p:cNvPr>
          <p:cNvCxnSpPr>
            <a:cxnSpLocks/>
          </p:cNvCxnSpPr>
          <p:nvPr/>
        </p:nvCxnSpPr>
        <p:spPr>
          <a:xfrm>
            <a:off x="7562088"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D6C61AF-C921-0340-A864-19A012802904}"/>
              </a:ext>
            </a:extLst>
          </p:cNvPr>
          <p:cNvCxnSpPr>
            <a:cxnSpLocks/>
          </p:cNvCxnSpPr>
          <p:nvPr/>
        </p:nvCxnSpPr>
        <p:spPr>
          <a:xfrm>
            <a:off x="2907792"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8C49A3D-38AA-6544-8DE7-53CD30F1563C}"/>
              </a:ext>
            </a:extLst>
          </p:cNvPr>
          <p:cNvCxnSpPr>
            <a:cxnSpLocks/>
          </p:cNvCxnSpPr>
          <p:nvPr/>
        </p:nvCxnSpPr>
        <p:spPr>
          <a:xfrm>
            <a:off x="4069080"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63F3EC4-8FAF-B942-A4C8-BB73B62102F7}"/>
              </a:ext>
            </a:extLst>
          </p:cNvPr>
          <p:cNvCxnSpPr>
            <a:cxnSpLocks/>
          </p:cNvCxnSpPr>
          <p:nvPr/>
        </p:nvCxnSpPr>
        <p:spPr>
          <a:xfrm>
            <a:off x="4654296"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181D093-2F9F-D94A-9C94-59154D5C285B}"/>
              </a:ext>
            </a:extLst>
          </p:cNvPr>
          <p:cNvCxnSpPr>
            <a:cxnSpLocks/>
          </p:cNvCxnSpPr>
          <p:nvPr/>
        </p:nvCxnSpPr>
        <p:spPr>
          <a:xfrm>
            <a:off x="5815584"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0AB20BC-24BF-6B4F-8F47-4780EDDDE16E}"/>
              </a:ext>
            </a:extLst>
          </p:cNvPr>
          <p:cNvCxnSpPr>
            <a:cxnSpLocks/>
          </p:cNvCxnSpPr>
          <p:nvPr/>
        </p:nvCxnSpPr>
        <p:spPr>
          <a:xfrm>
            <a:off x="6400800" y="374904"/>
            <a:ext cx="0" cy="6483096"/>
          </a:xfrm>
          <a:prstGeom prst="line">
            <a:avLst/>
          </a:prstGeom>
          <a:ln w="6350">
            <a:solidFill>
              <a:srgbClr val="3F6EC3">
                <a:alpha val="50196"/>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A521458-DFB4-A540-B6AD-1ADB1C532321}"/>
              </a:ext>
            </a:extLst>
          </p:cNvPr>
          <p:cNvCxnSpPr>
            <a:cxnSpLocks/>
          </p:cNvCxnSpPr>
          <p:nvPr/>
        </p:nvCxnSpPr>
        <p:spPr>
          <a:xfrm>
            <a:off x="8147304"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847AA8F-7707-5F4F-8785-7C5A5003F076}"/>
              </a:ext>
            </a:extLst>
          </p:cNvPr>
          <p:cNvCxnSpPr>
            <a:cxnSpLocks/>
          </p:cNvCxnSpPr>
          <p:nvPr/>
        </p:nvCxnSpPr>
        <p:spPr>
          <a:xfrm>
            <a:off x="9317736"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6DC52C7-AE7D-6345-AA0D-74F03B54F861}"/>
              </a:ext>
            </a:extLst>
          </p:cNvPr>
          <p:cNvCxnSpPr>
            <a:cxnSpLocks/>
          </p:cNvCxnSpPr>
          <p:nvPr/>
        </p:nvCxnSpPr>
        <p:spPr>
          <a:xfrm>
            <a:off x="9893808"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53610B1-C9CA-2C44-82CF-62405E617F78}"/>
              </a:ext>
            </a:extLst>
          </p:cNvPr>
          <p:cNvCxnSpPr>
            <a:cxnSpLocks/>
          </p:cNvCxnSpPr>
          <p:nvPr/>
        </p:nvCxnSpPr>
        <p:spPr>
          <a:xfrm>
            <a:off x="11064240"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0A4CBF3-6EE2-4D47-BF64-A2D576EBCC30}"/>
              </a:ext>
            </a:extLst>
          </p:cNvPr>
          <p:cNvCxnSpPr>
            <a:cxnSpLocks/>
          </p:cNvCxnSpPr>
          <p:nvPr/>
        </p:nvCxnSpPr>
        <p:spPr>
          <a:xfrm>
            <a:off x="11640312" y="374904"/>
            <a:ext cx="0" cy="6483096"/>
          </a:xfrm>
          <a:prstGeom prst="line">
            <a:avLst/>
          </a:prstGeom>
          <a:ln w="6350">
            <a:solidFill>
              <a:schemeClr val="accent1">
                <a:shade val="95000"/>
                <a:satMod val="105000"/>
                <a:alpha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36" name="Rounded Rectangle 35">
            <a:extLst>
              <a:ext uri="{FF2B5EF4-FFF2-40B4-BE49-F238E27FC236}">
                <a16:creationId xmlns:a16="http://schemas.microsoft.com/office/drawing/2014/main" id="{B0D805BA-7944-1044-9F58-DCF8836FDD55}"/>
              </a:ext>
            </a:extLst>
          </p:cNvPr>
          <p:cNvSpPr/>
          <p:nvPr/>
        </p:nvSpPr>
        <p:spPr>
          <a:xfrm>
            <a:off x="2313868" y="811425"/>
            <a:ext cx="365760"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5</a:t>
            </a:r>
          </a:p>
        </p:txBody>
      </p:sp>
      <p:sp>
        <p:nvSpPr>
          <p:cNvPr id="37" name="Rounded Rectangle 36">
            <a:extLst>
              <a:ext uri="{FF2B5EF4-FFF2-40B4-BE49-F238E27FC236}">
                <a16:creationId xmlns:a16="http://schemas.microsoft.com/office/drawing/2014/main" id="{C373A68D-197E-D844-8328-C5FE7A935CAF}"/>
              </a:ext>
            </a:extLst>
          </p:cNvPr>
          <p:cNvSpPr/>
          <p:nvPr/>
        </p:nvSpPr>
        <p:spPr>
          <a:xfrm>
            <a:off x="2679628" y="811425"/>
            <a:ext cx="292608" cy="320040"/>
          </a:xfrm>
          <a:prstGeom prst="roundRect">
            <a:avLst/>
          </a:prstGeom>
          <a:solidFill>
            <a:srgbClr val="8178B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38" name="TextBox 37">
            <a:extLst>
              <a:ext uri="{FF2B5EF4-FFF2-40B4-BE49-F238E27FC236}">
                <a16:creationId xmlns:a16="http://schemas.microsoft.com/office/drawing/2014/main" id="{E1F363FD-055A-FE4E-A561-CCA84C76FFFC}"/>
              </a:ext>
            </a:extLst>
          </p:cNvPr>
          <p:cNvSpPr txBox="1"/>
          <p:nvPr/>
        </p:nvSpPr>
        <p:spPr>
          <a:xfrm>
            <a:off x="2008331" y="404623"/>
            <a:ext cx="741045"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DSN Pass</a:t>
            </a:r>
          </a:p>
        </p:txBody>
      </p:sp>
      <p:sp>
        <p:nvSpPr>
          <p:cNvPr id="39" name="TextBox 38">
            <a:extLst>
              <a:ext uri="{FF2B5EF4-FFF2-40B4-BE49-F238E27FC236}">
                <a16:creationId xmlns:a16="http://schemas.microsoft.com/office/drawing/2014/main" id="{2637508C-E3A7-5F49-A421-6B717BD651B9}"/>
              </a:ext>
            </a:extLst>
          </p:cNvPr>
          <p:cNvSpPr txBox="1"/>
          <p:nvPr/>
        </p:nvSpPr>
        <p:spPr>
          <a:xfrm>
            <a:off x="2591779" y="406535"/>
            <a:ext cx="538123"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L0 Proc.</a:t>
            </a:r>
          </a:p>
        </p:txBody>
      </p:sp>
      <p:sp>
        <p:nvSpPr>
          <p:cNvPr id="40" name="Rounded Rectangle 39">
            <a:extLst>
              <a:ext uri="{FF2B5EF4-FFF2-40B4-BE49-F238E27FC236}">
                <a16:creationId xmlns:a16="http://schemas.microsoft.com/office/drawing/2014/main" id="{B08A0D72-11AC-FB4F-8CC3-AB792AB5AB0E}"/>
              </a:ext>
            </a:extLst>
          </p:cNvPr>
          <p:cNvSpPr/>
          <p:nvPr/>
        </p:nvSpPr>
        <p:spPr>
          <a:xfrm>
            <a:off x="4062853" y="1776447"/>
            <a:ext cx="146304"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2</a:t>
            </a:r>
          </a:p>
        </p:txBody>
      </p:sp>
      <p:sp>
        <p:nvSpPr>
          <p:cNvPr id="42" name="TextBox 41">
            <a:extLst>
              <a:ext uri="{FF2B5EF4-FFF2-40B4-BE49-F238E27FC236}">
                <a16:creationId xmlns:a16="http://schemas.microsoft.com/office/drawing/2014/main" id="{72F08F5E-37D2-EA49-80F9-AF61F7A51CBA}"/>
              </a:ext>
            </a:extLst>
          </p:cNvPr>
          <p:cNvSpPr txBox="1"/>
          <p:nvPr/>
        </p:nvSpPr>
        <p:spPr>
          <a:xfrm>
            <a:off x="3594946" y="1359728"/>
            <a:ext cx="1040311"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S/C &amp; P/L Health Check</a:t>
            </a:r>
          </a:p>
        </p:txBody>
      </p:sp>
      <p:sp>
        <p:nvSpPr>
          <p:cNvPr id="43" name="Rounded Rectangle 42">
            <a:extLst>
              <a:ext uri="{FF2B5EF4-FFF2-40B4-BE49-F238E27FC236}">
                <a16:creationId xmlns:a16="http://schemas.microsoft.com/office/drawing/2014/main" id="{166906B3-AD41-2849-825F-4F39BA221774}"/>
              </a:ext>
            </a:extLst>
          </p:cNvPr>
          <p:cNvSpPr/>
          <p:nvPr/>
        </p:nvSpPr>
        <p:spPr>
          <a:xfrm>
            <a:off x="4062854" y="2402811"/>
            <a:ext cx="577724" cy="320040"/>
          </a:xfrm>
          <a:prstGeom prst="roundRect">
            <a:avLst/>
          </a:prstGeom>
          <a:solidFill>
            <a:srgbClr val="BBCC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44" name="TextBox 43">
            <a:extLst>
              <a:ext uri="{FF2B5EF4-FFF2-40B4-BE49-F238E27FC236}">
                <a16:creationId xmlns:a16="http://schemas.microsoft.com/office/drawing/2014/main" id="{DB1E536E-8FD9-A148-B687-F04358A6E1EE}"/>
              </a:ext>
            </a:extLst>
          </p:cNvPr>
          <p:cNvSpPr txBox="1"/>
          <p:nvPr/>
        </p:nvSpPr>
        <p:spPr>
          <a:xfrm>
            <a:off x="3795265" y="2141417"/>
            <a:ext cx="1174583" cy="261610"/>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GNSS POD</a:t>
            </a:r>
          </a:p>
        </p:txBody>
      </p:sp>
      <p:sp>
        <p:nvSpPr>
          <p:cNvPr id="45" name="Rounded Rectangle 44">
            <a:extLst>
              <a:ext uri="{FF2B5EF4-FFF2-40B4-BE49-F238E27FC236}">
                <a16:creationId xmlns:a16="http://schemas.microsoft.com/office/drawing/2014/main" id="{F4B909D0-E817-304D-948F-D78DD28939DD}"/>
              </a:ext>
            </a:extLst>
          </p:cNvPr>
          <p:cNvSpPr/>
          <p:nvPr/>
        </p:nvSpPr>
        <p:spPr>
          <a:xfrm>
            <a:off x="4208409" y="3213427"/>
            <a:ext cx="336619"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46" name="TextBox 45">
            <a:extLst>
              <a:ext uri="{FF2B5EF4-FFF2-40B4-BE49-F238E27FC236}">
                <a16:creationId xmlns:a16="http://schemas.microsoft.com/office/drawing/2014/main" id="{2B3D7883-9CE5-274B-A4DB-FE2126C808FA}"/>
              </a:ext>
            </a:extLst>
          </p:cNvPr>
          <p:cNvSpPr txBox="1"/>
          <p:nvPr/>
        </p:nvSpPr>
        <p:spPr>
          <a:xfrm>
            <a:off x="3902925" y="2785210"/>
            <a:ext cx="944953"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a:t>
            </a:r>
            <a:r>
              <a:rPr lang="en-US" sz="1100" dirty="0" err="1">
                <a:latin typeface="Arial" panose="020B0604020202020204" pitchFamily="34" charset="0"/>
                <a:cs typeface="Arial" panose="020B0604020202020204" pitchFamily="34" charset="0"/>
              </a:rPr>
              <a:t>Desat</a:t>
            </a:r>
            <a:r>
              <a:rPr lang="en-US" sz="1100" dirty="0">
                <a:latin typeface="Arial" panose="020B0604020202020204" pitchFamily="34" charset="0"/>
                <a:cs typeface="Arial" panose="020B0604020202020204" pitchFamily="34" charset="0"/>
              </a:rPr>
              <a:t> Planning</a:t>
            </a:r>
          </a:p>
        </p:txBody>
      </p:sp>
      <p:sp>
        <p:nvSpPr>
          <p:cNvPr id="47" name="Rounded Rectangle 46">
            <a:extLst>
              <a:ext uri="{FF2B5EF4-FFF2-40B4-BE49-F238E27FC236}">
                <a16:creationId xmlns:a16="http://schemas.microsoft.com/office/drawing/2014/main" id="{4CD4A885-83D0-EA4B-8608-9DC4400A9189}"/>
              </a:ext>
            </a:extLst>
          </p:cNvPr>
          <p:cNvSpPr/>
          <p:nvPr/>
        </p:nvSpPr>
        <p:spPr>
          <a:xfrm>
            <a:off x="4062854" y="4166902"/>
            <a:ext cx="146303"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2</a:t>
            </a:r>
          </a:p>
        </p:txBody>
      </p:sp>
      <p:sp>
        <p:nvSpPr>
          <p:cNvPr id="49" name="Rounded Rectangle 48">
            <a:extLst>
              <a:ext uri="{FF2B5EF4-FFF2-40B4-BE49-F238E27FC236}">
                <a16:creationId xmlns:a16="http://schemas.microsoft.com/office/drawing/2014/main" id="{69D6B3E2-5925-C247-A870-82049499731C}"/>
              </a:ext>
            </a:extLst>
          </p:cNvPr>
          <p:cNvSpPr/>
          <p:nvPr/>
        </p:nvSpPr>
        <p:spPr>
          <a:xfrm>
            <a:off x="4062854" y="4793266"/>
            <a:ext cx="577724" cy="320040"/>
          </a:xfrm>
          <a:prstGeom prst="roundRect">
            <a:avLst/>
          </a:prstGeom>
          <a:solidFill>
            <a:srgbClr val="BBCC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51" name="Rounded Rectangle 50">
            <a:extLst>
              <a:ext uri="{FF2B5EF4-FFF2-40B4-BE49-F238E27FC236}">
                <a16:creationId xmlns:a16="http://schemas.microsoft.com/office/drawing/2014/main" id="{4422C58A-750D-FF4D-9585-20C0C75057C7}"/>
              </a:ext>
            </a:extLst>
          </p:cNvPr>
          <p:cNvSpPr/>
          <p:nvPr/>
        </p:nvSpPr>
        <p:spPr>
          <a:xfrm>
            <a:off x="4208409" y="5605222"/>
            <a:ext cx="336618"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52" name="TextBox 51">
            <a:extLst>
              <a:ext uri="{FF2B5EF4-FFF2-40B4-BE49-F238E27FC236}">
                <a16:creationId xmlns:a16="http://schemas.microsoft.com/office/drawing/2014/main" id="{91BA4247-344E-4F44-B29E-FE5A33EE48EB}"/>
              </a:ext>
            </a:extLst>
          </p:cNvPr>
          <p:cNvSpPr txBox="1"/>
          <p:nvPr/>
        </p:nvSpPr>
        <p:spPr>
          <a:xfrm>
            <a:off x="3849767" y="5174246"/>
            <a:ext cx="944953"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a:t>
            </a:r>
            <a:r>
              <a:rPr lang="en-US" sz="1100" dirty="0" err="1">
                <a:latin typeface="Arial" panose="020B0604020202020204" pitchFamily="34" charset="0"/>
                <a:cs typeface="Arial" panose="020B0604020202020204" pitchFamily="34" charset="0"/>
              </a:rPr>
              <a:t>Desat</a:t>
            </a:r>
            <a:r>
              <a:rPr lang="en-US" sz="1100" dirty="0">
                <a:latin typeface="Arial" panose="020B0604020202020204" pitchFamily="34" charset="0"/>
                <a:cs typeface="Arial" panose="020B0604020202020204" pitchFamily="34" charset="0"/>
              </a:rPr>
              <a:t> Planning</a:t>
            </a:r>
          </a:p>
        </p:txBody>
      </p:sp>
      <p:sp>
        <p:nvSpPr>
          <p:cNvPr id="53" name="Rounded Rectangle 52">
            <a:extLst>
              <a:ext uri="{FF2B5EF4-FFF2-40B4-BE49-F238E27FC236}">
                <a16:creationId xmlns:a16="http://schemas.microsoft.com/office/drawing/2014/main" id="{EE6440DF-07D7-5C41-A0A9-C612CA92E7CA}"/>
              </a:ext>
            </a:extLst>
          </p:cNvPr>
          <p:cNvSpPr/>
          <p:nvPr/>
        </p:nvSpPr>
        <p:spPr>
          <a:xfrm>
            <a:off x="5818027" y="1763289"/>
            <a:ext cx="577724" cy="320040"/>
          </a:xfrm>
          <a:prstGeom prst="roundRect">
            <a:avLst/>
          </a:prstGeom>
          <a:solidFill>
            <a:srgbClr val="EE99A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55" name="Rounded Rectangle 54">
            <a:extLst>
              <a:ext uri="{FF2B5EF4-FFF2-40B4-BE49-F238E27FC236}">
                <a16:creationId xmlns:a16="http://schemas.microsoft.com/office/drawing/2014/main" id="{54933563-8BDB-E947-891E-B9AAC848E37B}"/>
              </a:ext>
            </a:extLst>
          </p:cNvPr>
          <p:cNvSpPr/>
          <p:nvPr/>
        </p:nvSpPr>
        <p:spPr>
          <a:xfrm>
            <a:off x="5818027" y="2518998"/>
            <a:ext cx="577724"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56" name="TextBox 55">
            <a:extLst>
              <a:ext uri="{FF2B5EF4-FFF2-40B4-BE49-F238E27FC236}">
                <a16:creationId xmlns:a16="http://schemas.microsoft.com/office/drawing/2014/main" id="{2C5A35BF-B208-4E4A-97EA-0F4EA6F68D5A}"/>
              </a:ext>
            </a:extLst>
          </p:cNvPr>
          <p:cNvSpPr txBox="1"/>
          <p:nvPr/>
        </p:nvSpPr>
        <p:spPr>
          <a:xfrm>
            <a:off x="5634413" y="2083329"/>
            <a:ext cx="944953"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Activity Planning</a:t>
            </a:r>
          </a:p>
        </p:txBody>
      </p:sp>
      <p:sp>
        <p:nvSpPr>
          <p:cNvPr id="57" name="Rounded Rectangle 56">
            <a:extLst>
              <a:ext uri="{FF2B5EF4-FFF2-40B4-BE49-F238E27FC236}">
                <a16:creationId xmlns:a16="http://schemas.microsoft.com/office/drawing/2014/main" id="{31E08CE3-DA31-A54C-84C4-8BABA4044622}"/>
              </a:ext>
            </a:extLst>
          </p:cNvPr>
          <p:cNvSpPr/>
          <p:nvPr/>
        </p:nvSpPr>
        <p:spPr>
          <a:xfrm>
            <a:off x="5818027" y="3321992"/>
            <a:ext cx="577724" cy="320040"/>
          </a:xfrm>
          <a:prstGeom prst="roundRect">
            <a:avLst/>
          </a:prstGeom>
          <a:solidFill>
            <a:srgbClr val="EE99A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59" name="Rounded Rectangle 58">
            <a:extLst>
              <a:ext uri="{FF2B5EF4-FFF2-40B4-BE49-F238E27FC236}">
                <a16:creationId xmlns:a16="http://schemas.microsoft.com/office/drawing/2014/main" id="{DDD680A7-675A-8847-827D-3637A0F85C23}"/>
              </a:ext>
            </a:extLst>
          </p:cNvPr>
          <p:cNvSpPr/>
          <p:nvPr/>
        </p:nvSpPr>
        <p:spPr>
          <a:xfrm>
            <a:off x="5818027" y="4077701"/>
            <a:ext cx="577724"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60" name="TextBox 59">
            <a:extLst>
              <a:ext uri="{FF2B5EF4-FFF2-40B4-BE49-F238E27FC236}">
                <a16:creationId xmlns:a16="http://schemas.microsoft.com/office/drawing/2014/main" id="{439F2855-8632-2544-B079-DF6AC80B1C22}"/>
              </a:ext>
            </a:extLst>
          </p:cNvPr>
          <p:cNvSpPr txBox="1"/>
          <p:nvPr/>
        </p:nvSpPr>
        <p:spPr>
          <a:xfrm>
            <a:off x="5634413" y="3642032"/>
            <a:ext cx="944953"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Activity Planning</a:t>
            </a:r>
          </a:p>
        </p:txBody>
      </p:sp>
      <p:sp>
        <p:nvSpPr>
          <p:cNvPr id="61" name="Rounded Rectangle 60">
            <a:extLst>
              <a:ext uri="{FF2B5EF4-FFF2-40B4-BE49-F238E27FC236}">
                <a16:creationId xmlns:a16="http://schemas.microsoft.com/office/drawing/2014/main" id="{D4A714B8-61F7-084D-A38C-C750B64A1BFA}"/>
              </a:ext>
            </a:extLst>
          </p:cNvPr>
          <p:cNvSpPr/>
          <p:nvPr/>
        </p:nvSpPr>
        <p:spPr>
          <a:xfrm>
            <a:off x="5515848" y="5144153"/>
            <a:ext cx="292608" cy="320040"/>
          </a:xfrm>
          <a:prstGeom prst="roundRect">
            <a:avLst/>
          </a:prstGeom>
          <a:solidFill>
            <a:srgbClr val="8178B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62" name="Rounded Rectangle 61">
            <a:extLst>
              <a:ext uri="{FF2B5EF4-FFF2-40B4-BE49-F238E27FC236}">
                <a16:creationId xmlns:a16="http://schemas.microsoft.com/office/drawing/2014/main" id="{F9BFC609-6137-C549-9B05-18A26B24BCA7}"/>
              </a:ext>
            </a:extLst>
          </p:cNvPr>
          <p:cNvSpPr/>
          <p:nvPr/>
        </p:nvSpPr>
        <p:spPr>
          <a:xfrm>
            <a:off x="5818038" y="5673409"/>
            <a:ext cx="2329263" cy="320040"/>
          </a:xfrm>
          <a:prstGeom prst="roundRect">
            <a:avLst/>
          </a:prstGeom>
          <a:solidFill>
            <a:srgbClr val="77AAD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32</a:t>
            </a:r>
          </a:p>
        </p:txBody>
      </p:sp>
      <p:sp>
        <p:nvSpPr>
          <p:cNvPr id="63" name="TextBox 62">
            <a:extLst>
              <a:ext uri="{FF2B5EF4-FFF2-40B4-BE49-F238E27FC236}">
                <a16:creationId xmlns:a16="http://schemas.microsoft.com/office/drawing/2014/main" id="{07E71943-203D-7441-A10F-84D6FE978689}"/>
              </a:ext>
            </a:extLst>
          </p:cNvPr>
          <p:cNvSpPr txBox="1"/>
          <p:nvPr/>
        </p:nvSpPr>
        <p:spPr>
          <a:xfrm>
            <a:off x="5060404" y="4699412"/>
            <a:ext cx="1274138"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Transmit GNSS, DH to SOC</a:t>
            </a:r>
          </a:p>
        </p:txBody>
      </p:sp>
      <p:sp>
        <p:nvSpPr>
          <p:cNvPr id="64" name="TextBox 63">
            <a:extLst>
              <a:ext uri="{FF2B5EF4-FFF2-40B4-BE49-F238E27FC236}">
                <a16:creationId xmlns:a16="http://schemas.microsoft.com/office/drawing/2014/main" id="{1B2E9397-7DD3-1A44-B857-27FC60F8AE99}"/>
              </a:ext>
            </a:extLst>
          </p:cNvPr>
          <p:cNvSpPr txBox="1"/>
          <p:nvPr/>
        </p:nvSpPr>
        <p:spPr>
          <a:xfrm>
            <a:off x="6305616" y="5252069"/>
            <a:ext cx="1357105"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P/L Freq. Selection Updates</a:t>
            </a:r>
          </a:p>
        </p:txBody>
      </p:sp>
      <p:sp>
        <p:nvSpPr>
          <p:cNvPr id="67" name="Rounded Rectangle 66">
            <a:extLst>
              <a:ext uri="{FF2B5EF4-FFF2-40B4-BE49-F238E27FC236}">
                <a16:creationId xmlns:a16="http://schemas.microsoft.com/office/drawing/2014/main" id="{5F2AD918-6D0A-1445-8234-4CB20376C5F5}"/>
              </a:ext>
            </a:extLst>
          </p:cNvPr>
          <p:cNvSpPr/>
          <p:nvPr/>
        </p:nvSpPr>
        <p:spPr>
          <a:xfrm>
            <a:off x="7569546" y="2337109"/>
            <a:ext cx="577724" cy="320040"/>
          </a:xfrm>
          <a:prstGeom prst="roundRect">
            <a:avLst/>
          </a:prstGeom>
          <a:solidFill>
            <a:srgbClr val="EE99A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68" name="TextBox 67">
            <a:extLst>
              <a:ext uri="{FF2B5EF4-FFF2-40B4-BE49-F238E27FC236}">
                <a16:creationId xmlns:a16="http://schemas.microsoft.com/office/drawing/2014/main" id="{ECE302C8-E952-0540-8EF3-B5BEFA7BA6A3}"/>
              </a:ext>
            </a:extLst>
          </p:cNvPr>
          <p:cNvSpPr txBox="1"/>
          <p:nvPr/>
        </p:nvSpPr>
        <p:spPr>
          <a:xfrm>
            <a:off x="7101831" y="1910519"/>
            <a:ext cx="1530127"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Cross-Check Maneuvers, Replan</a:t>
            </a:r>
          </a:p>
        </p:txBody>
      </p:sp>
      <p:sp>
        <p:nvSpPr>
          <p:cNvPr id="69" name="Rounded Rectangle 68">
            <a:extLst>
              <a:ext uri="{FF2B5EF4-FFF2-40B4-BE49-F238E27FC236}">
                <a16:creationId xmlns:a16="http://schemas.microsoft.com/office/drawing/2014/main" id="{8E80F9C9-59FE-8548-831F-125FF56FA756}"/>
              </a:ext>
            </a:extLst>
          </p:cNvPr>
          <p:cNvSpPr/>
          <p:nvPr/>
        </p:nvSpPr>
        <p:spPr>
          <a:xfrm>
            <a:off x="7563742" y="3764250"/>
            <a:ext cx="577724"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70" name="TextBox 69">
            <a:extLst>
              <a:ext uri="{FF2B5EF4-FFF2-40B4-BE49-F238E27FC236}">
                <a16:creationId xmlns:a16="http://schemas.microsoft.com/office/drawing/2014/main" id="{7FDEC795-28DB-B642-A5E9-8F9C18F85669}"/>
              </a:ext>
            </a:extLst>
          </p:cNvPr>
          <p:cNvSpPr txBox="1"/>
          <p:nvPr/>
        </p:nvSpPr>
        <p:spPr>
          <a:xfrm>
            <a:off x="7101831" y="3497006"/>
            <a:ext cx="1530127" cy="261610"/>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Mission Planning</a:t>
            </a:r>
          </a:p>
        </p:txBody>
      </p:sp>
      <p:sp>
        <p:nvSpPr>
          <p:cNvPr id="71" name="Rounded Rectangle 70">
            <a:extLst>
              <a:ext uri="{FF2B5EF4-FFF2-40B4-BE49-F238E27FC236}">
                <a16:creationId xmlns:a16="http://schemas.microsoft.com/office/drawing/2014/main" id="{08938089-DFF4-8149-9B33-E96741B1381A}"/>
              </a:ext>
            </a:extLst>
          </p:cNvPr>
          <p:cNvSpPr/>
          <p:nvPr/>
        </p:nvSpPr>
        <p:spPr>
          <a:xfrm>
            <a:off x="9301935" y="2337109"/>
            <a:ext cx="292608" cy="320040"/>
          </a:xfrm>
          <a:prstGeom prst="roundRect">
            <a:avLst/>
          </a:prstGeom>
          <a:solidFill>
            <a:srgbClr val="EE99A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74" name="TextBox 73">
            <a:extLst>
              <a:ext uri="{FF2B5EF4-FFF2-40B4-BE49-F238E27FC236}">
                <a16:creationId xmlns:a16="http://schemas.microsoft.com/office/drawing/2014/main" id="{0E597FC0-3175-D347-B080-F9F8EC536818}"/>
              </a:ext>
            </a:extLst>
          </p:cNvPr>
          <p:cNvSpPr txBox="1"/>
          <p:nvPr/>
        </p:nvSpPr>
        <p:spPr>
          <a:xfrm>
            <a:off x="8683440" y="1730113"/>
            <a:ext cx="1530121" cy="600164"/>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Verify Maneuvers, Generate Timing Offsets &amp; FOP</a:t>
            </a:r>
          </a:p>
        </p:txBody>
      </p:sp>
      <p:sp>
        <p:nvSpPr>
          <p:cNvPr id="75" name="Rounded Rectangle 74">
            <a:extLst>
              <a:ext uri="{FF2B5EF4-FFF2-40B4-BE49-F238E27FC236}">
                <a16:creationId xmlns:a16="http://schemas.microsoft.com/office/drawing/2014/main" id="{7220DA20-EF40-704B-BFCF-E1FA3F76ADFC}"/>
              </a:ext>
            </a:extLst>
          </p:cNvPr>
          <p:cNvSpPr/>
          <p:nvPr/>
        </p:nvSpPr>
        <p:spPr>
          <a:xfrm>
            <a:off x="9317736" y="3270099"/>
            <a:ext cx="569415"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76" name="Rounded Rectangle 75">
            <a:extLst>
              <a:ext uri="{FF2B5EF4-FFF2-40B4-BE49-F238E27FC236}">
                <a16:creationId xmlns:a16="http://schemas.microsoft.com/office/drawing/2014/main" id="{A3AD7BFC-0A9A-AD45-B9E6-C979F1DE0F33}"/>
              </a:ext>
            </a:extLst>
          </p:cNvPr>
          <p:cNvSpPr/>
          <p:nvPr/>
        </p:nvSpPr>
        <p:spPr>
          <a:xfrm>
            <a:off x="9310437" y="4407108"/>
            <a:ext cx="576714"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8</a:t>
            </a:r>
          </a:p>
        </p:txBody>
      </p:sp>
      <p:sp>
        <p:nvSpPr>
          <p:cNvPr id="77" name="TextBox 76">
            <a:extLst>
              <a:ext uri="{FF2B5EF4-FFF2-40B4-BE49-F238E27FC236}">
                <a16:creationId xmlns:a16="http://schemas.microsoft.com/office/drawing/2014/main" id="{E2B9B7CB-51CA-E347-934E-769B19DB4DED}"/>
              </a:ext>
            </a:extLst>
          </p:cNvPr>
          <p:cNvSpPr txBox="1"/>
          <p:nvPr/>
        </p:nvSpPr>
        <p:spPr>
          <a:xfrm>
            <a:off x="9109889" y="2848751"/>
            <a:ext cx="1344182"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Command &amp; Seq. Generation</a:t>
            </a:r>
          </a:p>
        </p:txBody>
      </p:sp>
      <p:sp>
        <p:nvSpPr>
          <p:cNvPr id="78" name="TextBox 77">
            <a:extLst>
              <a:ext uri="{FF2B5EF4-FFF2-40B4-BE49-F238E27FC236}">
                <a16:creationId xmlns:a16="http://schemas.microsoft.com/office/drawing/2014/main" id="{C0FB82C5-DAEC-EA41-A5A1-C6DEB0794B94}"/>
              </a:ext>
            </a:extLst>
          </p:cNvPr>
          <p:cNvSpPr txBox="1"/>
          <p:nvPr/>
        </p:nvSpPr>
        <p:spPr>
          <a:xfrm>
            <a:off x="9108787" y="3999012"/>
            <a:ext cx="1344182"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Command &amp; Seq. Generation</a:t>
            </a:r>
          </a:p>
        </p:txBody>
      </p:sp>
      <p:sp>
        <p:nvSpPr>
          <p:cNvPr id="79" name="Rounded Rectangle 78">
            <a:extLst>
              <a:ext uri="{FF2B5EF4-FFF2-40B4-BE49-F238E27FC236}">
                <a16:creationId xmlns:a16="http://schemas.microsoft.com/office/drawing/2014/main" id="{AD0EEE9D-BBD5-B64F-AD41-3086A8217E62}"/>
              </a:ext>
            </a:extLst>
          </p:cNvPr>
          <p:cNvSpPr/>
          <p:nvPr/>
        </p:nvSpPr>
        <p:spPr>
          <a:xfrm>
            <a:off x="11056941" y="3269925"/>
            <a:ext cx="292608"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80" name="Rounded Rectangle 79">
            <a:extLst>
              <a:ext uri="{FF2B5EF4-FFF2-40B4-BE49-F238E27FC236}">
                <a16:creationId xmlns:a16="http://schemas.microsoft.com/office/drawing/2014/main" id="{9BBABA65-9509-024B-928F-CCF3D021BEA0}"/>
              </a:ext>
            </a:extLst>
          </p:cNvPr>
          <p:cNvSpPr/>
          <p:nvPr/>
        </p:nvSpPr>
        <p:spPr>
          <a:xfrm>
            <a:off x="11056941" y="4406934"/>
            <a:ext cx="292608"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4</a:t>
            </a:r>
          </a:p>
        </p:txBody>
      </p:sp>
      <p:sp>
        <p:nvSpPr>
          <p:cNvPr id="81" name="TextBox 80">
            <a:extLst>
              <a:ext uri="{FF2B5EF4-FFF2-40B4-BE49-F238E27FC236}">
                <a16:creationId xmlns:a16="http://schemas.microsoft.com/office/drawing/2014/main" id="{22F03156-8216-E34C-949A-1E8CD614D674}"/>
              </a:ext>
            </a:extLst>
          </p:cNvPr>
          <p:cNvSpPr txBox="1"/>
          <p:nvPr/>
        </p:nvSpPr>
        <p:spPr>
          <a:xfrm>
            <a:off x="10528105" y="2838864"/>
            <a:ext cx="1344182"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G1 Uplink Product Preparation</a:t>
            </a:r>
          </a:p>
        </p:txBody>
      </p:sp>
      <p:sp>
        <p:nvSpPr>
          <p:cNvPr id="82" name="TextBox 81">
            <a:extLst>
              <a:ext uri="{FF2B5EF4-FFF2-40B4-BE49-F238E27FC236}">
                <a16:creationId xmlns:a16="http://schemas.microsoft.com/office/drawing/2014/main" id="{ABDCB11C-2CD5-9A49-8953-77DD457EF3DB}"/>
              </a:ext>
            </a:extLst>
          </p:cNvPr>
          <p:cNvSpPr txBox="1"/>
          <p:nvPr/>
        </p:nvSpPr>
        <p:spPr>
          <a:xfrm>
            <a:off x="10537236" y="3961319"/>
            <a:ext cx="1344182"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Uplink Product Preparation</a:t>
            </a:r>
          </a:p>
        </p:txBody>
      </p:sp>
      <p:sp>
        <p:nvSpPr>
          <p:cNvPr id="83" name="Rounded Rectangle 82">
            <a:extLst>
              <a:ext uri="{FF2B5EF4-FFF2-40B4-BE49-F238E27FC236}">
                <a16:creationId xmlns:a16="http://schemas.microsoft.com/office/drawing/2014/main" id="{41193A71-6C4C-1D4A-B6B2-DBBA9421AC8F}"/>
              </a:ext>
            </a:extLst>
          </p:cNvPr>
          <p:cNvSpPr/>
          <p:nvPr/>
        </p:nvSpPr>
        <p:spPr>
          <a:xfrm>
            <a:off x="438912" y="4559994"/>
            <a:ext cx="512064" cy="640080"/>
          </a:xfrm>
          <a:prstGeom prst="roundRect">
            <a:avLst/>
          </a:prstGeom>
          <a:solidFill>
            <a:srgbClr val="BFBFB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7</a:t>
            </a:r>
          </a:p>
        </p:txBody>
      </p:sp>
      <p:sp>
        <p:nvSpPr>
          <p:cNvPr id="84" name="Rounded Rectangle 83">
            <a:extLst>
              <a:ext uri="{FF2B5EF4-FFF2-40B4-BE49-F238E27FC236}">
                <a16:creationId xmlns:a16="http://schemas.microsoft.com/office/drawing/2014/main" id="{70547C27-BC5D-5F43-A8FA-7C618248112D}"/>
              </a:ext>
            </a:extLst>
          </p:cNvPr>
          <p:cNvSpPr/>
          <p:nvPr/>
        </p:nvSpPr>
        <p:spPr>
          <a:xfrm>
            <a:off x="2185416" y="5228861"/>
            <a:ext cx="512064" cy="640080"/>
          </a:xfrm>
          <a:prstGeom prst="round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7</a:t>
            </a:r>
          </a:p>
        </p:txBody>
      </p:sp>
      <p:cxnSp>
        <p:nvCxnSpPr>
          <p:cNvPr id="88" name="Elbow Connector 87">
            <a:extLst>
              <a:ext uri="{FF2B5EF4-FFF2-40B4-BE49-F238E27FC236}">
                <a16:creationId xmlns:a16="http://schemas.microsoft.com/office/drawing/2014/main" id="{20150F01-4E81-5D41-9882-756523987645}"/>
              </a:ext>
            </a:extLst>
          </p:cNvPr>
          <p:cNvCxnSpPr>
            <a:cxnSpLocks/>
            <a:stCxn id="9" idx="3"/>
            <a:endCxn id="40" idx="1"/>
          </p:cNvCxnSpPr>
          <p:nvPr/>
        </p:nvCxnSpPr>
        <p:spPr>
          <a:xfrm>
            <a:off x="1234075" y="971445"/>
            <a:ext cx="2828778" cy="965022"/>
          </a:xfrm>
          <a:prstGeom prst="bentConnector3">
            <a:avLst>
              <a:gd name="adj1" fmla="val 20197"/>
            </a:avLst>
          </a:prstGeom>
          <a:ln w="19050">
            <a:solidFill>
              <a:srgbClr val="EE8866"/>
            </a:solidFill>
            <a:tailEnd type="triangle"/>
          </a:ln>
        </p:spPr>
        <p:style>
          <a:lnRef idx="1">
            <a:schemeClr val="accent1"/>
          </a:lnRef>
          <a:fillRef idx="0">
            <a:schemeClr val="accent1"/>
          </a:fillRef>
          <a:effectRef idx="0">
            <a:schemeClr val="accent1"/>
          </a:effectRef>
          <a:fontRef idx="minor">
            <a:schemeClr val="tx1"/>
          </a:fontRef>
        </p:style>
      </p:cxnSp>
      <p:cxnSp>
        <p:nvCxnSpPr>
          <p:cNvPr id="90" name="Elbow Connector 89">
            <a:extLst>
              <a:ext uri="{FF2B5EF4-FFF2-40B4-BE49-F238E27FC236}">
                <a16:creationId xmlns:a16="http://schemas.microsoft.com/office/drawing/2014/main" id="{76C52DC4-125C-D144-957B-88E0C0F81039}"/>
              </a:ext>
            </a:extLst>
          </p:cNvPr>
          <p:cNvCxnSpPr>
            <a:cxnSpLocks/>
            <a:stCxn id="9" idx="3"/>
            <a:endCxn id="45" idx="1"/>
          </p:cNvCxnSpPr>
          <p:nvPr/>
        </p:nvCxnSpPr>
        <p:spPr>
          <a:xfrm>
            <a:off x="1234075" y="971445"/>
            <a:ext cx="2974334" cy="2402002"/>
          </a:xfrm>
          <a:prstGeom prst="bentConnector3">
            <a:avLst>
              <a:gd name="adj1" fmla="val 13371"/>
            </a:avLst>
          </a:prstGeom>
          <a:ln w="19050">
            <a:solidFill>
              <a:srgbClr val="EE8866"/>
            </a:solidFill>
            <a:tailEnd type="triangle"/>
          </a:ln>
        </p:spPr>
        <p:style>
          <a:lnRef idx="1">
            <a:schemeClr val="accent1"/>
          </a:lnRef>
          <a:fillRef idx="0">
            <a:schemeClr val="accent1"/>
          </a:fillRef>
          <a:effectRef idx="0">
            <a:schemeClr val="accent1"/>
          </a:effectRef>
          <a:fontRef idx="minor">
            <a:schemeClr val="tx1"/>
          </a:fontRef>
        </p:style>
      </p:cxnSp>
      <p:cxnSp>
        <p:nvCxnSpPr>
          <p:cNvPr id="91" name="Elbow Connector 90">
            <a:extLst>
              <a:ext uri="{FF2B5EF4-FFF2-40B4-BE49-F238E27FC236}">
                <a16:creationId xmlns:a16="http://schemas.microsoft.com/office/drawing/2014/main" id="{5F9DCC48-F741-6A42-A7A6-5C2DC9EF5D0A}"/>
              </a:ext>
            </a:extLst>
          </p:cNvPr>
          <p:cNvCxnSpPr>
            <a:cxnSpLocks/>
            <a:stCxn id="9" idx="3"/>
            <a:endCxn id="43" idx="1"/>
          </p:cNvCxnSpPr>
          <p:nvPr/>
        </p:nvCxnSpPr>
        <p:spPr>
          <a:xfrm>
            <a:off x="1234075" y="971445"/>
            <a:ext cx="2828779" cy="1591386"/>
          </a:xfrm>
          <a:prstGeom prst="bentConnector3">
            <a:avLst>
              <a:gd name="adj1" fmla="val 17250"/>
            </a:avLst>
          </a:prstGeom>
          <a:ln w="19050">
            <a:solidFill>
              <a:srgbClr val="BBCC33"/>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9AEDFCD8-8D71-C645-983F-B1468D31860E}"/>
              </a:ext>
            </a:extLst>
          </p:cNvPr>
          <p:cNvCxnSpPr>
            <a:cxnSpLocks/>
            <a:stCxn id="37" idx="3"/>
            <a:endCxn id="47" idx="1"/>
          </p:cNvCxnSpPr>
          <p:nvPr/>
        </p:nvCxnSpPr>
        <p:spPr>
          <a:xfrm>
            <a:off x="2972236" y="971445"/>
            <a:ext cx="1090618" cy="3355477"/>
          </a:xfrm>
          <a:prstGeom prst="bentConnector3">
            <a:avLst>
              <a:gd name="adj1" fmla="val 50000"/>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Elbow Connector 102">
            <a:extLst>
              <a:ext uri="{FF2B5EF4-FFF2-40B4-BE49-F238E27FC236}">
                <a16:creationId xmlns:a16="http://schemas.microsoft.com/office/drawing/2014/main" id="{6B95F03F-EF43-1F4B-867C-8D5D315AE873}"/>
              </a:ext>
            </a:extLst>
          </p:cNvPr>
          <p:cNvCxnSpPr>
            <a:cxnSpLocks/>
            <a:stCxn id="37" idx="3"/>
            <a:endCxn id="51" idx="1"/>
          </p:cNvCxnSpPr>
          <p:nvPr/>
        </p:nvCxnSpPr>
        <p:spPr>
          <a:xfrm>
            <a:off x="2972236" y="971445"/>
            <a:ext cx="1236173" cy="4793797"/>
          </a:xfrm>
          <a:prstGeom prst="bentConnector3">
            <a:avLst>
              <a:gd name="adj1" fmla="val 18524"/>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Elbow Connector 103">
            <a:extLst>
              <a:ext uri="{FF2B5EF4-FFF2-40B4-BE49-F238E27FC236}">
                <a16:creationId xmlns:a16="http://schemas.microsoft.com/office/drawing/2014/main" id="{408BEE90-974F-314D-9D73-41B4DC61C00B}"/>
              </a:ext>
            </a:extLst>
          </p:cNvPr>
          <p:cNvCxnSpPr>
            <a:cxnSpLocks/>
            <a:stCxn id="37" idx="3"/>
            <a:endCxn id="49" idx="1"/>
          </p:cNvCxnSpPr>
          <p:nvPr/>
        </p:nvCxnSpPr>
        <p:spPr>
          <a:xfrm>
            <a:off x="2972236" y="971445"/>
            <a:ext cx="1090618" cy="3981841"/>
          </a:xfrm>
          <a:prstGeom prst="bentConnector3">
            <a:avLst>
              <a:gd name="adj1" fmla="val 35729"/>
            </a:avLst>
          </a:prstGeom>
          <a:ln w="19050">
            <a:solidFill>
              <a:srgbClr val="BBCC33"/>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Elbow Connector 110">
            <a:extLst>
              <a:ext uri="{FF2B5EF4-FFF2-40B4-BE49-F238E27FC236}">
                <a16:creationId xmlns:a16="http://schemas.microsoft.com/office/drawing/2014/main" id="{080F0057-0AE1-BC42-9347-8C575581CD90}"/>
              </a:ext>
            </a:extLst>
          </p:cNvPr>
          <p:cNvCxnSpPr>
            <a:cxnSpLocks/>
            <a:stCxn id="45" idx="3"/>
            <a:endCxn id="53" idx="1"/>
          </p:cNvCxnSpPr>
          <p:nvPr/>
        </p:nvCxnSpPr>
        <p:spPr>
          <a:xfrm flipV="1">
            <a:off x="4545028" y="1923309"/>
            <a:ext cx="1272999" cy="1450138"/>
          </a:xfrm>
          <a:prstGeom prst="bentConnector3">
            <a:avLst>
              <a:gd name="adj1" fmla="val 73531"/>
            </a:avLst>
          </a:prstGeom>
          <a:ln w="19050">
            <a:solidFill>
              <a:srgbClr val="EE99AA"/>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14" name="Elbow Connector 113">
            <a:extLst>
              <a:ext uri="{FF2B5EF4-FFF2-40B4-BE49-F238E27FC236}">
                <a16:creationId xmlns:a16="http://schemas.microsoft.com/office/drawing/2014/main" id="{07628E7E-5F1C-0647-B04C-6404A63709B3}"/>
              </a:ext>
            </a:extLst>
          </p:cNvPr>
          <p:cNvCxnSpPr>
            <a:cxnSpLocks/>
            <a:stCxn id="43" idx="3"/>
            <a:endCxn id="53" idx="1"/>
          </p:cNvCxnSpPr>
          <p:nvPr/>
        </p:nvCxnSpPr>
        <p:spPr>
          <a:xfrm flipV="1">
            <a:off x="4640578" y="1923309"/>
            <a:ext cx="1177449" cy="639522"/>
          </a:xfrm>
          <a:prstGeom prst="bentConnector3">
            <a:avLst>
              <a:gd name="adj1" fmla="val 62720"/>
            </a:avLst>
          </a:prstGeom>
          <a:ln w="19050">
            <a:solidFill>
              <a:srgbClr val="EE99AA"/>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Elbow Connector 117">
            <a:extLst>
              <a:ext uri="{FF2B5EF4-FFF2-40B4-BE49-F238E27FC236}">
                <a16:creationId xmlns:a16="http://schemas.microsoft.com/office/drawing/2014/main" id="{85239E00-1210-AE46-AB49-8739DC687F53}"/>
              </a:ext>
            </a:extLst>
          </p:cNvPr>
          <p:cNvCxnSpPr>
            <a:cxnSpLocks/>
            <a:stCxn id="40" idx="3"/>
            <a:endCxn id="55" idx="1"/>
          </p:cNvCxnSpPr>
          <p:nvPr/>
        </p:nvCxnSpPr>
        <p:spPr>
          <a:xfrm>
            <a:off x="4209157" y="1936467"/>
            <a:ext cx="1608870" cy="742551"/>
          </a:xfrm>
          <a:prstGeom prst="bentConnector3">
            <a:avLst>
              <a:gd name="adj1" fmla="val 50000"/>
            </a:avLst>
          </a:prstGeom>
          <a:ln w="19050">
            <a:solidFill>
              <a:srgbClr val="EE8866"/>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Elbow Connector 123">
            <a:extLst>
              <a:ext uri="{FF2B5EF4-FFF2-40B4-BE49-F238E27FC236}">
                <a16:creationId xmlns:a16="http://schemas.microsoft.com/office/drawing/2014/main" id="{CD358A03-66BA-994C-8DD8-AEA85EE54265}"/>
              </a:ext>
            </a:extLst>
          </p:cNvPr>
          <p:cNvCxnSpPr>
            <a:cxnSpLocks/>
            <a:stCxn id="47" idx="3"/>
            <a:endCxn id="59" idx="1"/>
          </p:cNvCxnSpPr>
          <p:nvPr/>
        </p:nvCxnSpPr>
        <p:spPr>
          <a:xfrm flipV="1">
            <a:off x="4209157" y="4237721"/>
            <a:ext cx="1608870" cy="89201"/>
          </a:xfrm>
          <a:prstGeom prst="bentConnector3">
            <a:avLst>
              <a:gd name="adj1" fmla="val 18153"/>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Elbow Connector 126">
            <a:extLst>
              <a:ext uri="{FF2B5EF4-FFF2-40B4-BE49-F238E27FC236}">
                <a16:creationId xmlns:a16="http://schemas.microsoft.com/office/drawing/2014/main" id="{C6351041-E46F-0D4F-9301-FB52143F1725}"/>
              </a:ext>
            </a:extLst>
          </p:cNvPr>
          <p:cNvCxnSpPr>
            <a:cxnSpLocks/>
            <a:stCxn id="49" idx="3"/>
            <a:endCxn id="57" idx="1"/>
          </p:cNvCxnSpPr>
          <p:nvPr/>
        </p:nvCxnSpPr>
        <p:spPr>
          <a:xfrm flipV="1">
            <a:off x="4640578" y="3482012"/>
            <a:ext cx="1177449" cy="1471274"/>
          </a:xfrm>
          <a:prstGeom prst="bentConnector3">
            <a:avLst>
              <a:gd name="adj1" fmla="val 31471"/>
            </a:avLst>
          </a:prstGeom>
          <a:ln w="19050">
            <a:solidFill>
              <a:srgbClr val="EE99AA"/>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Elbow Connector 131">
            <a:extLst>
              <a:ext uri="{FF2B5EF4-FFF2-40B4-BE49-F238E27FC236}">
                <a16:creationId xmlns:a16="http://schemas.microsoft.com/office/drawing/2014/main" id="{F00DBA98-E42A-1841-99E7-D6CD927F4C4E}"/>
              </a:ext>
            </a:extLst>
          </p:cNvPr>
          <p:cNvCxnSpPr>
            <a:cxnSpLocks/>
            <a:stCxn id="51" idx="3"/>
            <a:endCxn id="57" idx="1"/>
          </p:cNvCxnSpPr>
          <p:nvPr/>
        </p:nvCxnSpPr>
        <p:spPr>
          <a:xfrm flipV="1">
            <a:off x="4545027" y="3482012"/>
            <a:ext cx="1273000" cy="2283230"/>
          </a:xfrm>
          <a:prstGeom prst="bentConnector3">
            <a:avLst>
              <a:gd name="adj1" fmla="val 46703"/>
            </a:avLst>
          </a:prstGeom>
          <a:ln w="19050">
            <a:solidFill>
              <a:srgbClr val="EE99AA"/>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Elbow Connector 142">
            <a:extLst>
              <a:ext uri="{FF2B5EF4-FFF2-40B4-BE49-F238E27FC236}">
                <a16:creationId xmlns:a16="http://schemas.microsoft.com/office/drawing/2014/main" id="{EC291289-ED16-944A-80CD-E15834B0865B}"/>
              </a:ext>
            </a:extLst>
          </p:cNvPr>
          <p:cNvCxnSpPr>
            <a:cxnSpLocks/>
            <a:stCxn id="43" idx="3"/>
            <a:endCxn id="61" idx="1"/>
          </p:cNvCxnSpPr>
          <p:nvPr/>
        </p:nvCxnSpPr>
        <p:spPr>
          <a:xfrm>
            <a:off x="4640578" y="2562831"/>
            <a:ext cx="875270" cy="2741342"/>
          </a:xfrm>
          <a:prstGeom prst="bentConnector3">
            <a:avLst>
              <a:gd name="adj1" fmla="val 20151"/>
            </a:avLst>
          </a:prstGeom>
          <a:ln w="19050">
            <a:solidFill>
              <a:srgbClr val="8178B3"/>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Elbow Connector 146">
            <a:extLst>
              <a:ext uri="{FF2B5EF4-FFF2-40B4-BE49-F238E27FC236}">
                <a16:creationId xmlns:a16="http://schemas.microsoft.com/office/drawing/2014/main" id="{4043FC11-6A75-BC4C-9786-3A915008360C}"/>
              </a:ext>
            </a:extLst>
          </p:cNvPr>
          <p:cNvCxnSpPr>
            <a:cxnSpLocks/>
            <a:stCxn id="49" idx="3"/>
            <a:endCxn id="61" idx="1"/>
          </p:cNvCxnSpPr>
          <p:nvPr/>
        </p:nvCxnSpPr>
        <p:spPr>
          <a:xfrm>
            <a:off x="4640578" y="4953286"/>
            <a:ext cx="875270" cy="350887"/>
          </a:xfrm>
          <a:prstGeom prst="bentConnector3">
            <a:avLst>
              <a:gd name="adj1" fmla="val 9819"/>
            </a:avLst>
          </a:prstGeom>
          <a:ln w="19050">
            <a:solidFill>
              <a:srgbClr val="8178B3"/>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Elbow Connector 153">
            <a:extLst>
              <a:ext uri="{FF2B5EF4-FFF2-40B4-BE49-F238E27FC236}">
                <a16:creationId xmlns:a16="http://schemas.microsoft.com/office/drawing/2014/main" id="{48A32E20-F8DF-9F4C-9A02-B53F7EEE701B}"/>
              </a:ext>
            </a:extLst>
          </p:cNvPr>
          <p:cNvCxnSpPr>
            <a:cxnSpLocks/>
            <a:stCxn id="61" idx="2"/>
            <a:endCxn id="62" idx="1"/>
          </p:cNvCxnSpPr>
          <p:nvPr/>
        </p:nvCxnSpPr>
        <p:spPr>
          <a:xfrm rot="16200000" flipH="1">
            <a:off x="5555477" y="5570868"/>
            <a:ext cx="369236" cy="155886"/>
          </a:xfrm>
          <a:prstGeom prst="bentConnector2">
            <a:avLst/>
          </a:prstGeom>
          <a:ln w="19050">
            <a:solidFill>
              <a:srgbClr val="77AADD"/>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Elbow Connector 156">
            <a:extLst>
              <a:ext uri="{FF2B5EF4-FFF2-40B4-BE49-F238E27FC236}">
                <a16:creationId xmlns:a16="http://schemas.microsoft.com/office/drawing/2014/main" id="{3E80938B-2FF4-5B42-BB67-D61B9E8593EC}"/>
              </a:ext>
            </a:extLst>
          </p:cNvPr>
          <p:cNvCxnSpPr>
            <a:cxnSpLocks/>
            <a:stCxn id="53" idx="3"/>
            <a:endCxn id="67" idx="1"/>
          </p:cNvCxnSpPr>
          <p:nvPr/>
        </p:nvCxnSpPr>
        <p:spPr>
          <a:xfrm>
            <a:off x="6395751" y="1923309"/>
            <a:ext cx="1173795" cy="573820"/>
          </a:xfrm>
          <a:prstGeom prst="bentConnector3">
            <a:avLst>
              <a:gd name="adj1" fmla="val 50000"/>
            </a:avLst>
          </a:prstGeom>
          <a:ln w="19050">
            <a:solidFill>
              <a:srgbClr val="EE99AA"/>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Elbow Connector 159">
            <a:extLst>
              <a:ext uri="{FF2B5EF4-FFF2-40B4-BE49-F238E27FC236}">
                <a16:creationId xmlns:a16="http://schemas.microsoft.com/office/drawing/2014/main" id="{B7EFA162-F23D-434E-8A4E-A68C453A8CC9}"/>
              </a:ext>
            </a:extLst>
          </p:cNvPr>
          <p:cNvCxnSpPr>
            <a:cxnSpLocks/>
            <a:stCxn id="57" idx="3"/>
            <a:endCxn id="67" idx="1"/>
          </p:cNvCxnSpPr>
          <p:nvPr/>
        </p:nvCxnSpPr>
        <p:spPr>
          <a:xfrm flipV="1">
            <a:off x="6395751" y="2497129"/>
            <a:ext cx="1173795" cy="984883"/>
          </a:xfrm>
          <a:prstGeom prst="bentConnector3">
            <a:avLst>
              <a:gd name="adj1" fmla="val 50000"/>
            </a:avLst>
          </a:prstGeom>
          <a:ln w="19050">
            <a:solidFill>
              <a:srgbClr val="EE99AA"/>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Elbow Connector 163">
            <a:extLst>
              <a:ext uri="{FF2B5EF4-FFF2-40B4-BE49-F238E27FC236}">
                <a16:creationId xmlns:a16="http://schemas.microsoft.com/office/drawing/2014/main" id="{FF4DD3C0-057C-3E40-AC2F-4A6BBD145DF9}"/>
              </a:ext>
            </a:extLst>
          </p:cNvPr>
          <p:cNvCxnSpPr>
            <a:cxnSpLocks/>
            <a:stCxn id="59" idx="3"/>
            <a:endCxn id="69" idx="1"/>
          </p:cNvCxnSpPr>
          <p:nvPr/>
        </p:nvCxnSpPr>
        <p:spPr>
          <a:xfrm flipV="1">
            <a:off x="6395751" y="3924270"/>
            <a:ext cx="1167991" cy="313451"/>
          </a:xfrm>
          <a:prstGeom prst="bentConnector3">
            <a:avLst>
              <a:gd name="adj1" fmla="val 50000"/>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Elbow Connector 167">
            <a:extLst>
              <a:ext uri="{FF2B5EF4-FFF2-40B4-BE49-F238E27FC236}">
                <a16:creationId xmlns:a16="http://schemas.microsoft.com/office/drawing/2014/main" id="{CF135E88-86FC-EB4A-844A-7DAE06252479}"/>
              </a:ext>
            </a:extLst>
          </p:cNvPr>
          <p:cNvCxnSpPr>
            <a:cxnSpLocks/>
            <a:stCxn id="55" idx="3"/>
            <a:endCxn id="69" idx="1"/>
          </p:cNvCxnSpPr>
          <p:nvPr/>
        </p:nvCxnSpPr>
        <p:spPr>
          <a:xfrm>
            <a:off x="6395751" y="2679018"/>
            <a:ext cx="1167991" cy="1245252"/>
          </a:xfrm>
          <a:prstGeom prst="bentConnector3">
            <a:avLst>
              <a:gd name="adj1" fmla="val 28403"/>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Elbow Connector 172">
            <a:extLst>
              <a:ext uri="{FF2B5EF4-FFF2-40B4-BE49-F238E27FC236}">
                <a16:creationId xmlns:a16="http://schemas.microsoft.com/office/drawing/2014/main" id="{5301B6C6-81A0-DE44-994F-EEEAE352295F}"/>
              </a:ext>
            </a:extLst>
          </p:cNvPr>
          <p:cNvCxnSpPr>
            <a:cxnSpLocks/>
            <a:stCxn id="67" idx="3"/>
            <a:endCxn id="71" idx="1"/>
          </p:cNvCxnSpPr>
          <p:nvPr/>
        </p:nvCxnSpPr>
        <p:spPr>
          <a:xfrm>
            <a:off x="8147270" y="2497129"/>
            <a:ext cx="1154665" cy="12700"/>
          </a:xfrm>
          <a:prstGeom prst="bentConnector3">
            <a:avLst>
              <a:gd name="adj1" fmla="val 50000"/>
            </a:avLst>
          </a:prstGeom>
          <a:ln w="19050">
            <a:solidFill>
              <a:srgbClr val="EE99AA"/>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Elbow Connector 184">
            <a:extLst>
              <a:ext uri="{FF2B5EF4-FFF2-40B4-BE49-F238E27FC236}">
                <a16:creationId xmlns:a16="http://schemas.microsoft.com/office/drawing/2014/main" id="{BCB97CA2-4BFD-D649-B15F-7462FE53C306}"/>
              </a:ext>
            </a:extLst>
          </p:cNvPr>
          <p:cNvCxnSpPr>
            <a:cxnSpLocks/>
            <a:stCxn id="62" idx="3"/>
            <a:endCxn id="76" idx="2"/>
          </p:cNvCxnSpPr>
          <p:nvPr/>
        </p:nvCxnSpPr>
        <p:spPr>
          <a:xfrm flipV="1">
            <a:off x="8147301" y="4727148"/>
            <a:ext cx="1451493" cy="1106281"/>
          </a:xfrm>
          <a:prstGeom prst="bentConnector2">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Elbow Connector 188">
            <a:extLst>
              <a:ext uri="{FF2B5EF4-FFF2-40B4-BE49-F238E27FC236}">
                <a16:creationId xmlns:a16="http://schemas.microsoft.com/office/drawing/2014/main" id="{9B49E909-B1C9-A94F-86A1-CCA8A2474717}"/>
              </a:ext>
            </a:extLst>
          </p:cNvPr>
          <p:cNvCxnSpPr>
            <a:cxnSpLocks/>
            <a:stCxn id="62" idx="3"/>
            <a:endCxn id="75" idx="1"/>
          </p:cNvCxnSpPr>
          <p:nvPr/>
        </p:nvCxnSpPr>
        <p:spPr>
          <a:xfrm flipV="1">
            <a:off x="8147301" y="3430119"/>
            <a:ext cx="1170435" cy="2403310"/>
          </a:xfrm>
          <a:prstGeom prst="bentConnector3">
            <a:avLst>
              <a:gd name="adj1" fmla="val 57079"/>
            </a:avLst>
          </a:prstGeom>
          <a:ln w="19050">
            <a:solidFill>
              <a:srgbClr val="EE8866"/>
            </a:solidFill>
            <a:tailEnd type="triangle"/>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0C8150D8-7DAE-714F-89C7-A61198E334CD}"/>
              </a:ext>
            </a:extLst>
          </p:cNvPr>
          <p:cNvCxnSpPr>
            <a:cxnSpLocks/>
          </p:cNvCxnSpPr>
          <p:nvPr/>
        </p:nvCxnSpPr>
        <p:spPr>
          <a:xfrm>
            <a:off x="-1651" y="6436659"/>
            <a:ext cx="12193651" cy="0"/>
          </a:xfrm>
          <a:prstGeom prst="line">
            <a:avLst/>
          </a:prstGeom>
        </p:spPr>
        <p:style>
          <a:lnRef idx="1">
            <a:schemeClr val="dk1"/>
          </a:lnRef>
          <a:fillRef idx="0">
            <a:schemeClr val="dk1"/>
          </a:fillRef>
          <a:effectRef idx="0">
            <a:schemeClr val="dk1"/>
          </a:effectRef>
          <a:fontRef idx="minor">
            <a:schemeClr val="tx1"/>
          </a:fontRef>
        </p:style>
      </p:cxnSp>
      <p:sp>
        <p:nvSpPr>
          <p:cNvPr id="266" name="TextBox 265">
            <a:extLst>
              <a:ext uri="{FF2B5EF4-FFF2-40B4-BE49-F238E27FC236}">
                <a16:creationId xmlns:a16="http://schemas.microsoft.com/office/drawing/2014/main" id="{0F9B478F-3236-B24F-BAC8-784D165CA8D0}"/>
              </a:ext>
            </a:extLst>
          </p:cNvPr>
          <p:cNvSpPr txBox="1"/>
          <p:nvPr/>
        </p:nvSpPr>
        <p:spPr>
          <a:xfrm>
            <a:off x="9028352" y="453768"/>
            <a:ext cx="2914023" cy="1169551"/>
          </a:xfrm>
          <a:prstGeom prst="rect">
            <a:avLst/>
          </a:prstGeom>
          <a:solidFill>
            <a:schemeClr val="bg1"/>
          </a:solid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POD:  Precise Orbit Determination</a:t>
            </a:r>
          </a:p>
          <a:p>
            <a:r>
              <a:rPr lang="en-US" sz="1400" dirty="0">
                <a:latin typeface="Arial" panose="020B0604020202020204" pitchFamily="34" charset="0"/>
                <a:cs typeface="Arial" panose="020B0604020202020204" pitchFamily="34" charset="0"/>
              </a:rPr>
              <a:t>FOP:  Forward Orbit Prediction</a:t>
            </a:r>
          </a:p>
          <a:p>
            <a:r>
              <a:rPr lang="en-US" sz="1400" dirty="0">
                <a:latin typeface="Arial" panose="020B0604020202020204" pitchFamily="34" charset="0"/>
                <a:cs typeface="Arial" panose="020B0604020202020204" pitchFamily="34" charset="0"/>
              </a:rPr>
              <a:t>SOC:  Science Operations Center</a:t>
            </a:r>
          </a:p>
          <a:p>
            <a:r>
              <a:rPr lang="en-US" sz="1400" dirty="0">
                <a:latin typeface="Arial" panose="020B0604020202020204" pitchFamily="34" charset="0"/>
                <a:cs typeface="Arial" panose="020B0604020202020204" pitchFamily="34" charset="0"/>
              </a:rPr>
              <a:t>G1:  Group 1 SVs (3 total)</a:t>
            </a:r>
          </a:p>
          <a:p>
            <a:r>
              <a:rPr lang="en-US" sz="1400" dirty="0">
                <a:latin typeface="Arial" panose="020B0604020202020204" pitchFamily="34" charset="0"/>
                <a:cs typeface="Arial" panose="020B0604020202020204" pitchFamily="34" charset="0"/>
              </a:rPr>
              <a:t>G2:  Group 2 SVs (3 total)</a:t>
            </a:r>
          </a:p>
        </p:txBody>
      </p:sp>
      <p:cxnSp>
        <p:nvCxnSpPr>
          <p:cNvPr id="272" name="Elbow Connector 271">
            <a:extLst>
              <a:ext uri="{FF2B5EF4-FFF2-40B4-BE49-F238E27FC236}">
                <a16:creationId xmlns:a16="http://schemas.microsoft.com/office/drawing/2014/main" id="{A7E5B72A-9D77-8F4B-8A2F-0A6CA1CA5AAD}"/>
              </a:ext>
            </a:extLst>
          </p:cNvPr>
          <p:cNvCxnSpPr>
            <a:cxnSpLocks/>
            <a:stCxn id="69" idx="3"/>
            <a:endCxn id="75" idx="1"/>
          </p:cNvCxnSpPr>
          <p:nvPr/>
        </p:nvCxnSpPr>
        <p:spPr>
          <a:xfrm flipV="1">
            <a:off x="8141466" y="3430119"/>
            <a:ext cx="1176270" cy="494151"/>
          </a:xfrm>
          <a:prstGeom prst="bentConnector3">
            <a:avLst>
              <a:gd name="adj1" fmla="val 50000"/>
            </a:avLst>
          </a:prstGeom>
          <a:ln w="19050">
            <a:solidFill>
              <a:srgbClr val="EE8866"/>
            </a:solidFill>
            <a:tailEnd type="triangle"/>
          </a:ln>
        </p:spPr>
        <p:style>
          <a:lnRef idx="1">
            <a:schemeClr val="accent1"/>
          </a:lnRef>
          <a:fillRef idx="0">
            <a:schemeClr val="accent1"/>
          </a:fillRef>
          <a:effectRef idx="0">
            <a:schemeClr val="accent1"/>
          </a:effectRef>
          <a:fontRef idx="minor">
            <a:schemeClr val="tx1"/>
          </a:fontRef>
        </p:style>
      </p:cxnSp>
      <p:cxnSp>
        <p:nvCxnSpPr>
          <p:cNvPr id="275" name="Elbow Connector 274">
            <a:extLst>
              <a:ext uri="{FF2B5EF4-FFF2-40B4-BE49-F238E27FC236}">
                <a16:creationId xmlns:a16="http://schemas.microsoft.com/office/drawing/2014/main" id="{DC8127D0-5846-AE4F-8145-0FFCBA39320B}"/>
              </a:ext>
            </a:extLst>
          </p:cNvPr>
          <p:cNvCxnSpPr>
            <a:cxnSpLocks/>
            <a:stCxn id="69" idx="2"/>
            <a:endCxn id="76" idx="1"/>
          </p:cNvCxnSpPr>
          <p:nvPr/>
        </p:nvCxnSpPr>
        <p:spPr>
          <a:xfrm rot="16200000" flipH="1">
            <a:off x="8340101" y="3596792"/>
            <a:ext cx="482838" cy="1457833"/>
          </a:xfrm>
          <a:prstGeom prst="bentConnector2">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sp>
        <p:nvSpPr>
          <p:cNvPr id="320" name="TextBox 319">
            <a:extLst>
              <a:ext uri="{FF2B5EF4-FFF2-40B4-BE49-F238E27FC236}">
                <a16:creationId xmlns:a16="http://schemas.microsoft.com/office/drawing/2014/main" id="{14CED5BD-D0B9-1247-85E9-7C6328A5B8B2}"/>
              </a:ext>
            </a:extLst>
          </p:cNvPr>
          <p:cNvSpPr txBox="1"/>
          <p:nvPr/>
        </p:nvSpPr>
        <p:spPr>
          <a:xfrm>
            <a:off x="5408680" y="1326717"/>
            <a:ext cx="1411345"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Per-S/C Maneuver Planning</a:t>
            </a:r>
          </a:p>
        </p:txBody>
      </p:sp>
      <p:sp>
        <p:nvSpPr>
          <p:cNvPr id="120" name="TextBox 119">
            <a:extLst>
              <a:ext uri="{FF2B5EF4-FFF2-40B4-BE49-F238E27FC236}">
                <a16:creationId xmlns:a16="http://schemas.microsoft.com/office/drawing/2014/main" id="{D0EEA6F6-5028-9544-98B0-4F4DA804D55B}"/>
              </a:ext>
            </a:extLst>
          </p:cNvPr>
          <p:cNvSpPr txBox="1"/>
          <p:nvPr/>
        </p:nvSpPr>
        <p:spPr>
          <a:xfrm>
            <a:off x="131625" y="4108418"/>
            <a:ext cx="1126638"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Pass 1 Start Window</a:t>
            </a:r>
          </a:p>
        </p:txBody>
      </p:sp>
      <p:sp>
        <p:nvSpPr>
          <p:cNvPr id="121" name="TextBox 120">
            <a:extLst>
              <a:ext uri="{FF2B5EF4-FFF2-40B4-BE49-F238E27FC236}">
                <a16:creationId xmlns:a16="http://schemas.microsoft.com/office/drawing/2014/main" id="{1093A433-4B87-5649-ACCD-BC459E365394}"/>
              </a:ext>
            </a:extLst>
          </p:cNvPr>
          <p:cNvSpPr txBox="1"/>
          <p:nvPr/>
        </p:nvSpPr>
        <p:spPr>
          <a:xfrm>
            <a:off x="1873245" y="4786522"/>
            <a:ext cx="1126638"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Pass 2 Start Window</a:t>
            </a:r>
          </a:p>
        </p:txBody>
      </p:sp>
      <p:sp>
        <p:nvSpPr>
          <p:cNvPr id="156" name="Arc 155">
            <a:extLst>
              <a:ext uri="{FF2B5EF4-FFF2-40B4-BE49-F238E27FC236}">
                <a16:creationId xmlns:a16="http://schemas.microsoft.com/office/drawing/2014/main" id="{ABC4393F-91AC-8A40-878D-DF1F0CBD29A5}"/>
              </a:ext>
            </a:extLst>
          </p:cNvPr>
          <p:cNvSpPr/>
          <p:nvPr/>
        </p:nvSpPr>
        <p:spPr>
          <a:xfrm rot="10800000">
            <a:off x="4938124" y="2475953"/>
            <a:ext cx="163085" cy="164497"/>
          </a:xfrm>
          <a:prstGeom prst="arc">
            <a:avLst>
              <a:gd name="adj1" fmla="val 16255100"/>
              <a:gd name="adj2" fmla="val 5256843"/>
            </a:avLst>
          </a:prstGeom>
          <a:solidFill>
            <a:srgbClr val="FFAB8F"/>
          </a:solidFill>
          <a:ln w="19050">
            <a:solidFill>
              <a:srgbClr val="EC886E"/>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6" name="TextBox 125">
            <a:extLst>
              <a:ext uri="{FF2B5EF4-FFF2-40B4-BE49-F238E27FC236}">
                <a16:creationId xmlns:a16="http://schemas.microsoft.com/office/drawing/2014/main" id="{6F271384-56DA-0446-AFD7-AE8CEE6F3487}"/>
              </a:ext>
            </a:extLst>
          </p:cNvPr>
          <p:cNvSpPr txBox="1"/>
          <p:nvPr/>
        </p:nvSpPr>
        <p:spPr>
          <a:xfrm>
            <a:off x="3567138" y="3721851"/>
            <a:ext cx="1040311"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S/C &amp; P/L Health Check</a:t>
            </a:r>
          </a:p>
        </p:txBody>
      </p:sp>
      <p:sp>
        <p:nvSpPr>
          <p:cNvPr id="129" name="Rounded Rectangle 128">
            <a:extLst>
              <a:ext uri="{FF2B5EF4-FFF2-40B4-BE49-F238E27FC236}">
                <a16:creationId xmlns:a16="http://schemas.microsoft.com/office/drawing/2014/main" id="{C07E17EA-7243-064C-9D60-5250CD3EAA7A}"/>
              </a:ext>
            </a:extLst>
          </p:cNvPr>
          <p:cNvSpPr/>
          <p:nvPr/>
        </p:nvSpPr>
        <p:spPr>
          <a:xfrm>
            <a:off x="4509143" y="860683"/>
            <a:ext cx="143370" cy="320040"/>
          </a:xfrm>
          <a:prstGeom prst="roundRect">
            <a:avLst/>
          </a:prstGeom>
          <a:solidFill>
            <a:srgbClr val="EC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2</a:t>
            </a:r>
          </a:p>
        </p:txBody>
      </p:sp>
      <p:sp>
        <p:nvSpPr>
          <p:cNvPr id="130" name="TextBox 129">
            <a:extLst>
              <a:ext uri="{FF2B5EF4-FFF2-40B4-BE49-F238E27FC236}">
                <a16:creationId xmlns:a16="http://schemas.microsoft.com/office/drawing/2014/main" id="{BA76F78D-2396-8B42-B0C0-A0A1D1620839}"/>
              </a:ext>
            </a:extLst>
          </p:cNvPr>
          <p:cNvSpPr txBox="1"/>
          <p:nvPr/>
        </p:nvSpPr>
        <p:spPr>
          <a:xfrm>
            <a:off x="3817153" y="582796"/>
            <a:ext cx="1530127" cy="261610"/>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DSN Scheduling</a:t>
            </a:r>
          </a:p>
        </p:txBody>
      </p:sp>
      <p:sp>
        <p:nvSpPr>
          <p:cNvPr id="123" name="TextBox 122">
            <a:extLst>
              <a:ext uri="{FF2B5EF4-FFF2-40B4-BE49-F238E27FC236}">
                <a16:creationId xmlns:a16="http://schemas.microsoft.com/office/drawing/2014/main" id="{CB49269B-5A12-D349-A2A2-172AD8AEBA64}"/>
              </a:ext>
            </a:extLst>
          </p:cNvPr>
          <p:cNvSpPr txBox="1"/>
          <p:nvPr/>
        </p:nvSpPr>
        <p:spPr>
          <a:xfrm>
            <a:off x="5412941" y="2894695"/>
            <a:ext cx="1411345"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Per-S/C Maneuver Planning</a:t>
            </a:r>
          </a:p>
        </p:txBody>
      </p:sp>
      <p:cxnSp>
        <p:nvCxnSpPr>
          <p:cNvPr id="108" name="Elbow Connector 107">
            <a:extLst>
              <a:ext uri="{FF2B5EF4-FFF2-40B4-BE49-F238E27FC236}">
                <a16:creationId xmlns:a16="http://schemas.microsoft.com/office/drawing/2014/main" id="{BAC1B40F-0FB4-6743-8A6A-D54DAB787E55}"/>
              </a:ext>
            </a:extLst>
          </p:cNvPr>
          <p:cNvCxnSpPr>
            <a:cxnSpLocks/>
            <a:stCxn id="75" idx="3"/>
            <a:endCxn id="79" idx="1"/>
          </p:cNvCxnSpPr>
          <p:nvPr/>
        </p:nvCxnSpPr>
        <p:spPr>
          <a:xfrm flipV="1">
            <a:off x="9887151" y="3429945"/>
            <a:ext cx="1169790" cy="174"/>
          </a:xfrm>
          <a:prstGeom prst="bentConnector3">
            <a:avLst>
              <a:gd name="adj1" fmla="val 50000"/>
            </a:avLst>
          </a:prstGeom>
          <a:ln w="19050">
            <a:solidFill>
              <a:srgbClr val="EC886E"/>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Elbow Connector 111">
            <a:extLst>
              <a:ext uri="{FF2B5EF4-FFF2-40B4-BE49-F238E27FC236}">
                <a16:creationId xmlns:a16="http://schemas.microsoft.com/office/drawing/2014/main" id="{032A10EC-EB31-1548-85E2-12D38CA80B26}"/>
              </a:ext>
            </a:extLst>
          </p:cNvPr>
          <p:cNvCxnSpPr>
            <a:cxnSpLocks/>
            <a:stCxn id="76" idx="3"/>
            <a:endCxn id="80" idx="1"/>
          </p:cNvCxnSpPr>
          <p:nvPr/>
        </p:nvCxnSpPr>
        <p:spPr>
          <a:xfrm flipV="1">
            <a:off x="9887151" y="4566954"/>
            <a:ext cx="1169790" cy="174"/>
          </a:xfrm>
          <a:prstGeom prst="bentConnector3">
            <a:avLst>
              <a:gd name="adj1" fmla="val 50000"/>
            </a:avLst>
          </a:prstGeom>
          <a:ln w="19050">
            <a:solidFill>
              <a:srgbClr val="EC8866"/>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B35128F1-0CF7-3948-8B63-A3A7B898127E}"/>
              </a:ext>
            </a:extLst>
          </p:cNvPr>
          <p:cNvGrpSpPr/>
          <p:nvPr/>
        </p:nvGrpSpPr>
        <p:grpSpPr>
          <a:xfrm>
            <a:off x="1822356" y="6493157"/>
            <a:ext cx="8547288" cy="324483"/>
            <a:chOff x="2703379" y="6493157"/>
            <a:chExt cx="8547288" cy="324483"/>
          </a:xfrm>
        </p:grpSpPr>
        <p:sp>
          <p:nvSpPr>
            <p:cNvPr id="259" name="Rounded Rectangle 258">
              <a:extLst>
                <a:ext uri="{FF2B5EF4-FFF2-40B4-BE49-F238E27FC236}">
                  <a16:creationId xmlns:a16="http://schemas.microsoft.com/office/drawing/2014/main" id="{4DD36221-19B4-0943-A20F-A8BBBF00147C}"/>
                </a:ext>
              </a:extLst>
            </p:cNvPr>
            <p:cNvSpPr/>
            <p:nvPr/>
          </p:nvSpPr>
          <p:spPr>
            <a:xfrm>
              <a:off x="2703379" y="6497600"/>
              <a:ext cx="1399682" cy="320040"/>
            </a:xfrm>
            <a:prstGeom prst="roundRect">
              <a:avLst/>
            </a:prstGeom>
            <a:solidFill>
              <a:srgbClr val="EE886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Operator</a:t>
              </a:r>
            </a:p>
          </p:txBody>
        </p:sp>
        <p:sp>
          <p:nvSpPr>
            <p:cNvPr id="261" name="Rounded Rectangle 260">
              <a:extLst>
                <a:ext uri="{FF2B5EF4-FFF2-40B4-BE49-F238E27FC236}">
                  <a16:creationId xmlns:a16="http://schemas.microsoft.com/office/drawing/2014/main" id="{61E53A4D-CFD4-E948-A63B-F32D6D717DEA}"/>
                </a:ext>
              </a:extLst>
            </p:cNvPr>
            <p:cNvSpPr/>
            <p:nvPr/>
          </p:nvSpPr>
          <p:spPr>
            <a:xfrm>
              <a:off x="4490280" y="6497600"/>
              <a:ext cx="1399682" cy="320040"/>
            </a:xfrm>
            <a:prstGeom prst="roundRect">
              <a:avLst/>
            </a:prstGeom>
            <a:solidFill>
              <a:srgbClr val="BBCC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POD</a:t>
              </a:r>
            </a:p>
          </p:txBody>
        </p:sp>
        <p:sp>
          <p:nvSpPr>
            <p:cNvPr id="262" name="Rounded Rectangle 261">
              <a:extLst>
                <a:ext uri="{FF2B5EF4-FFF2-40B4-BE49-F238E27FC236}">
                  <a16:creationId xmlns:a16="http://schemas.microsoft.com/office/drawing/2014/main" id="{F9ABFEAE-0C74-D948-8DE7-6B415304DE07}"/>
                </a:ext>
              </a:extLst>
            </p:cNvPr>
            <p:cNvSpPr/>
            <p:nvPr/>
          </p:nvSpPr>
          <p:spPr>
            <a:xfrm>
              <a:off x="6277181" y="6497600"/>
              <a:ext cx="1399682" cy="320040"/>
            </a:xfrm>
            <a:prstGeom prst="roundRect">
              <a:avLst/>
            </a:prstGeom>
            <a:solidFill>
              <a:srgbClr val="EE99A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Nav</a:t>
              </a:r>
            </a:p>
          </p:txBody>
        </p:sp>
        <p:sp>
          <p:nvSpPr>
            <p:cNvPr id="263" name="Rounded Rectangle 262">
              <a:extLst>
                <a:ext uri="{FF2B5EF4-FFF2-40B4-BE49-F238E27FC236}">
                  <a16:creationId xmlns:a16="http://schemas.microsoft.com/office/drawing/2014/main" id="{C62099F8-A90F-2340-812B-4E339BB39144}"/>
                </a:ext>
              </a:extLst>
            </p:cNvPr>
            <p:cNvSpPr/>
            <p:nvPr/>
          </p:nvSpPr>
          <p:spPr>
            <a:xfrm>
              <a:off x="8064083" y="6497600"/>
              <a:ext cx="1399682" cy="320040"/>
            </a:xfrm>
            <a:prstGeom prst="roundRect">
              <a:avLst/>
            </a:prstGeom>
            <a:solidFill>
              <a:srgbClr val="77AAD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U of Michigan</a:t>
              </a:r>
            </a:p>
          </p:txBody>
        </p:sp>
        <p:sp>
          <p:nvSpPr>
            <p:cNvPr id="122" name="Rounded Rectangle 121">
              <a:extLst>
                <a:ext uri="{FF2B5EF4-FFF2-40B4-BE49-F238E27FC236}">
                  <a16:creationId xmlns:a16="http://schemas.microsoft.com/office/drawing/2014/main" id="{54EFBB43-06CD-8B4A-80AD-442259120D5C}"/>
                </a:ext>
              </a:extLst>
            </p:cNvPr>
            <p:cNvSpPr/>
            <p:nvPr/>
          </p:nvSpPr>
          <p:spPr>
            <a:xfrm>
              <a:off x="9850985" y="6493157"/>
              <a:ext cx="1399682" cy="320040"/>
            </a:xfrm>
            <a:prstGeom prst="roundRect">
              <a:avLst/>
            </a:prstGeom>
            <a:solidFill>
              <a:srgbClr val="8178B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Autonomous</a:t>
              </a:r>
            </a:p>
          </p:txBody>
        </p:sp>
      </p:grpSp>
      <p:sp>
        <p:nvSpPr>
          <p:cNvPr id="125" name="Arc 124">
            <a:extLst>
              <a:ext uri="{FF2B5EF4-FFF2-40B4-BE49-F238E27FC236}">
                <a16:creationId xmlns:a16="http://schemas.microsoft.com/office/drawing/2014/main" id="{484A01AA-9B61-0342-ADC8-4F9DFBFB6235}"/>
              </a:ext>
            </a:extLst>
          </p:cNvPr>
          <p:cNvSpPr/>
          <p:nvPr/>
        </p:nvSpPr>
        <p:spPr>
          <a:xfrm rot="10800000">
            <a:off x="4934536" y="4166902"/>
            <a:ext cx="163085" cy="164497"/>
          </a:xfrm>
          <a:prstGeom prst="arc">
            <a:avLst>
              <a:gd name="adj1" fmla="val 16370217"/>
              <a:gd name="adj2" fmla="val 5256843"/>
            </a:avLst>
          </a:prstGeom>
          <a:solidFill>
            <a:srgbClr val="FFBCDC"/>
          </a:solidFill>
          <a:ln w="19050">
            <a:solidFill>
              <a:srgbClr val="EE99AA"/>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8" name="Arc 127">
            <a:extLst>
              <a:ext uri="{FF2B5EF4-FFF2-40B4-BE49-F238E27FC236}">
                <a16:creationId xmlns:a16="http://schemas.microsoft.com/office/drawing/2014/main" id="{25FF9853-A013-FD4D-9CCC-F9ADCC769D0F}"/>
              </a:ext>
            </a:extLst>
          </p:cNvPr>
          <p:cNvSpPr/>
          <p:nvPr/>
        </p:nvSpPr>
        <p:spPr>
          <a:xfrm rot="10800000">
            <a:off x="5063180" y="4168879"/>
            <a:ext cx="163085" cy="164497"/>
          </a:xfrm>
          <a:prstGeom prst="arc">
            <a:avLst>
              <a:gd name="adj1" fmla="val 16370217"/>
              <a:gd name="adj2" fmla="val 5256843"/>
            </a:avLst>
          </a:prstGeom>
          <a:solidFill>
            <a:srgbClr val="FFBCDC"/>
          </a:solidFill>
          <a:ln w="19050">
            <a:solidFill>
              <a:srgbClr val="EE99AA"/>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1" name="Arc 130">
            <a:extLst>
              <a:ext uri="{FF2B5EF4-FFF2-40B4-BE49-F238E27FC236}">
                <a16:creationId xmlns:a16="http://schemas.microsoft.com/office/drawing/2014/main" id="{4EDE56C0-464D-D64D-8597-65CF8A51BC79}"/>
              </a:ext>
            </a:extLst>
          </p:cNvPr>
          <p:cNvSpPr/>
          <p:nvPr/>
        </p:nvSpPr>
        <p:spPr>
          <a:xfrm rot="10800000">
            <a:off x="5412356" y="2602288"/>
            <a:ext cx="163085" cy="164497"/>
          </a:xfrm>
          <a:prstGeom prst="arc">
            <a:avLst>
              <a:gd name="adj1" fmla="val 16370217"/>
              <a:gd name="adj2" fmla="val 5256843"/>
            </a:avLst>
          </a:prstGeom>
          <a:solidFill>
            <a:srgbClr val="FFBCDC"/>
          </a:solidFill>
          <a:ln w="19050">
            <a:solidFill>
              <a:srgbClr val="EE99AA"/>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3" name="Arc 132">
            <a:extLst>
              <a:ext uri="{FF2B5EF4-FFF2-40B4-BE49-F238E27FC236}">
                <a16:creationId xmlns:a16="http://schemas.microsoft.com/office/drawing/2014/main" id="{107FAD89-9507-1C4D-93AB-F856585EF756}"/>
              </a:ext>
            </a:extLst>
          </p:cNvPr>
          <p:cNvSpPr/>
          <p:nvPr/>
        </p:nvSpPr>
        <p:spPr>
          <a:xfrm rot="10800000">
            <a:off x="6652167" y="3401438"/>
            <a:ext cx="163085" cy="164497"/>
          </a:xfrm>
          <a:prstGeom prst="arc">
            <a:avLst>
              <a:gd name="adj1" fmla="val 16255100"/>
              <a:gd name="adj2" fmla="val 5256843"/>
            </a:avLst>
          </a:prstGeom>
          <a:solidFill>
            <a:srgbClr val="FFAB8F"/>
          </a:solidFill>
          <a:ln w="19050">
            <a:solidFill>
              <a:srgbClr val="EC886E"/>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4" name="Arc 133">
            <a:extLst>
              <a:ext uri="{FF2B5EF4-FFF2-40B4-BE49-F238E27FC236}">
                <a16:creationId xmlns:a16="http://schemas.microsoft.com/office/drawing/2014/main" id="{0495AB5D-003C-B749-9882-1B2E9D3E6A83}"/>
              </a:ext>
            </a:extLst>
          </p:cNvPr>
          <p:cNvSpPr/>
          <p:nvPr/>
        </p:nvSpPr>
        <p:spPr>
          <a:xfrm rot="10800000">
            <a:off x="9075498" y="3324051"/>
            <a:ext cx="163085" cy="164497"/>
          </a:xfrm>
          <a:prstGeom prst="arc">
            <a:avLst>
              <a:gd name="adj1" fmla="val 16255100"/>
              <a:gd name="adj2" fmla="val 5256843"/>
            </a:avLst>
          </a:prstGeom>
          <a:solidFill>
            <a:srgbClr val="FFAB8F"/>
          </a:solidFill>
          <a:ln w="19050">
            <a:solidFill>
              <a:srgbClr val="EC886E"/>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5" name="Arc 134">
            <a:extLst>
              <a:ext uri="{FF2B5EF4-FFF2-40B4-BE49-F238E27FC236}">
                <a16:creationId xmlns:a16="http://schemas.microsoft.com/office/drawing/2014/main" id="{8C9970DB-7426-824F-BF60-F114BE4FD8A7}"/>
              </a:ext>
            </a:extLst>
          </p:cNvPr>
          <p:cNvSpPr/>
          <p:nvPr/>
        </p:nvSpPr>
        <p:spPr>
          <a:xfrm rot="10800000">
            <a:off x="8749259" y="4474758"/>
            <a:ext cx="163085" cy="164497"/>
          </a:xfrm>
          <a:prstGeom prst="arc">
            <a:avLst>
              <a:gd name="adj1" fmla="val 16255100"/>
              <a:gd name="adj2" fmla="val 5256843"/>
            </a:avLst>
          </a:prstGeom>
          <a:solidFill>
            <a:srgbClr val="FFAB8F"/>
          </a:solidFill>
          <a:ln w="19050">
            <a:solidFill>
              <a:srgbClr val="EC886E"/>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6" name="TextBox 135">
            <a:extLst>
              <a:ext uri="{FF2B5EF4-FFF2-40B4-BE49-F238E27FC236}">
                <a16:creationId xmlns:a16="http://schemas.microsoft.com/office/drawing/2014/main" id="{A9A823B4-3876-EA40-BCE5-048BCE078F5B}"/>
              </a:ext>
            </a:extLst>
          </p:cNvPr>
          <p:cNvSpPr txBox="1"/>
          <p:nvPr/>
        </p:nvSpPr>
        <p:spPr>
          <a:xfrm>
            <a:off x="3741670" y="4533330"/>
            <a:ext cx="1174583" cy="261610"/>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G2 GNSS POD</a:t>
            </a:r>
          </a:p>
        </p:txBody>
      </p:sp>
    </p:spTree>
    <p:extLst>
      <p:ext uri="{BB962C8B-B14F-4D97-AF65-F5344CB8AC3E}">
        <p14:creationId xmlns:p14="http://schemas.microsoft.com/office/powerpoint/2010/main" val="1681431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41C638-9610-EE81-0700-09080EA7D47D}"/>
              </a:ext>
            </a:extLst>
          </p:cNvPr>
          <p:cNvSpPr>
            <a:spLocks noGrp="1"/>
          </p:cNvSpPr>
          <p:nvPr>
            <p:ph idx="1"/>
          </p:nvPr>
        </p:nvSpPr>
        <p:spPr>
          <a:xfrm>
            <a:off x="304800" y="1595719"/>
            <a:ext cx="5144655" cy="4760258"/>
          </a:xfrm>
        </p:spPr>
        <p:txBody>
          <a:bodyPr/>
          <a:lstStyle/>
          <a:p>
            <a:r>
              <a:rPr lang="en-US" dirty="0"/>
              <a:t>Include Cybersecurity and GNC Ops Engineers cost during development</a:t>
            </a:r>
          </a:p>
          <a:p>
            <a:r>
              <a:rPr lang="en-US" dirty="0"/>
              <a:t>Six-ness Personification</a:t>
            </a:r>
          </a:p>
          <a:p>
            <a:pPr lvl="1"/>
            <a:r>
              <a:rPr lang="en-US" dirty="0"/>
              <a:t>Space vehicles were assigned nicknames</a:t>
            </a:r>
          </a:p>
          <a:p>
            <a:pPr lvl="1"/>
            <a:r>
              <a:rPr lang="en-US" dirty="0"/>
              <a:t>Assign names early and ensure project is aligned.  </a:t>
            </a:r>
          </a:p>
          <a:p>
            <a:r>
              <a:rPr lang="en-US" dirty="0"/>
              <a:t>Be in sync with </a:t>
            </a:r>
            <a:r>
              <a:rPr lang="en-US" dirty="0" err="1"/>
              <a:t>MDNav</a:t>
            </a:r>
            <a:r>
              <a:rPr lang="en-US" dirty="0"/>
              <a:t> about commissioning timeline</a:t>
            </a:r>
          </a:p>
          <a:p>
            <a:r>
              <a:rPr lang="en-US" dirty="0"/>
              <a:t>Communication difficulties are exponential with increasing number of spacecrafts</a:t>
            </a:r>
          </a:p>
          <a:p>
            <a:pPr lvl="1"/>
            <a:r>
              <a:rPr lang="en-US" dirty="0"/>
              <a:t>6 space vehicles = 6 names, 6 serial numbers, 12 SCIDS, </a:t>
            </a:r>
            <a:r>
              <a:rPr lang="en-US" dirty="0" err="1"/>
              <a:t>etc</a:t>
            </a:r>
            <a:endParaRPr lang="en-US" dirty="0"/>
          </a:p>
          <a:p>
            <a:pPr lvl="1"/>
            <a:r>
              <a:rPr lang="en-US" dirty="0"/>
              <a:t>Make a reference chart</a:t>
            </a:r>
          </a:p>
          <a:p>
            <a:pPr lvl="1"/>
            <a:endParaRPr lang="en-US" dirty="0"/>
          </a:p>
        </p:txBody>
      </p:sp>
      <p:sp>
        <p:nvSpPr>
          <p:cNvPr id="3" name="Title 2">
            <a:extLst>
              <a:ext uri="{FF2B5EF4-FFF2-40B4-BE49-F238E27FC236}">
                <a16:creationId xmlns:a16="http://schemas.microsoft.com/office/drawing/2014/main" id="{61001C9D-A52A-712D-B05E-BA4EDC9302B6}"/>
              </a:ext>
            </a:extLst>
          </p:cNvPr>
          <p:cNvSpPr>
            <a:spLocks noGrp="1"/>
          </p:cNvSpPr>
          <p:nvPr>
            <p:ph type="title"/>
          </p:nvPr>
        </p:nvSpPr>
        <p:spPr/>
        <p:txBody>
          <a:bodyPr/>
          <a:lstStyle/>
          <a:p>
            <a:r>
              <a:rPr lang="en-US" dirty="0"/>
              <a:t>Make Different Mistakes Than Us</a:t>
            </a:r>
          </a:p>
        </p:txBody>
      </p:sp>
      <p:pic>
        <p:nvPicPr>
          <p:cNvPr id="7" name="Picture 6">
            <a:extLst>
              <a:ext uri="{FF2B5EF4-FFF2-40B4-BE49-F238E27FC236}">
                <a16:creationId xmlns:a16="http://schemas.microsoft.com/office/drawing/2014/main" id="{B582F727-CDD7-760F-4845-D4A3A61332A9}"/>
              </a:ext>
            </a:extLst>
          </p:cNvPr>
          <p:cNvPicPr>
            <a:picLocks noChangeAspect="1"/>
          </p:cNvPicPr>
          <p:nvPr/>
        </p:nvPicPr>
        <p:blipFill>
          <a:blip r:embed="rId2"/>
          <a:stretch>
            <a:fillRect/>
          </a:stretch>
        </p:blipFill>
        <p:spPr>
          <a:xfrm>
            <a:off x="5384803" y="2023978"/>
            <a:ext cx="6742545" cy="3668265"/>
          </a:xfrm>
          <a:prstGeom prst="rect">
            <a:avLst/>
          </a:prstGeom>
        </p:spPr>
      </p:pic>
    </p:spTree>
    <p:extLst>
      <p:ext uri="{BB962C8B-B14F-4D97-AF65-F5344CB8AC3E}">
        <p14:creationId xmlns:p14="http://schemas.microsoft.com/office/powerpoint/2010/main" val="2384286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140937"/>
      </p:ext>
    </p:extLst>
  </p:cSld>
  <p:clrMapOvr>
    <a:masterClrMapping/>
  </p:clrMapOvr>
</p:sld>
</file>

<file path=ppt/theme/theme1.xml><?xml version="1.0" encoding="utf-8"?>
<a:theme xmlns:a="http://schemas.openxmlformats.org/drawingml/2006/main" name="SunRISE Widescreen">
  <a:themeElements>
    <a:clrScheme name="SunRISE Template v1 0">
      <a:dk1>
        <a:srgbClr val="000000"/>
      </a:dk1>
      <a:lt1>
        <a:srgbClr val="FFFFFF"/>
      </a:lt1>
      <a:dk2>
        <a:srgbClr val="660C0C"/>
      </a:dk2>
      <a:lt2>
        <a:srgbClr val="EDE7DF"/>
      </a:lt2>
      <a:accent1>
        <a:srgbClr val="772F0E"/>
      </a:accent1>
      <a:accent2>
        <a:srgbClr val="EFD1A4"/>
      </a:accent2>
      <a:accent3>
        <a:srgbClr val="FCCC21"/>
      </a:accent3>
      <a:accent4>
        <a:srgbClr val="808080"/>
      </a:accent4>
      <a:accent5>
        <a:srgbClr val="F7931E"/>
      </a:accent5>
      <a:accent6>
        <a:srgbClr val="9AB4A2"/>
      </a:accent6>
      <a:hlink>
        <a:srgbClr val="0070C0"/>
      </a:hlink>
      <a:folHlink>
        <a:srgbClr val="99BCE7"/>
      </a:folHlink>
    </a:clrScheme>
    <a:fontScheme name="SMAP Template v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MAP Template 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MAP Template v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MAP Template v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MAP Template v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MAP Template v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MAP Template v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MAP Template v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MAP Template v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MAP Template v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MAP Template v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MAP Template v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MAP Template v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RISE Widescreen" id="{E1C50E9A-66CE-49AB-A63F-06F7A4B3359D}" vid="{C6BBE148-AA8A-4306-A561-597B7F0C7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198527F099C543B8365BD5DB53DBF9" ma:contentTypeVersion="9" ma:contentTypeDescription="Create a new document." ma:contentTypeScope="" ma:versionID="a3fcdc0a54268d9ea12463dcaf6c881c">
  <xsd:schema xmlns:xsd="http://www.w3.org/2001/XMLSchema" xmlns:xs="http://www.w3.org/2001/XMLSchema" xmlns:p="http://schemas.microsoft.com/office/2006/metadata/properties" xmlns:ns3="dfe1ac97-793b-4b9c-ad8b-26051246cce8" targetNamespace="http://schemas.microsoft.com/office/2006/metadata/properties" ma:root="true" ma:fieldsID="f29240a1583ef3599c23ec0b9f146fa9" ns3:_="">
    <xsd:import namespace="dfe1ac97-793b-4b9c-ad8b-26051246cce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e1ac97-793b-4b9c-ad8b-26051246cc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3060D0-A63D-4782-9104-11DA0C895D2A}">
  <ds:schemaRefs>
    <ds:schemaRef ds:uri="http://purl.org/dc/terms/"/>
    <ds:schemaRef ds:uri="dfe1ac97-793b-4b9c-ad8b-26051246cce8"/>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7BA479E-E0D1-4594-8655-204C6FCDF640}">
  <ds:schemaRefs>
    <ds:schemaRef ds:uri="http://schemas.microsoft.com/sharepoint/v3/contenttype/forms"/>
  </ds:schemaRefs>
</ds:datastoreItem>
</file>

<file path=customXml/itemProps3.xml><?xml version="1.0" encoding="utf-8"?>
<ds:datastoreItem xmlns:ds="http://schemas.openxmlformats.org/officeDocument/2006/customXml" ds:itemID="{3ED722EA-0C7D-4F97-A687-E83CFDC01D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1ac97-793b-4b9c-ad8b-26051246cc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34241</TotalTime>
  <Words>1238</Words>
  <Application>Microsoft Macintosh PowerPoint</Application>
  <PresentationFormat>Widescreen</PresentationFormat>
  <Paragraphs>149</Paragraphs>
  <Slides>10</Slides>
  <Notes>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Narrow</vt:lpstr>
      <vt:lpstr>Calibri</vt:lpstr>
      <vt:lpstr>Monaco</vt:lpstr>
      <vt:lpstr>Times New Roman</vt:lpstr>
      <vt:lpstr>SunRISE Widescreen</vt:lpstr>
      <vt:lpstr>PowerPoint Presentation</vt:lpstr>
      <vt:lpstr>What is SunRISE?</vt:lpstr>
      <vt:lpstr>What Makes SunRISE MOS-GDS Interesting?</vt:lpstr>
      <vt:lpstr>GEO Graveyard Orbit</vt:lpstr>
      <vt:lpstr>GEO Graveyard Orbit</vt:lpstr>
      <vt:lpstr>MSPA</vt:lpstr>
      <vt:lpstr>Precision Orbit Determination </vt:lpstr>
      <vt:lpstr>PowerPoint Presentation</vt:lpstr>
      <vt:lpstr>Make Different Mistakes Than Us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PreStorage Review</dc:title>
  <dc:subject/>
  <dc:creator>jimlux</dc:creator>
  <cp:keywords/>
  <dc:description/>
  <cp:lastModifiedBy>Berger, Shannon (US 394A)</cp:lastModifiedBy>
  <cp:revision>723</cp:revision>
  <cp:lastPrinted>2018-12-14T18:50:10Z</cp:lastPrinted>
  <dcterms:created xsi:type="dcterms:W3CDTF">2018-12-12T18:59:30Z</dcterms:created>
  <dcterms:modified xsi:type="dcterms:W3CDTF">2024-04-23T16:30:46Z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0x010100A0198527F099C543B8365BD5DB53DBF9</vt:lpwstr>
  </property>
</Properties>
</file>