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73" r:id="rId2"/>
  </p:sldMasterIdLst>
  <p:notesMasterIdLst>
    <p:notesMasterId r:id="rId20"/>
  </p:notesMasterIdLst>
  <p:handoutMasterIdLst>
    <p:handoutMasterId r:id="rId21"/>
  </p:handoutMasterIdLst>
  <p:sldIdLst>
    <p:sldId id="277" r:id="rId3"/>
    <p:sldId id="710" r:id="rId4"/>
    <p:sldId id="814" r:id="rId5"/>
    <p:sldId id="823" r:id="rId6"/>
    <p:sldId id="820" r:id="rId7"/>
    <p:sldId id="811" r:id="rId8"/>
    <p:sldId id="817" r:id="rId9"/>
    <p:sldId id="824" r:id="rId10"/>
    <p:sldId id="825" r:id="rId11"/>
    <p:sldId id="821" r:id="rId12"/>
    <p:sldId id="822" r:id="rId13"/>
    <p:sldId id="813" r:id="rId14"/>
    <p:sldId id="278" r:id="rId15"/>
    <p:sldId id="805" r:id="rId16"/>
    <p:sldId id="806" r:id="rId17"/>
    <p:sldId id="796" r:id="rId18"/>
    <p:sldId id="792" r:id="rId19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0F2"/>
    <a:srgbClr val="FCE0E4"/>
    <a:srgbClr val="7F7F7F"/>
    <a:srgbClr val="F2F2F2"/>
    <a:srgbClr val="FF3399"/>
    <a:srgbClr val="CCCCCC"/>
    <a:srgbClr val="A5A5A5"/>
    <a:srgbClr val="ED7D31"/>
    <a:srgbClr val="AE5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619" autoAdjust="0"/>
  </p:normalViewPr>
  <p:slideViewPr>
    <p:cSldViewPr snapToGrid="0" snapToObjects="1">
      <p:cViewPr varScale="1">
        <p:scale>
          <a:sx n="169" d="100"/>
          <a:sy n="169" d="100"/>
        </p:scale>
        <p:origin x="448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4/12/24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4/12/24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5" y="1184383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3" y="4802823"/>
            <a:ext cx="7493624" cy="274637"/>
          </a:xfrm>
        </p:spPr>
        <p:txBody>
          <a:bodyPr/>
          <a:lstStyle/>
          <a:p>
            <a:pPr algn="l"/>
            <a:r>
              <a:rPr lang="en-US"/>
              <a:t>For required markings, please visit https://mh.jpl.nasa.gov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5" y="4802823"/>
            <a:ext cx="3347357" cy="274637"/>
          </a:xfrm>
        </p:spPr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pic>
        <p:nvPicPr>
          <p:cNvPr id="9" name="Picture 8" descr="Tribrand_ColorWhite_rgb_16x3_160601.png">
            <a:extLst>
              <a:ext uri="{FF2B5EF4-FFF2-40B4-BE49-F238E27FC236}">
                <a16:creationId xmlns:a16="http://schemas.microsoft.com/office/drawing/2014/main" id="{D7521165-EC4A-47CF-8903-456FE74075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34" y="3988271"/>
            <a:ext cx="2913350" cy="8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8530529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7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8530530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4" y="4219782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9" y="4802823"/>
            <a:ext cx="5605046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6537764-51ED-4952-ADF4-951D1B5FFECB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B3D1B3A0-D60F-41B3-8F91-DD287E23C035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519C0B7-7AF3-4EF5-8DCD-A460EA22356B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190EE5F-159C-43B3-9F13-F7DBC71FB177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B19B85C-E273-40EE-9229-3490BE1F751C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4EA3F2B8-771D-4548-9A9E-EE03E577CDDC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812E8953-B962-451C-9B5E-DD2FF622EA58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9A8CA5E0-694C-4414-8E76-3D1E6692AB70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57DDE184-0E01-44E2-A7C0-80642FBB3204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AC12EBA-3828-46C7-B2FB-6BF3C7A754FF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869F38A-E790-45FE-A8CF-5F30BFF5C395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E485-D7FB-406D-96B5-075839AF4A38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6C1A56-D99E-436F-922D-0E23D8BF4230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28361FB-F531-4DDD-9C30-6D77B32C5590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AB9C-1659-4E5B-83F5-8284706A95D3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980D9-60B8-4A00-85D3-DFE8D867E11B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56" y="200823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7A38-FB03-478F-A1DF-EE0179F82F3F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67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F64A-90EE-304E-A45F-1B429A28D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2F4CC-453D-364E-95D1-77702C8FD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1D28B-00EC-9B47-8295-C514282CF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D609-C374-4865-BEC8-5E99DE597323}" type="datetime1">
              <a:rPr lang="en-US" smtClean="0"/>
              <a:t>4/12/24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39CF0-5D58-0247-BCFF-DB606A4E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10231-CC15-A542-A2F3-894E9F9B3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83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0EED-DBC3-4C43-96FD-A94354359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4F715-BD39-B542-85A8-3377DFE42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4D867-B7E9-3947-8243-7BE4AC61F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C6C5-1FFC-4CD3-9212-B6B054E6FC5D}" type="datetime1">
              <a:rPr lang="en-US" smtClean="0"/>
              <a:t>4/12/24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8EF96-60D5-CA41-AFCE-C05A6984A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AA978-1E3A-7E40-8DB7-C678D264F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13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39" y="1184382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1" y="4802823"/>
            <a:ext cx="7493625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34" y="3921596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4" y="4802823"/>
            <a:ext cx="3347357" cy="274637"/>
          </a:xfrm>
        </p:spPr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7139042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9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6" y="3488175"/>
            <a:ext cx="7139043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6" y="4219781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8" y="4802823"/>
            <a:ext cx="5605049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899DD26-C943-41A1-917F-4FC089E0FAFA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C68ADBD-3616-4318-B5FF-7C1BB362CA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600326C-3D34-4DEE-AFC6-19F1E2A5B180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4ADA5DC-5907-46FC-9A61-32BB8D2F3E4B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9DDD08E-B43C-483A-B1DD-9BEB0BDDDD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5B5E876-28AE-4AA7-96A0-4DC5D1A12C3F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20F9084-C4B8-47CC-A340-731237DBDB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6A7CC78-0B09-4A06-A149-78429AD8F73E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53CE28F-B0E6-4C63-A7B8-EB4157A070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BA054E62-52C6-4185-80A8-B32A57AD3D27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D81F743-FBF4-4AAB-BF1E-09D0097B96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05A6820F-A7BE-4E1F-93A8-8954D6C45075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6356448-7EEE-4D0D-AE32-557A239281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A0DC1239-CB02-4973-B5FC-DB2765D51D8F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A79206F-C929-453C-B7BF-19A540401E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6C60D526-D04B-4A35-AB82-BC8E55BF7EBF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C3E947D-4126-44FB-8EC6-F80A3BAA18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F6FE76F-E1F2-4A21-878E-3DB188E6DED3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45B3F8F-DC85-41EB-9D22-D06541A0AC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E020A42-6699-435B-A55E-E45452A3765E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F015878-4578-4C49-BC72-FE830FC5A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D145-6A5C-40F2-8FF1-5991EB7FE189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6A69-C78D-46AD-9B4E-1E66EF195C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913E18-3E28-4710-99EA-0A75F2A5071A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9456648-81AE-4599-A0EE-E6EE7A6338DE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CD6B8-0F2C-4D22-A77D-91CA9F2DE40B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A922-DD5A-4314-A3E8-5B6E5A4659EE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200823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5F7F-8438-40D4-B671-923A4CE550F3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2333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F64A-90EE-304E-A45F-1B429A28D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2F4CC-453D-364E-95D1-77702C8FD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1D28B-00EC-9B47-8295-C514282CF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D609-C374-4865-BEC8-5E99DE597323}" type="datetime1">
              <a:rPr lang="en-US" smtClean="0"/>
              <a:t>4/12/24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39CF0-5D58-0247-BCFF-DB606A4E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10231-CC15-A542-A2F3-894E9F9B3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04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5C1F590-21E9-421A-8A51-ECC7C0EEDAFE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93" r:id="rId20"/>
    <p:sldLayoutId id="2147483695" r:id="rId21"/>
    <p:sldLayoutId id="2147483696" r:id="rId22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400" b="1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802823"/>
            <a:ext cx="142240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6965B92-51C8-4EF6-AE7F-964046CA6266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802823"/>
            <a:ext cx="577596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52360" y="4802823"/>
            <a:ext cx="60137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4" r:id="rId20"/>
    <p:sldLayoutId id="2147483697" r:id="rId2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3.wdp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.jpeg"/><Relationship Id="rId5" Type="http://schemas.microsoft.com/office/2007/relationships/hdphoto" Target="../media/hdphoto4.wdp"/><Relationship Id="rId10" Type="http://schemas.microsoft.com/office/2007/relationships/hdphoto" Target="../media/hdphoto5.wdp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675734107" TargetMode="Externa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87784" y="388223"/>
            <a:ext cx="3347357" cy="707452"/>
          </a:xfrm>
        </p:spPr>
        <p:txBody>
          <a:bodyPr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Spacecraft-Initiated Operations with the Deep Space Network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840972" y="3404238"/>
            <a:ext cx="3040980" cy="338554"/>
          </a:xfrm>
        </p:spPr>
        <p:txBody>
          <a:bodyPr/>
          <a:lstStyle/>
          <a:p>
            <a:pPr>
              <a:spcBef>
                <a:spcPts val="1224"/>
              </a:spcBef>
            </a:pPr>
            <a:r>
              <a:rPr lang="en-US" sz="900" b="1" dirty="0">
                <a:solidFill>
                  <a:schemeClr val="bg1"/>
                </a:solidFill>
              </a:rPr>
              <a:t>The 2024 Inter-Planetary Small Satellite Conference </a:t>
            </a:r>
            <a:r>
              <a:rPr lang="en-US" sz="900" dirty="0">
                <a:solidFill>
                  <a:schemeClr val="bg1"/>
                </a:solidFill>
              </a:rPr>
              <a:t>May 2024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A18807-21C1-4011-BA95-1628F3E72F8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352211-1761-4591-87A8-86EDE8D18B21}"/>
              </a:ext>
            </a:extLst>
          </p:cNvPr>
          <p:cNvSpPr/>
          <p:nvPr/>
        </p:nvSpPr>
        <p:spPr>
          <a:xfrm>
            <a:off x="6030228" y="4698098"/>
            <a:ext cx="2887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800" dirty="0">
                <a:solidFill>
                  <a:srgbClr val="FF0000"/>
                </a:solidFill>
              </a:rPr>
              <a:t>This document has been reviewed and determined not to contain export controlled technical data.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2E4EE8E-C5B8-21CE-3322-5E2E9EC6C5E8}"/>
              </a:ext>
            </a:extLst>
          </p:cNvPr>
          <p:cNvSpPr txBox="1">
            <a:spLocks/>
          </p:cNvSpPr>
          <p:nvPr/>
        </p:nvSpPr>
        <p:spPr>
          <a:xfrm>
            <a:off x="5687784" y="1276043"/>
            <a:ext cx="1646465" cy="15941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tabLst/>
              <a:defRPr sz="1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b="0" i="0" u="none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1"/>
                </a:solidFill>
              </a:rPr>
              <a:t>Marc Sanchez Net (JPL)</a:t>
            </a:r>
          </a:p>
          <a:p>
            <a:r>
              <a:rPr lang="en-US" sz="900" dirty="0">
                <a:solidFill>
                  <a:schemeClr val="bg1"/>
                </a:solidFill>
              </a:rPr>
              <a:t>Jay Wyatt (JPL)</a:t>
            </a:r>
          </a:p>
          <a:p>
            <a:r>
              <a:rPr lang="en-US" sz="900" dirty="0">
                <a:solidFill>
                  <a:schemeClr val="bg1"/>
                </a:solidFill>
              </a:rPr>
              <a:t>Tim Pham (JPL)</a:t>
            </a:r>
          </a:p>
          <a:p>
            <a:r>
              <a:rPr lang="en-US" sz="900" dirty="0">
                <a:solidFill>
                  <a:schemeClr val="bg1"/>
                </a:solidFill>
              </a:rPr>
              <a:t>Gigi </a:t>
            </a:r>
            <a:r>
              <a:rPr lang="en-US" sz="900" dirty="0" err="1">
                <a:solidFill>
                  <a:schemeClr val="bg1"/>
                </a:solidFill>
              </a:rPr>
              <a:t>Lucena</a:t>
            </a:r>
            <a:r>
              <a:rPr lang="en-US" sz="900" dirty="0">
                <a:solidFill>
                  <a:schemeClr val="bg1"/>
                </a:solidFill>
              </a:rPr>
              <a:t> (JPL)</a:t>
            </a:r>
          </a:p>
          <a:p>
            <a:r>
              <a:rPr lang="en-US" sz="900" dirty="0">
                <a:solidFill>
                  <a:schemeClr val="bg1"/>
                </a:solidFill>
              </a:rPr>
              <a:t>Felicia Sanders (JPL)</a:t>
            </a:r>
          </a:p>
          <a:p>
            <a:r>
              <a:rPr lang="en-US" sz="900" dirty="0">
                <a:solidFill>
                  <a:schemeClr val="bg1"/>
                </a:solidFill>
              </a:rPr>
              <a:t>T. Joseph W. Lazio (JPL)</a:t>
            </a:r>
          </a:p>
          <a:p>
            <a:r>
              <a:rPr lang="en-US" sz="900" dirty="0">
                <a:solidFill>
                  <a:schemeClr val="bg1"/>
                </a:solidFill>
              </a:rPr>
              <a:t>Rebecca Castano (JPL)</a:t>
            </a:r>
          </a:p>
          <a:p>
            <a:r>
              <a:rPr lang="en-US" sz="900" dirty="0">
                <a:solidFill>
                  <a:schemeClr val="bg1"/>
                </a:solidFill>
              </a:rPr>
              <a:t>Stephen Townes (JPL)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CBCE1B8-95B2-281F-390C-6B5EFC1C15BB}"/>
              </a:ext>
            </a:extLst>
          </p:cNvPr>
          <p:cNvSpPr txBox="1">
            <a:spLocks/>
          </p:cNvSpPr>
          <p:nvPr/>
        </p:nvSpPr>
        <p:spPr>
          <a:xfrm>
            <a:off x="7388676" y="1276042"/>
            <a:ext cx="1646465" cy="15941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tabLst/>
              <a:defRPr sz="1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b="0" i="0" u="none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1"/>
                </a:solidFill>
              </a:rPr>
              <a:t>Ben Malphrus (MSU)</a:t>
            </a:r>
          </a:p>
          <a:p>
            <a:r>
              <a:rPr lang="en-US" sz="900" dirty="0">
                <a:solidFill>
                  <a:schemeClr val="bg1"/>
                </a:solidFill>
              </a:rPr>
              <a:t>Chloe Hart (MSU)</a:t>
            </a:r>
          </a:p>
          <a:p>
            <a:r>
              <a:rPr lang="en-US" sz="900" dirty="0">
                <a:solidFill>
                  <a:schemeClr val="bg1"/>
                </a:solidFill>
              </a:rPr>
              <a:t>Ryan Collins (MSU)</a:t>
            </a:r>
          </a:p>
          <a:p>
            <a:r>
              <a:rPr lang="en-US" sz="900" dirty="0">
                <a:solidFill>
                  <a:schemeClr val="bg1"/>
                </a:solidFill>
              </a:rPr>
              <a:t>Diddy Didier (MSU)</a:t>
            </a:r>
          </a:p>
          <a:p>
            <a:r>
              <a:rPr lang="en-US" sz="900" dirty="0">
                <a:solidFill>
                  <a:schemeClr val="bg1"/>
                </a:solidFill>
              </a:rPr>
              <a:t>Christopher Smith (MSU)</a:t>
            </a:r>
          </a:p>
          <a:p>
            <a:r>
              <a:rPr lang="en-US" sz="900" dirty="0">
                <a:solidFill>
                  <a:schemeClr val="bg1"/>
                </a:solidFill>
              </a:rPr>
              <a:t>Emily Walter (MSU)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490965C-3B39-A6B7-C70A-139ACBAD536C}"/>
              </a:ext>
            </a:extLst>
          </p:cNvPr>
          <p:cNvSpPr txBox="1">
            <a:spLocks/>
          </p:cNvSpPr>
          <p:nvPr/>
        </p:nvSpPr>
        <p:spPr>
          <a:xfrm>
            <a:off x="6538229" y="2726320"/>
            <a:ext cx="1646465" cy="5507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tabLst/>
              <a:defRPr sz="1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b="0" i="0" u="none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1"/>
                </a:solidFill>
              </a:rPr>
              <a:t>Matthew Napoli (ARC)</a:t>
            </a:r>
          </a:p>
          <a:p>
            <a:r>
              <a:rPr lang="en-US" sz="900" dirty="0">
                <a:solidFill>
                  <a:schemeClr val="bg1"/>
                </a:solidFill>
              </a:rPr>
              <a:t>Robert Nakamura (ARC)</a:t>
            </a:r>
          </a:p>
          <a:p>
            <a:r>
              <a:rPr lang="en-US" sz="900" dirty="0">
                <a:solidFill>
                  <a:schemeClr val="bg1"/>
                </a:solidFill>
              </a:rPr>
              <a:t>Jesse </a:t>
            </a:r>
            <a:r>
              <a:rPr lang="en-US" sz="900" dirty="0" err="1">
                <a:solidFill>
                  <a:schemeClr val="bg1"/>
                </a:solidFill>
              </a:rPr>
              <a:t>Fusso</a:t>
            </a:r>
            <a:r>
              <a:rPr lang="en-US" sz="900" dirty="0">
                <a:solidFill>
                  <a:schemeClr val="bg1"/>
                </a:solidFill>
              </a:rPr>
              <a:t> (ARC)</a:t>
            </a:r>
          </a:p>
        </p:txBody>
      </p:sp>
      <p:pic>
        <p:nvPicPr>
          <p:cNvPr id="13" name="Picture 12" descr="PIA17791.jpg">
            <a:extLst>
              <a:ext uri="{FF2B5EF4-FFF2-40B4-BE49-F238E27FC236}">
                <a16:creationId xmlns:a16="http://schemas.microsoft.com/office/drawing/2014/main" id="{C4AF2D0F-F81B-59BE-9656-1B01BDEF21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98" r="22656" b="21335"/>
          <a:stretch/>
        </p:blipFill>
        <p:spPr>
          <a:xfrm flipH="1">
            <a:off x="2831926" y="1594103"/>
            <a:ext cx="2704149" cy="1955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26CE1B-3091-3D5F-F30D-854B64F857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44" b="36919"/>
          <a:stretch/>
        </p:blipFill>
        <p:spPr>
          <a:xfrm>
            <a:off x="0" y="3549397"/>
            <a:ext cx="5536076" cy="1594103"/>
          </a:xfrm>
          <a:prstGeom prst="rect">
            <a:avLst/>
          </a:prstGeom>
        </p:spPr>
      </p:pic>
      <p:pic>
        <p:nvPicPr>
          <p:cNvPr id="15" name="Picture 14" descr="A close-up of a metal object&#10;&#10;Description automatically generated">
            <a:extLst>
              <a:ext uri="{FF2B5EF4-FFF2-40B4-BE49-F238E27FC236}">
                <a16:creationId xmlns:a16="http://schemas.microsoft.com/office/drawing/2014/main" id="{10ED1F5A-C161-0169-C117-9817B6C13F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3" r="29163"/>
          <a:stretch/>
        </p:blipFill>
        <p:spPr>
          <a:xfrm>
            <a:off x="0" y="1594103"/>
            <a:ext cx="2866196" cy="1955294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F3F26931-7A4E-211F-82F0-418E2C3C0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4744" r="222" b="4360"/>
          <a:stretch/>
        </p:blipFill>
        <p:spPr bwMode="auto">
          <a:xfrm>
            <a:off x="1" y="0"/>
            <a:ext cx="2615096" cy="15941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6A00D8-5557-D5E7-9BC5-21B72C9D5B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160" t="11837" r="5360" b="26960"/>
          <a:stretch/>
        </p:blipFill>
        <p:spPr>
          <a:xfrm>
            <a:off x="2615097" y="3055"/>
            <a:ext cx="2920977" cy="158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11E16BB-1679-4F73-A898-F74832A55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0" y="61600"/>
            <a:ext cx="8792973" cy="50516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EA44873-B27B-490A-B5F0-781BF728E42B}"/>
              </a:ext>
            </a:extLst>
          </p:cNvPr>
          <p:cNvSpPr/>
          <p:nvPr/>
        </p:nvSpPr>
        <p:spPr>
          <a:xfrm>
            <a:off x="6185902" y="148542"/>
            <a:ext cx="2628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</a:rPr>
              <a:t>Slide Credit: Stephen Lichten (JPL)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9B4D332-9E42-4016-875B-778FB5E6307C}"/>
              </a:ext>
            </a:extLst>
          </p:cNvPr>
          <p:cNvGrpSpPr/>
          <p:nvPr/>
        </p:nvGrpSpPr>
        <p:grpSpPr>
          <a:xfrm>
            <a:off x="5280144" y="466694"/>
            <a:ext cx="2308212" cy="674955"/>
            <a:chOff x="1491916" y="2113567"/>
            <a:chExt cx="2308212" cy="6749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467AB04-3E50-490D-982D-B4C220DB1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1916" y="2113567"/>
              <a:ext cx="559248" cy="67495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6455A1-998C-4568-930F-264B9E27E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1164" y="2283186"/>
              <a:ext cx="1748964" cy="50533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F9CCBD-DCEE-4C61-9383-B228A34F11F8}"/>
              </a:ext>
            </a:extLst>
          </p:cNvPr>
          <p:cNvGrpSpPr/>
          <p:nvPr/>
        </p:nvGrpSpPr>
        <p:grpSpPr>
          <a:xfrm>
            <a:off x="2670896" y="1467700"/>
            <a:ext cx="2112632" cy="676656"/>
            <a:chOff x="4090987" y="2085866"/>
            <a:chExt cx="2112632" cy="67665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361254D-4BA3-4253-BBE6-A237DFAA0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0987" y="2085866"/>
              <a:ext cx="551147" cy="67665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9E38C25-27BD-4150-86C9-E5FDA4BAA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42134" y="2259602"/>
              <a:ext cx="1561485" cy="50292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A15802-580A-4689-BDCF-6D498B2EC902}"/>
              </a:ext>
            </a:extLst>
          </p:cNvPr>
          <p:cNvGrpSpPr/>
          <p:nvPr/>
        </p:nvGrpSpPr>
        <p:grpSpPr>
          <a:xfrm>
            <a:off x="568971" y="2474607"/>
            <a:ext cx="1541743" cy="676656"/>
            <a:chOff x="2110714" y="2534303"/>
            <a:chExt cx="1541743" cy="67665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1402B92-14AC-487C-B2FD-8C59FFF7F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10714" y="2534303"/>
              <a:ext cx="560182" cy="67665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A2461C7-F12A-43F3-824E-AD6F73146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70896" y="2708039"/>
              <a:ext cx="981561" cy="502920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5B308DF-7A1C-4DA9-9760-C64F179EC218}"/>
              </a:ext>
            </a:extLst>
          </p:cNvPr>
          <p:cNvSpPr txBox="1"/>
          <p:nvPr/>
        </p:nvSpPr>
        <p:spPr>
          <a:xfrm>
            <a:off x="255419" y="99382"/>
            <a:ext cx="51679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Deep Space Network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F6FE27-9CBB-4E41-93B2-EDE270BE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2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C23BCA9-A525-4F1E-829F-1072112304E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955" b="18688"/>
          <a:stretch/>
        </p:blipFill>
        <p:spPr>
          <a:xfrm>
            <a:off x="4372176" y="1189413"/>
            <a:ext cx="254415" cy="2964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A4D3D2-6A90-4425-9A96-B4F8BA347107}"/>
              </a:ext>
            </a:extLst>
          </p:cNvPr>
          <p:cNvSpPr txBox="1"/>
          <p:nvPr/>
        </p:nvSpPr>
        <p:spPr>
          <a:xfrm>
            <a:off x="4372176" y="1485899"/>
            <a:ext cx="254415" cy="769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00" dirty="0"/>
              <a:t>DSS-17</a:t>
            </a:r>
          </a:p>
        </p:txBody>
      </p:sp>
    </p:spTree>
    <p:extLst>
      <p:ext uri="{BB962C8B-B14F-4D97-AF65-F5344CB8AC3E}">
        <p14:creationId xmlns:p14="http://schemas.microsoft.com/office/powerpoint/2010/main" val="49670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7B3E6-8E8A-070B-07BB-1CA652A2D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A18C157E-B171-9173-AFAB-B3926DF4B3DF}"/>
              </a:ext>
            </a:extLst>
          </p:cNvPr>
          <p:cNvSpPr txBox="1"/>
          <p:nvPr/>
        </p:nvSpPr>
        <p:spPr>
          <a:xfrm>
            <a:off x="198782" y="178583"/>
            <a:ext cx="84556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“Typical” Timeline to Obtain DSN Support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6A68ED-207B-199C-6EBE-2283E8E133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3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1A93FD-0DA6-B34A-EB14-3EE6B0568989}"/>
              </a:ext>
            </a:extLst>
          </p:cNvPr>
          <p:cNvSpPr txBox="1"/>
          <p:nvPr/>
        </p:nvSpPr>
        <p:spPr>
          <a:xfrm>
            <a:off x="301936" y="3995311"/>
            <a:ext cx="853439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Deterministic nature and long lead time of the DSN scheduling process means</a:t>
            </a:r>
          </a:p>
          <a:p>
            <a:pPr marL="285750" lvl="1" indent="-1143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</a:rPr>
              <a:t>Schedule is optimized to satisfy needs of DSN users (and their spacecraft) as anticipated ~months/days in advance</a:t>
            </a:r>
          </a:p>
          <a:p>
            <a:pPr marL="285750" lvl="1" indent="-1143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</a:rPr>
              <a:t>Projects cannot easily adapt mission operations to near real-time (~minutes, hours) changes (state of spacecraft/payloads, science, …)</a:t>
            </a:r>
          </a:p>
          <a:p>
            <a:pPr marL="114300" indent="-1143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In some cases, execution of unnecessary DSN tracks can occur, which “wastes” DSN antenna time.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49129A-BB27-3CB5-8BBC-45546AA93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71" y="804316"/>
            <a:ext cx="8212857" cy="317186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45067CD-6260-ED7B-9467-6FC1A19D7E7B}"/>
              </a:ext>
            </a:extLst>
          </p:cNvPr>
          <p:cNvGrpSpPr/>
          <p:nvPr/>
        </p:nvGrpSpPr>
        <p:grpSpPr>
          <a:xfrm>
            <a:off x="2372906" y="1322479"/>
            <a:ext cx="2909454" cy="377853"/>
            <a:chOff x="2372906" y="1322479"/>
            <a:chExt cx="2909454" cy="37785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88CE60-6B0B-66A0-8135-48A31E9170E7}"/>
                </a:ext>
              </a:extLst>
            </p:cNvPr>
            <p:cNvSpPr txBox="1"/>
            <p:nvPr/>
          </p:nvSpPr>
          <p:spPr>
            <a:xfrm>
              <a:off x="2947238" y="1330862"/>
              <a:ext cx="1110883" cy="369470"/>
            </a:xfrm>
            <a:prstGeom prst="rect">
              <a:avLst/>
            </a:prstGeom>
            <a:noFill/>
          </p:spPr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~ 6 mon.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CF5904F-2744-634E-3C75-DA1831201D49}"/>
                </a:ext>
              </a:extLst>
            </p:cNvPr>
            <p:cNvCxnSpPr/>
            <p:nvPr/>
          </p:nvCxnSpPr>
          <p:spPr>
            <a:xfrm>
              <a:off x="2372906" y="1322479"/>
              <a:ext cx="2909454" cy="0"/>
            </a:xfrm>
            <a:prstGeom prst="straightConnector1">
              <a:avLst/>
            </a:prstGeom>
            <a:ln w="12700" cmpd="sng">
              <a:solidFill>
                <a:schemeClr val="tx2"/>
              </a:solidFill>
              <a:headEnd type="arrow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E12BF0-374B-E890-48EB-83E33DE4DFFF}"/>
              </a:ext>
            </a:extLst>
          </p:cNvPr>
          <p:cNvGrpSpPr/>
          <p:nvPr/>
        </p:nvGrpSpPr>
        <p:grpSpPr>
          <a:xfrm>
            <a:off x="5362962" y="1316182"/>
            <a:ext cx="1779680" cy="385410"/>
            <a:chOff x="3464895" y="1307365"/>
            <a:chExt cx="1779680" cy="3854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5A9324-ABFE-EE0F-84BE-D4DAB97CC8F9}"/>
                </a:ext>
              </a:extLst>
            </p:cNvPr>
            <p:cNvSpPr txBox="1"/>
            <p:nvPr/>
          </p:nvSpPr>
          <p:spPr>
            <a:xfrm>
              <a:off x="3996412" y="1323305"/>
              <a:ext cx="719168" cy="369470"/>
            </a:xfrm>
            <a:prstGeom prst="rect">
              <a:avLst/>
            </a:prstGeom>
            <a:noFill/>
          </p:spPr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~ 6 </a:t>
              </a:r>
              <a:r>
                <a:rPr lang="en-US" sz="1600" dirty="0" err="1"/>
                <a:t>hr</a:t>
              </a:r>
              <a:endParaRPr lang="en-US" sz="1600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3C252D7-64F9-DA69-1926-E89D113AB9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4895" y="1307365"/>
              <a:ext cx="1779680" cy="8383"/>
            </a:xfrm>
            <a:prstGeom prst="straightConnector1">
              <a:avLst/>
            </a:prstGeom>
            <a:ln w="12700" cmpd="sng">
              <a:solidFill>
                <a:schemeClr val="tx2"/>
              </a:solidFill>
              <a:headEnd type="arrow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205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C688255-BDF3-D332-5BCC-A6BBD560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A83FCE-7E23-350B-1BCE-1CFDE5E25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9C4580-8BDB-D295-271E-49BEF49DC61A}"/>
              </a:ext>
            </a:extLst>
          </p:cNvPr>
          <p:cNvSpPr/>
          <p:nvPr/>
        </p:nvSpPr>
        <p:spPr>
          <a:xfrm>
            <a:off x="1715388" y="458976"/>
            <a:ext cx="3711434" cy="3075360"/>
          </a:xfrm>
          <a:prstGeom prst="rect">
            <a:avLst/>
          </a:prstGeom>
          <a:solidFill>
            <a:srgbClr val="FE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Support Planning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580EDE-A2A0-3666-3E67-303CD672C63F}"/>
              </a:ext>
            </a:extLst>
          </p:cNvPr>
          <p:cNvSpPr/>
          <p:nvPr/>
        </p:nvSpPr>
        <p:spPr>
          <a:xfrm>
            <a:off x="5466579" y="458976"/>
            <a:ext cx="1998814" cy="3075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Support Execution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89A6FC-4662-37E4-2221-53B07EB2463E}"/>
              </a:ext>
            </a:extLst>
          </p:cNvPr>
          <p:cNvSpPr/>
          <p:nvPr/>
        </p:nvSpPr>
        <p:spPr>
          <a:xfrm>
            <a:off x="7503669" y="458976"/>
            <a:ext cx="1557842" cy="30753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Support Accounting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40400B-06AA-2272-B379-DEA5C1AD73D7}"/>
              </a:ext>
            </a:extLst>
          </p:cNvPr>
          <p:cNvSpPr/>
          <p:nvPr/>
        </p:nvSpPr>
        <p:spPr>
          <a:xfrm>
            <a:off x="219742" y="458976"/>
            <a:ext cx="1464006" cy="3075360"/>
          </a:xfrm>
          <a:prstGeom prst="rect">
            <a:avLst/>
          </a:prstGeom>
          <a:solidFill>
            <a:srgbClr val="E3F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Support Negotiation and Testing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E0C14D-CC86-5375-6906-43675C699C3A}"/>
              </a:ext>
            </a:extLst>
          </p:cNvPr>
          <p:cNvSpPr txBox="1"/>
          <p:nvPr/>
        </p:nvSpPr>
        <p:spPr>
          <a:xfrm>
            <a:off x="5090538" y="3509469"/>
            <a:ext cx="919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Start of Activity (SOA)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D434EA5-115E-063A-C490-32EFD52D9904}"/>
              </a:ext>
            </a:extLst>
          </p:cNvPr>
          <p:cNvCxnSpPr>
            <a:cxnSpLocks/>
          </p:cNvCxnSpPr>
          <p:nvPr/>
        </p:nvCxnSpPr>
        <p:spPr>
          <a:xfrm>
            <a:off x="2265941" y="1881805"/>
            <a:ext cx="0" cy="164592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61D5977-1700-10D4-0EED-58530B0F4DD2}"/>
              </a:ext>
            </a:extLst>
          </p:cNvPr>
          <p:cNvCxnSpPr>
            <a:cxnSpLocks/>
          </p:cNvCxnSpPr>
          <p:nvPr/>
        </p:nvCxnSpPr>
        <p:spPr>
          <a:xfrm>
            <a:off x="5550179" y="3191135"/>
            <a:ext cx="18652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BCC9B59-67D9-09B4-2C04-BE553E767B82}"/>
              </a:ext>
            </a:extLst>
          </p:cNvPr>
          <p:cNvSpPr txBox="1"/>
          <p:nvPr/>
        </p:nvSpPr>
        <p:spPr>
          <a:xfrm>
            <a:off x="5914729" y="2864212"/>
            <a:ext cx="11929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DSN antenna tracks the spacecraft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EBD0524-3EFC-70EB-7FC5-6D374E499E6A}"/>
              </a:ext>
            </a:extLst>
          </p:cNvPr>
          <p:cNvCxnSpPr>
            <a:cxnSpLocks/>
          </p:cNvCxnSpPr>
          <p:nvPr/>
        </p:nvCxnSpPr>
        <p:spPr>
          <a:xfrm>
            <a:off x="7415394" y="1881805"/>
            <a:ext cx="0" cy="164592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7DBF302-0E37-8D39-76E2-52DDB7F6E6B3}"/>
              </a:ext>
            </a:extLst>
          </p:cNvPr>
          <p:cNvSpPr txBox="1"/>
          <p:nvPr/>
        </p:nvSpPr>
        <p:spPr>
          <a:xfrm>
            <a:off x="1695892" y="3524016"/>
            <a:ext cx="11400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SOA – 7 months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8FA1B51-B4CE-0ADA-2D9A-A386CD5B0106}"/>
              </a:ext>
            </a:extLst>
          </p:cNvPr>
          <p:cNvCxnSpPr>
            <a:cxnSpLocks/>
          </p:cNvCxnSpPr>
          <p:nvPr/>
        </p:nvCxnSpPr>
        <p:spPr>
          <a:xfrm>
            <a:off x="5537254" y="1881805"/>
            <a:ext cx="0" cy="164592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31FB1AF-4260-167E-809F-D8CD9E920E88}"/>
              </a:ext>
            </a:extLst>
          </p:cNvPr>
          <p:cNvCxnSpPr>
            <a:cxnSpLocks/>
          </p:cNvCxnSpPr>
          <p:nvPr/>
        </p:nvCxnSpPr>
        <p:spPr>
          <a:xfrm flipH="1">
            <a:off x="3391456" y="1881805"/>
            <a:ext cx="11323" cy="164592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6EF2DEF7-EBEF-4D08-EBBD-9E1FCF9B6DF0}"/>
              </a:ext>
            </a:extLst>
          </p:cNvPr>
          <p:cNvSpPr txBox="1"/>
          <p:nvPr/>
        </p:nvSpPr>
        <p:spPr>
          <a:xfrm>
            <a:off x="256526" y="1184312"/>
            <a:ext cx="1401435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indent="-571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800" dirty="0"/>
              <a:t>Missions request DSN support and define services and loading profile.</a:t>
            </a:r>
          </a:p>
          <a:p>
            <a:pPr marL="57150" indent="-571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800" dirty="0"/>
              <a:t>Missions perform testing to ensure compatibility with the DSN.</a:t>
            </a:r>
          </a:p>
          <a:p>
            <a:pPr marL="57150" indent="-571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800" dirty="0"/>
              <a:t>Occurs years in advance.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57AF320-7593-0D68-5BD7-449064F4F22B}"/>
              </a:ext>
            </a:extLst>
          </p:cNvPr>
          <p:cNvSpPr txBox="1"/>
          <p:nvPr/>
        </p:nvSpPr>
        <p:spPr>
          <a:xfrm>
            <a:off x="7607286" y="1133081"/>
            <a:ext cx="1378634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indent="-571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800" dirty="0"/>
              <a:t>DSN generates and archives summary performance metrics for each activity.</a:t>
            </a:r>
          </a:p>
          <a:p>
            <a:pPr marL="57150" indent="-571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800" dirty="0"/>
              <a:t>Occurs a few days after EOA.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2CD945A-8B1D-47F0-2267-7332A7F720E3}"/>
              </a:ext>
            </a:extLst>
          </p:cNvPr>
          <p:cNvSpPr txBox="1"/>
          <p:nvPr/>
        </p:nvSpPr>
        <p:spPr>
          <a:xfrm>
            <a:off x="1664428" y="1327956"/>
            <a:ext cx="12641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800" dirty="0"/>
              <a:t>Start of the scheduling process. Missions provide tracking requirements.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6C03F84-847E-C91E-F378-053BEB8B3B7A}"/>
              </a:ext>
            </a:extLst>
          </p:cNvPr>
          <p:cNvSpPr txBox="1"/>
          <p:nvPr/>
        </p:nvSpPr>
        <p:spPr>
          <a:xfrm>
            <a:off x="2823262" y="3524016"/>
            <a:ext cx="11400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SOA – 5 months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350D0DD-BD3F-00AF-2ED1-C2D0304555E2}"/>
              </a:ext>
            </a:extLst>
          </p:cNvPr>
          <p:cNvSpPr txBox="1"/>
          <p:nvPr/>
        </p:nvSpPr>
        <p:spPr>
          <a:xfrm>
            <a:off x="2928561" y="1574177"/>
            <a:ext cx="9484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800" dirty="0"/>
              <a:t>Initial DSN 7-day schedule is built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0707990-625C-30E3-0EAD-6420852A375B}"/>
              </a:ext>
            </a:extLst>
          </p:cNvPr>
          <p:cNvSpPr txBox="1"/>
          <p:nvPr/>
        </p:nvSpPr>
        <p:spPr>
          <a:xfrm>
            <a:off x="6927487" y="3507821"/>
            <a:ext cx="919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End of Activity (EOA)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60004B5F-1CD9-B891-73AE-8EDC97AB3324}"/>
              </a:ext>
            </a:extLst>
          </p:cNvPr>
          <p:cNvCxnSpPr>
            <a:cxnSpLocks/>
          </p:cNvCxnSpPr>
          <p:nvPr/>
        </p:nvCxnSpPr>
        <p:spPr>
          <a:xfrm>
            <a:off x="3449709" y="3180090"/>
            <a:ext cx="142709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998CFA4F-ECC9-AE7C-750E-601CF23A5C68}"/>
              </a:ext>
            </a:extLst>
          </p:cNvPr>
          <p:cNvSpPr txBox="1"/>
          <p:nvPr/>
        </p:nvSpPr>
        <p:spPr>
          <a:xfrm>
            <a:off x="3415703" y="2628828"/>
            <a:ext cx="14680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800" dirty="0"/>
              <a:t>Revisions to the DSN scheduled are implemented with concurrence from missions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BA9358D-B66A-E8F6-0D30-65007150A710}"/>
              </a:ext>
            </a:extLst>
          </p:cNvPr>
          <p:cNvCxnSpPr>
            <a:cxnSpLocks/>
          </p:cNvCxnSpPr>
          <p:nvPr/>
        </p:nvCxnSpPr>
        <p:spPr>
          <a:xfrm>
            <a:off x="4941139" y="1881805"/>
            <a:ext cx="0" cy="164592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93431E2-E240-3E5C-2BBD-5CFD8CD143F7}"/>
              </a:ext>
            </a:extLst>
          </p:cNvPr>
          <p:cNvSpPr txBox="1"/>
          <p:nvPr/>
        </p:nvSpPr>
        <p:spPr>
          <a:xfrm>
            <a:off x="4469091" y="3524016"/>
            <a:ext cx="9484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800" dirty="0">
                <a:solidFill>
                  <a:schemeClr val="bg1"/>
                </a:solidFill>
              </a:rPr>
              <a:t>SOA – 4h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94BD263-35C1-636A-F5F4-4CFC327AD94B}"/>
              </a:ext>
            </a:extLst>
          </p:cNvPr>
          <p:cNvSpPr txBox="1"/>
          <p:nvPr/>
        </p:nvSpPr>
        <p:spPr>
          <a:xfrm>
            <a:off x="4462926" y="1574177"/>
            <a:ext cx="9484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800" dirty="0"/>
              <a:t>Schedule is “frozen”</a:t>
            </a:r>
          </a:p>
        </p:txBody>
      </p:sp>
    </p:spTree>
    <p:extLst>
      <p:ext uri="{BB962C8B-B14F-4D97-AF65-F5344CB8AC3E}">
        <p14:creationId xmlns:p14="http://schemas.microsoft.com/office/powerpoint/2010/main" val="366047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32D81-9E71-AF56-B0B3-A1E2F45FF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4CE1-4E3E-1633-0930-0596CB215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52" y="278652"/>
            <a:ext cx="7886700" cy="357089"/>
          </a:xfrm>
        </p:spPr>
        <p:txBody>
          <a:bodyPr>
            <a:no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Use Cases for Spacecraft-Initiated Operations</a:t>
            </a:r>
            <a:b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4" name="Picture 3" descr="A small solar panel box&#10;&#10;Description automatically generated with medium confidence">
            <a:extLst>
              <a:ext uri="{FF2B5EF4-FFF2-40B4-BE49-F238E27FC236}">
                <a16:creationId xmlns:a16="http://schemas.microsoft.com/office/drawing/2014/main" id="{8516BDCD-8253-388B-F356-FBEAD1537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428"/>
          <a:stretch/>
        </p:blipFill>
        <p:spPr>
          <a:xfrm>
            <a:off x="423794" y="1057176"/>
            <a:ext cx="1095789" cy="1091233"/>
          </a:xfrm>
          <a:prstGeom prst="rect">
            <a:avLst/>
          </a:prstGeom>
        </p:spPr>
      </p:pic>
      <p:pic>
        <p:nvPicPr>
          <p:cNvPr id="9" name="Picture 8" descr="Solar panels on a wooden surface&#10;&#10;Description automatically generated">
            <a:extLst>
              <a:ext uri="{FF2B5EF4-FFF2-40B4-BE49-F238E27FC236}">
                <a16:creationId xmlns:a16="http://schemas.microsoft.com/office/drawing/2014/main" id="{A9287CF5-9F6F-9E24-0A6B-769C62D573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/>
          <a:stretch/>
        </p:blipFill>
        <p:spPr>
          <a:xfrm>
            <a:off x="866130" y="1744570"/>
            <a:ext cx="1210875" cy="8992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C905C0-0E1E-77A3-2E22-D39AB7567CD7}"/>
              </a:ext>
            </a:extLst>
          </p:cNvPr>
          <p:cNvSpPr txBox="1"/>
          <p:nvPr/>
        </p:nvSpPr>
        <p:spPr>
          <a:xfrm>
            <a:off x="1510465" y="1123874"/>
            <a:ext cx="1978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CubeSats and </a:t>
            </a:r>
            <a:r>
              <a:rPr lang="en-US" sz="1000" dirty="0" err="1">
                <a:solidFill>
                  <a:schemeClr val="bg1"/>
                </a:solidFill>
              </a:rPr>
              <a:t>SmallSats</a:t>
            </a:r>
            <a:r>
              <a:rPr lang="en-US" sz="1000" dirty="0">
                <a:solidFill>
                  <a:schemeClr val="bg1"/>
                </a:solidFill>
              </a:rPr>
              <a:t>, which are less likely to obtain DSN tracking time in the future</a:t>
            </a:r>
          </a:p>
        </p:txBody>
      </p:sp>
      <p:pic>
        <p:nvPicPr>
          <p:cNvPr id="12" name="Picture 2" descr="Image result for saturn image">
            <a:extLst>
              <a:ext uri="{FF2B5EF4-FFF2-40B4-BE49-F238E27FC236}">
                <a16:creationId xmlns:a16="http://schemas.microsoft.com/office/drawing/2014/main" id="{2E751D69-0033-865D-C1CF-D8FF1F3E5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3" b="89673" l="7423" r="926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140" y="1017759"/>
            <a:ext cx="1708570" cy="82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C8A199C-CDE5-554B-92B6-3FADE7CCB9B2}"/>
              </a:ext>
            </a:extLst>
          </p:cNvPr>
          <p:cNvSpPr/>
          <p:nvPr/>
        </p:nvSpPr>
        <p:spPr>
          <a:xfrm>
            <a:off x="3396437" y="1384089"/>
            <a:ext cx="1493078" cy="848140"/>
          </a:xfrm>
          <a:custGeom>
            <a:avLst/>
            <a:gdLst>
              <a:gd name="connsiteX0" fmla="*/ 0 w 1484243"/>
              <a:gd name="connsiteY0" fmla="*/ 852557 h 852557"/>
              <a:gd name="connsiteX1" fmla="*/ 300382 w 1484243"/>
              <a:gd name="connsiteY1" fmla="*/ 817218 h 852557"/>
              <a:gd name="connsiteX2" fmla="*/ 852556 w 1484243"/>
              <a:gd name="connsiteY2" fmla="*/ 680279 h 852557"/>
              <a:gd name="connsiteX3" fmla="*/ 1029252 w 1484243"/>
              <a:gd name="connsiteY3" fmla="*/ 609600 h 852557"/>
              <a:gd name="connsiteX4" fmla="*/ 1152939 w 1484243"/>
              <a:gd name="connsiteY4" fmla="*/ 521253 h 852557"/>
              <a:gd name="connsiteX5" fmla="*/ 1409147 w 1484243"/>
              <a:gd name="connsiteY5" fmla="*/ 242957 h 852557"/>
              <a:gd name="connsiteX6" fmla="*/ 1422400 w 1484243"/>
              <a:gd name="connsiteY6" fmla="*/ 198783 h 852557"/>
              <a:gd name="connsiteX7" fmla="*/ 1484243 w 1484243"/>
              <a:gd name="connsiteY7" fmla="*/ 0 h 852557"/>
              <a:gd name="connsiteX0" fmla="*/ 0 w 1484243"/>
              <a:gd name="connsiteY0" fmla="*/ 852557 h 852557"/>
              <a:gd name="connsiteX1" fmla="*/ 300382 w 1484243"/>
              <a:gd name="connsiteY1" fmla="*/ 817218 h 852557"/>
              <a:gd name="connsiteX2" fmla="*/ 671443 w 1484243"/>
              <a:gd name="connsiteY2" fmla="*/ 733288 h 852557"/>
              <a:gd name="connsiteX3" fmla="*/ 1029252 w 1484243"/>
              <a:gd name="connsiteY3" fmla="*/ 609600 h 852557"/>
              <a:gd name="connsiteX4" fmla="*/ 1152939 w 1484243"/>
              <a:gd name="connsiteY4" fmla="*/ 521253 h 852557"/>
              <a:gd name="connsiteX5" fmla="*/ 1409147 w 1484243"/>
              <a:gd name="connsiteY5" fmla="*/ 242957 h 852557"/>
              <a:gd name="connsiteX6" fmla="*/ 1422400 w 1484243"/>
              <a:gd name="connsiteY6" fmla="*/ 198783 h 852557"/>
              <a:gd name="connsiteX7" fmla="*/ 1484243 w 1484243"/>
              <a:gd name="connsiteY7" fmla="*/ 0 h 852557"/>
              <a:gd name="connsiteX0" fmla="*/ 0 w 1484243"/>
              <a:gd name="connsiteY0" fmla="*/ 852557 h 852557"/>
              <a:gd name="connsiteX1" fmla="*/ 300382 w 1484243"/>
              <a:gd name="connsiteY1" fmla="*/ 817218 h 852557"/>
              <a:gd name="connsiteX2" fmla="*/ 671443 w 1484243"/>
              <a:gd name="connsiteY2" fmla="*/ 733288 h 852557"/>
              <a:gd name="connsiteX3" fmla="*/ 1029252 w 1484243"/>
              <a:gd name="connsiteY3" fmla="*/ 609600 h 852557"/>
              <a:gd name="connsiteX4" fmla="*/ 1241286 w 1484243"/>
              <a:gd name="connsiteY4" fmla="*/ 432905 h 852557"/>
              <a:gd name="connsiteX5" fmla="*/ 1409147 w 1484243"/>
              <a:gd name="connsiteY5" fmla="*/ 242957 h 852557"/>
              <a:gd name="connsiteX6" fmla="*/ 1422400 w 1484243"/>
              <a:gd name="connsiteY6" fmla="*/ 198783 h 852557"/>
              <a:gd name="connsiteX7" fmla="*/ 1484243 w 1484243"/>
              <a:gd name="connsiteY7" fmla="*/ 0 h 852557"/>
              <a:gd name="connsiteX0" fmla="*/ 0 w 1484243"/>
              <a:gd name="connsiteY0" fmla="*/ 852557 h 852557"/>
              <a:gd name="connsiteX1" fmla="*/ 300382 w 1484243"/>
              <a:gd name="connsiteY1" fmla="*/ 817218 h 852557"/>
              <a:gd name="connsiteX2" fmla="*/ 671443 w 1484243"/>
              <a:gd name="connsiteY2" fmla="*/ 733288 h 852557"/>
              <a:gd name="connsiteX3" fmla="*/ 1029252 w 1484243"/>
              <a:gd name="connsiteY3" fmla="*/ 609600 h 852557"/>
              <a:gd name="connsiteX4" fmla="*/ 1241286 w 1484243"/>
              <a:gd name="connsiteY4" fmla="*/ 432905 h 852557"/>
              <a:gd name="connsiteX5" fmla="*/ 1409147 w 1484243"/>
              <a:gd name="connsiteY5" fmla="*/ 242957 h 852557"/>
              <a:gd name="connsiteX6" fmla="*/ 1466574 w 1484243"/>
              <a:gd name="connsiteY6" fmla="*/ 88348 h 852557"/>
              <a:gd name="connsiteX7" fmla="*/ 1484243 w 1484243"/>
              <a:gd name="connsiteY7" fmla="*/ 0 h 852557"/>
              <a:gd name="connsiteX0" fmla="*/ 0 w 1484243"/>
              <a:gd name="connsiteY0" fmla="*/ 852557 h 852557"/>
              <a:gd name="connsiteX1" fmla="*/ 300382 w 1484243"/>
              <a:gd name="connsiteY1" fmla="*/ 817218 h 852557"/>
              <a:gd name="connsiteX2" fmla="*/ 671443 w 1484243"/>
              <a:gd name="connsiteY2" fmla="*/ 733288 h 852557"/>
              <a:gd name="connsiteX3" fmla="*/ 1007165 w 1484243"/>
              <a:gd name="connsiteY3" fmla="*/ 596348 h 852557"/>
              <a:gd name="connsiteX4" fmla="*/ 1241286 w 1484243"/>
              <a:gd name="connsiteY4" fmla="*/ 432905 h 852557"/>
              <a:gd name="connsiteX5" fmla="*/ 1409147 w 1484243"/>
              <a:gd name="connsiteY5" fmla="*/ 242957 h 852557"/>
              <a:gd name="connsiteX6" fmla="*/ 1466574 w 1484243"/>
              <a:gd name="connsiteY6" fmla="*/ 88348 h 852557"/>
              <a:gd name="connsiteX7" fmla="*/ 1484243 w 1484243"/>
              <a:gd name="connsiteY7" fmla="*/ 0 h 852557"/>
              <a:gd name="connsiteX0" fmla="*/ 0 w 1493078"/>
              <a:gd name="connsiteY0" fmla="*/ 848140 h 848140"/>
              <a:gd name="connsiteX1" fmla="*/ 300382 w 1493078"/>
              <a:gd name="connsiteY1" fmla="*/ 812801 h 848140"/>
              <a:gd name="connsiteX2" fmla="*/ 671443 w 1493078"/>
              <a:gd name="connsiteY2" fmla="*/ 728871 h 848140"/>
              <a:gd name="connsiteX3" fmla="*/ 1007165 w 1493078"/>
              <a:gd name="connsiteY3" fmla="*/ 591931 h 848140"/>
              <a:gd name="connsiteX4" fmla="*/ 1241286 w 1493078"/>
              <a:gd name="connsiteY4" fmla="*/ 428488 h 848140"/>
              <a:gd name="connsiteX5" fmla="*/ 1409147 w 1493078"/>
              <a:gd name="connsiteY5" fmla="*/ 238540 h 848140"/>
              <a:gd name="connsiteX6" fmla="*/ 1466574 w 1493078"/>
              <a:gd name="connsiteY6" fmla="*/ 83931 h 848140"/>
              <a:gd name="connsiteX7" fmla="*/ 1493078 w 1493078"/>
              <a:gd name="connsiteY7" fmla="*/ 0 h 84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078" h="848140">
                <a:moveTo>
                  <a:pt x="0" y="848140"/>
                </a:moveTo>
                <a:cubicBezTo>
                  <a:pt x="79144" y="844827"/>
                  <a:pt x="188475" y="832679"/>
                  <a:pt x="300382" y="812801"/>
                </a:cubicBezTo>
                <a:cubicBezTo>
                  <a:pt x="412289" y="792923"/>
                  <a:pt x="553646" y="765683"/>
                  <a:pt x="671443" y="728871"/>
                </a:cubicBezTo>
                <a:cubicBezTo>
                  <a:pt x="789240" y="692059"/>
                  <a:pt x="912191" y="641995"/>
                  <a:pt x="1007165" y="591931"/>
                </a:cubicBezTo>
                <a:cubicBezTo>
                  <a:pt x="1102139" y="541867"/>
                  <a:pt x="1174289" y="487386"/>
                  <a:pt x="1241286" y="428488"/>
                </a:cubicBezTo>
                <a:cubicBezTo>
                  <a:pt x="1308283" y="369590"/>
                  <a:pt x="1371599" y="295966"/>
                  <a:pt x="1409147" y="238540"/>
                </a:cubicBezTo>
                <a:cubicBezTo>
                  <a:pt x="1446695" y="181114"/>
                  <a:pt x="1454058" y="124424"/>
                  <a:pt x="1466574" y="83931"/>
                </a:cubicBezTo>
                <a:cubicBezTo>
                  <a:pt x="1479090" y="43438"/>
                  <a:pt x="1468414" y="79145"/>
                  <a:pt x="1493078" y="0"/>
                </a:cubicBez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Image result for cassini icon">
            <a:extLst>
              <a:ext uri="{FF2B5EF4-FFF2-40B4-BE49-F238E27FC236}">
                <a16:creationId xmlns:a16="http://schemas.microsoft.com/office/drawing/2014/main" id="{CBBB0701-3D39-F1B2-238F-54F6ADD1B2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56" b="32222"/>
          <a:stretch/>
        </p:blipFill>
        <p:spPr bwMode="auto">
          <a:xfrm>
            <a:off x="3251776" y="1080820"/>
            <a:ext cx="1320224" cy="16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4809116-5AB5-4552-1DC3-A4E5965385E8}"/>
              </a:ext>
            </a:extLst>
          </p:cNvPr>
          <p:cNvSpPr txBox="1"/>
          <p:nvPr/>
        </p:nvSpPr>
        <p:spPr>
          <a:xfrm>
            <a:off x="4345214" y="1908743"/>
            <a:ext cx="1978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Planetary missions with long cruises during which operations can stand-down or go quiescent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FF01EA-0F98-7C27-206C-C0A068F121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24" y="1187034"/>
            <a:ext cx="707991" cy="7079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2323834-EEF2-B779-E075-C67102BD83D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60126">
            <a:off x="6852515" y="1463310"/>
            <a:ext cx="363426" cy="3634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ECCCC94-48AC-214A-30C4-45EEA95EF0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1197">
            <a:off x="7773396" y="1579326"/>
            <a:ext cx="363426" cy="36342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700A53-B219-5575-F235-EB6C7C7D03E7}"/>
              </a:ext>
            </a:extLst>
          </p:cNvPr>
          <p:cNvSpPr txBox="1"/>
          <p:nvPr/>
        </p:nvSpPr>
        <p:spPr>
          <a:xfrm>
            <a:off x="6773033" y="1877825"/>
            <a:ext cx="21015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Unplanned coordinated observations in cis-lunar space and/or with ground observatories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4212EE-435F-2A24-243E-B078A41C4E58}"/>
              </a:ext>
            </a:extLst>
          </p:cNvPr>
          <p:cNvSpPr/>
          <p:nvPr/>
        </p:nvSpPr>
        <p:spPr>
          <a:xfrm>
            <a:off x="301188" y="2890396"/>
            <a:ext cx="8475886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Examples of other use cases applicable to multiple mission classes</a:t>
            </a:r>
          </a:p>
          <a:p>
            <a:pPr marL="461963" lvl="1" indent="-117475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Engineering events on board spacecraft that require ground intervention (e.g., on board computer reset, momentum dump necessary, data recorder nearing capacity)</a:t>
            </a:r>
          </a:p>
          <a:p>
            <a:pPr marL="461963" lvl="1" indent="-117475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Instrument-related events prior or after data collection (e.g., cooled instrument has not reached operating temperature, lens cap has not closed after instrument operation)</a:t>
            </a:r>
          </a:p>
          <a:p>
            <a:pPr marL="461963" lvl="1" indent="-117475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Operational events (e.g., executed thrust activity was shorter than planned, spacecraft has [not] reached expected milestone)</a:t>
            </a:r>
          </a:p>
          <a:p>
            <a:pPr marL="461963" lvl="1" indent="-117475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Science-related events (e.g., magnetic reconnection detected, Mars dust devil observed), especially if it requires other coordinated observations to be conducted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Spacecraft-initiated operations is particularly suitable for mission concepts (or mission phases) during which </a:t>
            </a:r>
            <a:r>
              <a:rPr lang="en-US" sz="1100" b="1" u="sng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unpredictable</a:t>
            </a: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events are expected to trigger near real-time (minutes to hours) operational response</a:t>
            </a:r>
          </a:p>
        </p:txBody>
      </p:sp>
    </p:spTree>
    <p:extLst>
      <p:ext uri="{BB962C8B-B14F-4D97-AF65-F5344CB8AC3E}">
        <p14:creationId xmlns:p14="http://schemas.microsoft.com/office/powerpoint/2010/main" val="91779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AE02A-A031-3691-A2AD-B5C79E9F8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2FD6D4E5-EA66-8587-5A8A-ABC8E226B0C9}"/>
              </a:ext>
            </a:extLst>
          </p:cNvPr>
          <p:cNvSpPr txBox="1"/>
          <p:nvPr/>
        </p:nvSpPr>
        <p:spPr>
          <a:xfrm>
            <a:off x="393856" y="239917"/>
            <a:ext cx="73591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Traditional Operations vs. Demand Access Operations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C42D14-BFF2-092E-5E11-FC387EF0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6</a:t>
            </a:fld>
            <a:endParaRPr lang="en-US"/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CC85F7B3-E384-8AC5-0257-270476E79075}"/>
              </a:ext>
            </a:extLst>
          </p:cNvPr>
          <p:cNvCxnSpPr/>
          <p:nvPr/>
        </p:nvCxnSpPr>
        <p:spPr>
          <a:xfrm flipH="1">
            <a:off x="4485850" y="873841"/>
            <a:ext cx="0" cy="4163884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030A2F8-E335-35B1-7C30-FE4D05B50BF6}"/>
              </a:ext>
            </a:extLst>
          </p:cNvPr>
          <p:cNvSpPr/>
          <p:nvPr/>
        </p:nvSpPr>
        <p:spPr>
          <a:xfrm>
            <a:off x="297396" y="1144052"/>
            <a:ext cx="3975693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651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Spacecraft obtains DSN support at approximately regular intervals(*). During each scheduled contact, missions use DSN data and navigation services.</a:t>
            </a:r>
          </a:p>
          <a:p>
            <a:pPr marL="171450" indent="-1651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Mission operators receive vehicle information about state/needs of spacecraft only with each scheduled contact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989B7E6-DD5A-945B-969D-812FC27AF0B7}"/>
              </a:ext>
            </a:extLst>
          </p:cNvPr>
          <p:cNvSpPr txBox="1"/>
          <p:nvPr/>
        </p:nvSpPr>
        <p:spPr>
          <a:xfrm>
            <a:off x="1352868" y="800539"/>
            <a:ext cx="1894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schemeClr val="bg1"/>
                </a:solidFill>
                <a:latin typeface="Roboto" panose="02000000000000000000"/>
              </a:rPr>
              <a:t>Traditional Operations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2166805-53A4-8D3E-1311-6AE3B7E359BB}"/>
              </a:ext>
            </a:extLst>
          </p:cNvPr>
          <p:cNvSpPr txBox="1"/>
          <p:nvPr/>
        </p:nvSpPr>
        <p:spPr>
          <a:xfrm>
            <a:off x="5848167" y="800539"/>
            <a:ext cx="2272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solidFill>
                  <a:schemeClr val="bg1"/>
                </a:solidFill>
                <a:latin typeface="Roboto" panose="02000000000000000000"/>
              </a:rPr>
              <a:t>Demand Access Operations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A66505D-1CF6-7534-0130-5776D5910F4C}"/>
              </a:ext>
            </a:extLst>
          </p:cNvPr>
          <p:cNvSpPr/>
          <p:nvPr/>
        </p:nvSpPr>
        <p:spPr>
          <a:xfrm>
            <a:off x="117373" y="4729424"/>
            <a:ext cx="3749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(*) Elevated levels of DSN support for critical events are not considered here because they usually occur during a small part of the mission’s lifespan.</a:t>
            </a:r>
            <a:endParaRPr lang="en-US" sz="7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A639C6F-E86A-BD51-E3CA-F62CBD09C17D}"/>
              </a:ext>
            </a:extLst>
          </p:cNvPr>
          <p:cNvSpPr/>
          <p:nvPr/>
        </p:nvSpPr>
        <p:spPr>
          <a:xfrm>
            <a:off x="4658151" y="1144051"/>
            <a:ext cx="4278444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127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Spacecraft obtains periodic but sporadic scheduled contacts with the DSN.</a:t>
            </a:r>
          </a:p>
          <a:p>
            <a:pPr marL="171450" indent="-1127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between those contacts, spacecraft is frequently polled to gather its state. If needed, additional ground support is provided as demand-access contact using 34 m or 70 m antennas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AD1483-FFCB-298F-64CE-A97370600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65" y="2462061"/>
            <a:ext cx="3322650" cy="15177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6E5803-A3E0-BFD6-50AA-F095C403A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344" y="2417461"/>
            <a:ext cx="3022387" cy="246888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534412D-7FD9-8805-1298-D3006294BB8C}"/>
              </a:ext>
            </a:extLst>
          </p:cNvPr>
          <p:cNvCxnSpPr/>
          <p:nvPr/>
        </p:nvCxnSpPr>
        <p:spPr>
          <a:xfrm>
            <a:off x="1426817" y="2350052"/>
            <a:ext cx="640522" cy="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D502F15-05FF-629B-234C-F1AD648582CE}"/>
              </a:ext>
            </a:extLst>
          </p:cNvPr>
          <p:cNvSpPr/>
          <p:nvPr/>
        </p:nvSpPr>
        <p:spPr>
          <a:xfrm>
            <a:off x="1471486" y="2181573"/>
            <a:ext cx="5511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day</a:t>
            </a:r>
            <a:endParaRPr lang="en-US" sz="7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9388A4D-B47A-B1BA-9D70-C43ADAD0F35C}"/>
              </a:ext>
            </a:extLst>
          </p:cNvPr>
          <p:cNvCxnSpPr/>
          <p:nvPr/>
        </p:nvCxnSpPr>
        <p:spPr>
          <a:xfrm>
            <a:off x="2088930" y="2350052"/>
            <a:ext cx="640522" cy="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5F404C0-2268-EF60-05D8-F387D96B5ABC}"/>
              </a:ext>
            </a:extLst>
          </p:cNvPr>
          <p:cNvSpPr/>
          <p:nvPr/>
        </p:nvSpPr>
        <p:spPr>
          <a:xfrm>
            <a:off x="2133599" y="2181573"/>
            <a:ext cx="5511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day</a:t>
            </a:r>
            <a:endParaRPr lang="en-US" sz="7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C7ACA56-BB56-C3D7-B81F-0E48EAF6FE66}"/>
              </a:ext>
            </a:extLst>
          </p:cNvPr>
          <p:cNvCxnSpPr/>
          <p:nvPr/>
        </p:nvCxnSpPr>
        <p:spPr>
          <a:xfrm>
            <a:off x="2751052" y="2352915"/>
            <a:ext cx="640522" cy="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D9D4C6D-FCE6-D5B8-4BE1-C0A8BF517DCF}"/>
              </a:ext>
            </a:extLst>
          </p:cNvPr>
          <p:cNvSpPr/>
          <p:nvPr/>
        </p:nvSpPr>
        <p:spPr>
          <a:xfrm>
            <a:off x="2795721" y="2184436"/>
            <a:ext cx="5511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day</a:t>
            </a:r>
            <a:endParaRPr lang="en-US" sz="7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2DA8756-3586-C7C9-D0C3-9BA14B3C4CE7}"/>
              </a:ext>
            </a:extLst>
          </p:cNvPr>
          <p:cNvCxnSpPr>
            <a:cxnSpLocks/>
          </p:cNvCxnSpPr>
          <p:nvPr/>
        </p:nvCxnSpPr>
        <p:spPr>
          <a:xfrm>
            <a:off x="5765416" y="2333037"/>
            <a:ext cx="1987629" cy="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7E51E2B-BDB9-C719-9A3F-4EB83970458E}"/>
              </a:ext>
            </a:extLst>
          </p:cNvPr>
          <p:cNvSpPr/>
          <p:nvPr/>
        </p:nvSpPr>
        <p:spPr>
          <a:xfrm>
            <a:off x="6503886" y="2152860"/>
            <a:ext cx="5511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days</a:t>
            </a:r>
            <a:endParaRPr lang="en-US" sz="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C593B2-03AF-6BAE-878D-3B31CD14FED5}"/>
              </a:ext>
            </a:extLst>
          </p:cNvPr>
          <p:cNvSpPr txBox="1"/>
          <p:nvPr/>
        </p:nvSpPr>
        <p:spPr>
          <a:xfrm>
            <a:off x="4948409" y="2564055"/>
            <a:ext cx="6316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Spacecraft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CF82A4-5389-2C5D-BD12-EAFEFDF52C92}"/>
              </a:ext>
            </a:extLst>
          </p:cNvPr>
          <p:cNvSpPr txBox="1"/>
          <p:nvPr/>
        </p:nvSpPr>
        <p:spPr>
          <a:xfrm>
            <a:off x="4903708" y="3540532"/>
            <a:ext cx="7210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DSN 34m/70m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85B6D9-7A24-A97E-9266-6A879DF6587C}"/>
              </a:ext>
            </a:extLst>
          </p:cNvPr>
          <p:cNvSpPr txBox="1"/>
          <p:nvPr/>
        </p:nvSpPr>
        <p:spPr>
          <a:xfrm>
            <a:off x="4988701" y="4378509"/>
            <a:ext cx="528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</a:rPr>
              <a:t>Queuing Antenna</a:t>
            </a:r>
          </a:p>
        </p:txBody>
      </p:sp>
    </p:spTree>
    <p:extLst>
      <p:ext uri="{BB962C8B-B14F-4D97-AF65-F5344CB8AC3E}">
        <p14:creationId xmlns:p14="http://schemas.microsoft.com/office/powerpoint/2010/main" val="108909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332EC-AF65-878E-D590-110D15840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6D98-1FA2-3CDA-0CDF-5D03B4F9E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60" y="201571"/>
            <a:ext cx="7886700" cy="357089"/>
          </a:xfrm>
        </p:spPr>
        <p:txBody>
          <a:bodyPr>
            <a:noAutofit/>
          </a:bodyPr>
          <a:lstStyle/>
          <a:p>
            <a:r>
              <a:rPr lang="en-US" sz="2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DSN Demand Access enables Spacecraft-Initiated Operations</a:t>
            </a: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F0C06F-CBBC-6449-C6DC-EE3C7166E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86" y="2099186"/>
            <a:ext cx="6303618" cy="29293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84E79B-971E-4EB6-0D4E-187223E8E089}"/>
              </a:ext>
            </a:extLst>
          </p:cNvPr>
          <p:cNvSpPr txBox="1"/>
          <p:nvPr/>
        </p:nvSpPr>
        <p:spPr>
          <a:xfrm>
            <a:off x="459410" y="950494"/>
            <a:ext cx="3626678" cy="86177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sz="900" b="1" dirty="0">
                <a:solidFill>
                  <a:schemeClr val="accent3"/>
                </a:solidFill>
              </a:rPr>
              <a:t>Spacecraft-initiated Operations</a:t>
            </a:r>
          </a:p>
          <a:p>
            <a:pPr marL="114300" indent="-1143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</a:rPr>
              <a:t>During mission concept/design, spacecraft and mission ops are built to use spacecraft-initiated operations.</a:t>
            </a:r>
          </a:p>
          <a:p>
            <a:pPr marL="114300" indent="-1143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</a:rPr>
              <a:t>During flight, the spacecraft autonomy engine infers when support from the ground is needed and places requests via the DSN.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704372-B735-518D-9431-D286088D8D29}"/>
              </a:ext>
            </a:extLst>
          </p:cNvPr>
          <p:cNvSpPr txBox="1"/>
          <p:nvPr/>
        </p:nvSpPr>
        <p:spPr>
          <a:xfrm>
            <a:off x="5036174" y="955183"/>
            <a:ext cx="3412088" cy="86177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sz="900" b="1" dirty="0">
                <a:solidFill>
                  <a:schemeClr val="accent3"/>
                </a:solidFill>
              </a:rPr>
              <a:t>DSN Demand Access Service</a:t>
            </a:r>
          </a:p>
          <a:p>
            <a:pPr marL="114300" indent="-1143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</a:rPr>
              <a:t>Provides short but frequent contacts with the spacecraft via a small antenna (18m, 21m) to receive requests.</a:t>
            </a:r>
          </a:p>
          <a:p>
            <a:pPr marL="114300" indent="-1143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</a:rPr>
              <a:t>When a request is received, time on larger DSN 34m/70m antennas is allocated in near-real time (30min to 2h ahead).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076874CF-BAA7-4663-B26D-BAB064EA5075}"/>
              </a:ext>
            </a:extLst>
          </p:cNvPr>
          <p:cNvSpPr/>
          <p:nvPr/>
        </p:nvSpPr>
        <p:spPr>
          <a:xfrm>
            <a:off x="4145896" y="1248859"/>
            <a:ext cx="830470" cy="265044"/>
          </a:xfrm>
          <a:prstGeom prst="leftRightArrow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4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14DF6-7CEE-EEB0-EC8A-C359670F4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1391-6761-0094-0D2B-3B977124F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52" y="278652"/>
            <a:ext cx="7886700" cy="357089"/>
          </a:xfrm>
        </p:spPr>
        <p:txBody>
          <a:bodyPr>
            <a:no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Request Mechanism: Flight Segment</a:t>
            </a: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50FABC-A076-7390-C6BC-5468CB98F8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66" r="4682"/>
          <a:stretch/>
        </p:blipFill>
        <p:spPr>
          <a:xfrm>
            <a:off x="4731026" y="1289878"/>
            <a:ext cx="4304051" cy="33366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AA82D2-CE3A-77A2-A8E6-B5D5DF9E2D5D}"/>
              </a:ext>
            </a:extLst>
          </p:cNvPr>
          <p:cNvSpPr txBox="1"/>
          <p:nvPr/>
        </p:nvSpPr>
        <p:spPr>
          <a:xfrm>
            <a:off x="197799" y="969938"/>
            <a:ext cx="4572000" cy="2105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9063" indent="-119063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Spacecraft autonomy and/or fault management system can trigger a request to:</a:t>
            </a:r>
          </a:p>
          <a:p>
            <a:pPr marL="404813" lvl="1" indent="-1127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Indicate the urgency with which ground support is requested.</a:t>
            </a:r>
          </a:p>
          <a:p>
            <a:pPr marL="404813" lvl="1" indent="-1127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information on </a:t>
            </a: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a limited set of vehicle states, which elicit a ground response by operational policy.</a:t>
            </a:r>
          </a:p>
          <a:p>
            <a:pPr marL="119063" indent="-119063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Spacecraft radio encodes requests using DSN Beacon Tone signaling format</a:t>
            </a:r>
          </a:p>
          <a:p>
            <a:pPr marL="404813" lvl="1" indent="-112713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Is simple and can be detected on the ground using power-efficient algorithms</a:t>
            </a:r>
          </a:p>
          <a:p>
            <a:pPr marL="404813" lvl="1" indent="-112713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Is supported or planned to be supported by common flight radios (e.g., IRIS, UST-Lite, Frontier Radio)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70842F-67F0-3EFB-E149-F8CD53ADCCD0}"/>
              </a:ext>
            </a:extLst>
          </p:cNvPr>
          <p:cNvGrpSpPr/>
          <p:nvPr/>
        </p:nvGrpSpPr>
        <p:grpSpPr>
          <a:xfrm>
            <a:off x="512121" y="3463876"/>
            <a:ext cx="1785530" cy="1529292"/>
            <a:chOff x="512121" y="3463876"/>
            <a:chExt cx="1785530" cy="152929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4122389-FBA1-B69C-656D-9DA7CB8D9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121" y="3463876"/>
              <a:ext cx="1785530" cy="152929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B0BA7F-C7A0-C7D3-2D17-D47307EE5A74}"/>
                </a:ext>
              </a:extLst>
            </p:cNvPr>
            <p:cNvSpPr txBox="1"/>
            <p:nvPr/>
          </p:nvSpPr>
          <p:spPr>
            <a:xfrm>
              <a:off x="512121" y="4677834"/>
              <a:ext cx="1780776" cy="307777"/>
            </a:xfrm>
            <a:prstGeom prst="rect">
              <a:avLst/>
            </a:prstGeom>
            <a:noFill/>
          </p:spPr>
          <p:txBody>
            <a:bodyPr wrap="square" lIns="91440" rIns="0" rtlCol="0" anchor="ctr" anchorCtr="0">
              <a:noAutofit/>
            </a:bodyPr>
            <a:lstStyle/>
            <a:p>
              <a:r>
                <a:rPr lang="en-US" sz="700" dirty="0">
                  <a:solidFill>
                    <a:schemeClr val="bg1"/>
                  </a:solidFill>
                </a:rPr>
                <a:t>IRIS radio. Credit: Space Dynamics Laboratory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A0389AC-4F86-747C-890B-B717621394A5}"/>
              </a:ext>
            </a:extLst>
          </p:cNvPr>
          <p:cNvGrpSpPr/>
          <p:nvPr/>
        </p:nvGrpSpPr>
        <p:grpSpPr>
          <a:xfrm>
            <a:off x="2581640" y="3463876"/>
            <a:ext cx="1780776" cy="1529292"/>
            <a:chOff x="2581640" y="3463876"/>
            <a:chExt cx="1780776" cy="1529292"/>
          </a:xfrm>
        </p:grpSpPr>
        <p:pic>
          <p:nvPicPr>
            <p:cNvPr id="15" name="Picture 14" descr="A close-up of a black box&#10;&#10;Description automatically generated">
              <a:extLst>
                <a:ext uri="{FF2B5EF4-FFF2-40B4-BE49-F238E27FC236}">
                  <a16:creationId xmlns:a16="http://schemas.microsoft.com/office/drawing/2014/main" id="{D500E115-3EBE-50F7-63A8-3A1AD901B9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39227"/>
            <a:stretch/>
          </p:blipFill>
          <p:spPr>
            <a:xfrm>
              <a:off x="2581640" y="3463876"/>
              <a:ext cx="1780776" cy="152929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47885B2-A53E-2911-C521-6064B13AD6CF}"/>
                </a:ext>
              </a:extLst>
            </p:cNvPr>
            <p:cNvSpPr txBox="1"/>
            <p:nvPr/>
          </p:nvSpPr>
          <p:spPr>
            <a:xfrm>
              <a:off x="2581640" y="3463877"/>
              <a:ext cx="1780776" cy="239066"/>
            </a:xfrm>
            <a:prstGeom prst="rect">
              <a:avLst/>
            </a:prstGeom>
            <a:noFill/>
          </p:spPr>
          <p:txBody>
            <a:bodyPr wrap="square" lIns="91440" rIns="0" rtlCol="0" anchor="ctr" anchorCtr="0">
              <a:noAutofit/>
            </a:bodyPr>
            <a:lstStyle/>
            <a:p>
              <a:r>
                <a:rPr lang="en-US" sz="700" dirty="0"/>
                <a:t>Frontier radio. Credit: Applied Physics Laboratory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1533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3D86C-0529-6258-02BA-AAA69A2B4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19289-D054-3A18-EACE-ABEB2E0FC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52" y="278652"/>
            <a:ext cx="7886700" cy="357089"/>
          </a:xfrm>
        </p:spPr>
        <p:txBody>
          <a:bodyPr>
            <a:no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Request Mechanism: Ground Segment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40EA9B-F853-76EC-8A0D-0D7EB1C0FE15}"/>
              </a:ext>
            </a:extLst>
          </p:cNvPr>
          <p:cNvSpPr txBox="1"/>
          <p:nvPr/>
        </p:nvSpPr>
        <p:spPr>
          <a:xfrm>
            <a:off x="207617" y="1093047"/>
            <a:ext cx="4572000" cy="3195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Spacecraft requests are received on the ground via </a:t>
            </a:r>
            <a:r>
              <a:rPr lang="en-US" sz="1100" dirty="0">
                <a:solidFill>
                  <a:schemeClr val="accent5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queuing antenna</a:t>
            </a: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, which is smaller than DSN 34 m/70 m antennas:</a:t>
            </a:r>
          </a:p>
          <a:p>
            <a:pPr marL="458788" lvl="1" indent="-166688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A 18m to 21m antenna can cover the entire inner solar system via an LGA/MGA, and the outer solar system via an HGA.</a:t>
            </a:r>
          </a:p>
          <a:p>
            <a:pPr marL="458788" lvl="1" indent="-166688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Faster slew rates allow for polling more spacecraft per hour</a:t>
            </a:r>
          </a:p>
          <a:p>
            <a:pPr marL="458788" lvl="1" indent="-166688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Commercial and/or radio science observatories can be used as queuing antennas (no transmitter needed).</a:t>
            </a:r>
          </a:p>
          <a:p>
            <a:pPr marL="458788" lvl="1" indent="-166688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Mission tracking time/cost reduced by up to 50% compared to same support by DSN 34 m antennas.</a:t>
            </a:r>
          </a:p>
          <a:p>
            <a:pPr marL="171450" indent="-17145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Use of DSN Beacon Tone signaling format means that current DSN operational receivers already have the necessary algorithms implemented</a:t>
            </a:r>
          </a:p>
          <a:p>
            <a:pPr marL="458788" lvl="1" indent="-166688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DSN Beacon Tones have been used operationally by New Horizons and Solar Parker Probe</a:t>
            </a:r>
          </a:p>
          <a:p>
            <a:pPr marL="458788" lvl="1" indent="-166688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Current DSN receivers support up to 4 tones per carrier, but set can be expanded in the future.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E2C80-D15E-7F64-6EA9-F445463B1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056029" y="1284745"/>
            <a:ext cx="3958046" cy="29685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7866AD-D5DC-67BE-922A-C37D054CF7EF}"/>
              </a:ext>
            </a:extLst>
          </p:cNvPr>
          <p:cNvSpPr txBox="1"/>
          <p:nvPr/>
        </p:nvSpPr>
        <p:spPr>
          <a:xfrm>
            <a:off x="5504601" y="789989"/>
            <a:ext cx="286635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b="1" dirty="0"/>
              <a:t>Image credit: Costin Radulescu (JPL)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313A5-D932-B5CE-0277-1A8835C13C3B}"/>
              </a:ext>
            </a:extLst>
          </p:cNvPr>
          <p:cNvSpPr txBox="1"/>
          <p:nvPr/>
        </p:nvSpPr>
        <p:spPr>
          <a:xfrm>
            <a:off x="5709479" y="4736488"/>
            <a:ext cx="27745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DSS-17: 21m antenna at Morehead State University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78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42A66-5097-2116-721B-0EDF4110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91ED-7B02-D5A2-4F5E-32B7A3A8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51" y="278652"/>
            <a:ext cx="8592123" cy="357089"/>
          </a:xfrm>
        </p:spPr>
        <p:txBody>
          <a:bodyPr>
            <a:no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In-flight Testing of the Request Mechanism with </a:t>
            </a:r>
            <a:r>
              <a:rPr lang="en-US" sz="21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BioSentinel</a:t>
            </a:r>
            <a: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(1/2)</a:t>
            </a:r>
            <a:b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E01615-AA88-6E05-2BF0-0FC80E30A7EF}"/>
              </a:ext>
            </a:extLst>
          </p:cNvPr>
          <p:cNvSpPr/>
          <p:nvPr/>
        </p:nvSpPr>
        <p:spPr>
          <a:xfrm>
            <a:off x="334057" y="2987176"/>
            <a:ext cx="8475886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Objectives:</a:t>
            </a:r>
          </a:p>
          <a:p>
            <a:pPr marL="40163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Validate transmission of DSN Beacon Tones from a JPL IRIS radio flying on board a CubeSat (first-ever).</a:t>
            </a:r>
          </a:p>
          <a:p>
            <a:pPr marL="40163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Validate reception of DSN Beacon Tones using DSS-17, the 21m antenna at MSU affiliated with the DSN (acting as queuing antenna).</a:t>
            </a:r>
          </a:p>
          <a:p>
            <a:pPr marL="40163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Validate delivery of tone reception notifications from DSS-17 to DSN Network Operations Center (NOC) at JPL and distribution to SSS.</a:t>
            </a:r>
          </a:p>
          <a:p>
            <a:pPr marL="173038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was planned in coordination with </a:t>
            </a:r>
            <a:r>
              <a:rPr lang="en-US" sz="1100" kern="1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BioSentinel</a:t>
            </a:r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to:</a:t>
            </a:r>
          </a:p>
          <a:p>
            <a:pPr marL="40163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new command sequences needed for </a:t>
            </a:r>
            <a:r>
              <a:rPr lang="en-US" sz="11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BioSentinel</a:t>
            </a: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transmit beacon tones.</a:t>
            </a:r>
          </a:p>
          <a:p>
            <a:pPr marL="40163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new command sequences on a</a:t>
            </a:r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 engineering unit of the IRIS radio prior to radiation to the spacecraft.</a:t>
            </a:r>
            <a:endParaRPr lang="en-US" sz="11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0163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Plan and configure all ground equipment at the DSN and at MSU.</a:t>
            </a:r>
            <a:endParaRPr lang="en-US" sz="11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06BD9-D5F1-A78A-5927-0A1752A38A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8" b="98131" l="597" r="98536">
                        <a14:foregroundMark x1="77711" y1="9439" x2="85954" y2="28598"/>
                        <a14:foregroundMark x1="80315" y1="11402" x2="87310" y2="19159"/>
                        <a14:foregroundMark x1="67245" y1="38692" x2="70879" y2="72336"/>
                        <a14:foregroundMark x1="60683" y1="50374" x2="64100" y2="67570"/>
                        <a14:foregroundMark x1="69902" y1="29346" x2="72668" y2="32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51" y="821925"/>
            <a:ext cx="643059" cy="373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106F9B-6B41-134E-2986-8915F91427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00" b="99800" l="5425" r="95991">
                        <a14:foregroundMark x1="57547" y1="18400" x2="59670" y2="16000"/>
                        <a14:foregroundMark x1="59434" y1="19600" x2="60613" y2="17400"/>
                        <a14:backgroundMark x1="48349" y1="73200" x2="53302" y2="73200"/>
                        <a14:backgroundMark x1="25236" y1="72800" x2="29717" y2="72400"/>
                        <a14:backgroundMark x1="57783" y1="19400" x2="60142" y2="16800"/>
                        <a14:backgroundMark x1="63443" y1="18600" x2="67453" y2="22200"/>
                        <a14:backgroundMark x1="70519" y1="26200" x2="70991" y2="2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99021" y="2092802"/>
            <a:ext cx="499765" cy="5893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91B57D-F96D-CBCE-8EE8-FDDA2ED93A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61" r="26520" b="37702"/>
          <a:stretch/>
        </p:blipFill>
        <p:spPr>
          <a:xfrm>
            <a:off x="3143506" y="1791088"/>
            <a:ext cx="2479833" cy="971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170FC0-E5E8-DDB7-34AA-901A09CE7B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90299" y="1530622"/>
            <a:ext cx="670603" cy="8418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3D72922-3752-8BB7-8BFC-E100C060CF4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0715"/>
          <a:stretch/>
        </p:blipFill>
        <p:spPr>
          <a:xfrm>
            <a:off x="6481163" y="1770967"/>
            <a:ext cx="2100389" cy="10120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CF851E-D470-95F6-CBF2-CE1D77179F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550" b="94675" l="2057" r="96144">
                        <a14:foregroundMark x1="4627" y1="19527" x2="12596" y2="30178"/>
                        <a14:foregroundMark x1="22879" y1="17751" x2="45501" y2="11243"/>
                        <a14:foregroundMark x1="27249" y1="12722" x2="34704" y2="10947"/>
                        <a14:foregroundMark x1="33676" y1="10355" x2="43445" y2="7692"/>
                        <a14:foregroundMark x1="58098" y1="5030" x2="69666" y2="12722"/>
                        <a14:foregroundMark x1="93316" y1="21893" x2="90746" y2="42012"/>
                        <a14:foregroundMark x1="96144" y1="24556" x2="92802" y2="16864"/>
                        <a14:foregroundMark x1="71722" y1="7988" x2="77892" y2="9763"/>
                        <a14:foregroundMark x1="78663" y1="10651" x2="89203" y2="14793"/>
                        <a14:foregroundMark x1="61954" y1="4142" x2="69666" y2="7988"/>
                        <a14:foregroundMark x1="36761" y1="90533" x2="42931" y2="94970"/>
                        <a14:foregroundMark x1="3599" y1="18343" x2="4627" y2="22781"/>
                        <a14:foregroundMark x1="2057" y1="17456" x2="5141" y2="17456"/>
                        <a14:foregroundMark x1="18766" y1="15976" x2="26992" y2="13609"/>
                        <a14:foregroundMark x1="17995" y1="15976" x2="17738" y2="18047"/>
                        <a14:foregroundMark x1="45244" y1="7692" x2="50900" y2="5621"/>
                        <a14:foregroundMark x1="50900" y1="5325" x2="53470" y2="41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381" y="1122564"/>
            <a:ext cx="378748" cy="329092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A7F5B9C-1569-B0E6-91E9-544D517777BE}"/>
              </a:ext>
            </a:extLst>
          </p:cNvPr>
          <p:cNvCxnSpPr/>
          <p:nvPr/>
        </p:nvCxnSpPr>
        <p:spPr>
          <a:xfrm>
            <a:off x="1011583" y="1413565"/>
            <a:ext cx="318052" cy="679237"/>
          </a:xfrm>
          <a:prstGeom prst="straightConnector1">
            <a:avLst/>
          </a:prstGeom>
          <a:ln w="12700" cmpd="sng">
            <a:solidFill>
              <a:schemeClr val="bg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E1175C9-B225-36CC-E8C8-BCEF1B09E349}"/>
              </a:ext>
            </a:extLst>
          </p:cNvPr>
          <p:cNvCxnSpPr>
            <a:cxnSpLocks/>
          </p:cNvCxnSpPr>
          <p:nvPr/>
        </p:nvCxnSpPr>
        <p:spPr>
          <a:xfrm>
            <a:off x="1011583" y="1415034"/>
            <a:ext cx="874641" cy="230327"/>
          </a:xfrm>
          <a:prstGeom prst="straightConnector1">
            <a:avLst/>
          </a:prstGeom>
          <a:ln w="12700" cmpd="sng">
            <a:solidFill>
              <a:schemeClr val="bg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5CCB798-64E2-2C87-9A40-6D613B27DB83}"/>
              </a:ext>
            </a:extLst>
          </p:cNvPr>
          <p:cNvSpPr/>
          <p:nvPr/>
        </p:nvSpPr>
        <p:spPr>
          <a:xfrm>
            <a:off x="955803" y="829049"/>
            <a:ext cx="98619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8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BioSentinel</a:t>
            </a:r>
            <a:endParaRPr lang="en-US" sz="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99B4D99-CEE1-2D76-C8D3-E7849CAAC656}"/>
              </a:ext>
            </a:extLst>
          </p:cNvPr>
          <p:cNvSpPr/>
          <p:nvPr/>
        </p:nvSpPr>
        <p:spPr>
          <a:xfrm>
            <a:off x="1011466" y="1122564"/>
            <a:ext cx="98619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IRIS radio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44142F-A709-3060-9D33-7CF94561C379}"/>
              </a:ext>
            </a:extLst>
          </p:cNvPr>
          <p:cNvSpPr/>
          <p:nvPr/>
        </p:nvSpPr>
        <p:spPr>
          <a:xfrm>
            <a:off x="469281" y="2455047"/>
            <a:ext cx="119569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DSS-17 (21m)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956F3A-1D6F-5B5F-39D2-120ECDFE713C}"/>
              </a:ext>
            </a:extLst>
          </p:cNvPr>
          <p:cNvSpPr/>
          <p:nvPr/>
        </p:nvSpPr>
        <p:spPr>
          <a:xfrm>
            <a:off x="1722902" y="1332632"/>
            <a:ext cx="119569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DSS-25 (34m)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0D56869-ADE7-8903-AF3F-BB9F70C7C29D}"/>
              </a:ext>
            </a:extLst>
          </p:cNvPr>
          <p:cNvCxnSpPr>
            <a:cxnSpLocks/>
          </p:cNvCxnSpPr>
          <p:nvPr/>
        </p:nvCxnSpPr>
        <p:spPr>
          <a:xfrm flipV="1">
            <a:off x="2485079" y="2175889"/>
            <a:ext cx="602678" cy="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6F464DE-B6F8-F0B1-7875-FAAF630189F4}"/>
              </a:ext>
            </a:extLst>
          </p:cNvPr>
          <p:cNvCxnSpPr>
            <a:cxnSpLocks/>
          </p:cNvCxnSpPr>
          <p:nvPr/>
        </p:nvCxnSpPr>
        <p:spPr>
          <a:xfrm>
            <a:off x="1612642" y="2626368"/>
            <a:ext cx="1475115" cy="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6BA5AE2-833A-5C07-7AF7-E84974650574}"/>
              </a:ext>
            </a:extLst>
          </p:cNvPr>
          <p:cNvSpPr/>
          <p:nvPr/>
        </p:nvSpPr>
        <p:spPr>
          <a:xfrm>
            <a:off x="3403263" y="1576839"/>
            <a:ext cx="209419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DSN Network Operations Center (DSOC)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7BB2C10-DB40-2874-7CA0-0B674ABFB0F2}"/>
              </a:ext>
            </a:extLst>
          </p:cNvPr>
          <p:cNvSpPr/>
          <p:nvPr/>
        </p:nvSpPr>
        <p:spPr>
          <a:xfrm>
            <a:off x="6843570" y="1557808"/>
            <a:ext cx="16141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DSN Scheduling Service (SSS)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ACE236-6B86-F884-A64A-636F7F23A1CE}"/>
              </a:ext>
            </a:extLst>
          </p:cNvPr>
          <p:cNvSpPr/>
          <p:nvPr/>
        </p:nvSpPr>
        <p:spPr>
          <a:xfrm>
            <a:off x="851054" y="1565529"/>
            <a:ext cx="119569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Beacon tone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91D5986-23EA-E4E9-28B1-20D24E7E96CB}"/>
              </a:ext>
            </a:extLst>
          </p:cNvPr>
          <p:cNvCxnSpPr>
            <a:cxnSpLocks/>
          </p:cNvCxnSpPr>
          <p:nvPr/>
        </p:nvCxnSpPr>
        <p:spPr>
          <a:xfrm>
            <a:off x="5658974" y="2328289"/>
            <a:ext cx="755078" cy="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347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1190E-F784-16D9-163E-5F80FF5DB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6D52-551B-C847-C6E5-92CA022C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51" y="278652"/>
            <a:ext cx="8592123" cy="357089"/>
          </a:xfrm>
        </p:spPr>
        <p:txBody>
          <a:bodyPr>
            <a:no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In-flight Testing of the Request Mechanism with </a:t>
            </a:r>
            <a:r>
              <a:rPr lang="en-US" sz="21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BioSentinel</a:t>
            </a:r>
            <a: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(2/2)</a:t>
            </a:r>
            <a:br>
              <a:rPr lang="en-US" sz="2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4" name="Picture 3" descr="A computer screen with a graph&#10;&#10;Description automatically generated">
            <a:extLst>
              <a:ext uri="{FF2B5EF4-FFF2-40B4-BE49-F238E27FC236}">
                <a16:creationId xmlns:a16="http://schemas.microsoft.com/office/drawing/2014/main" id="{7D8AA357-760E-ED21-914A-A7643EDA06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35" r="7110"/>
          <a:stretch/>
        </p:blipFill>
        <p:spPr>
          <a:xfrm rot="5400000">
            <a:off x="3010654" y="2454674"/>
            <a:ext cx="2373353" cy="2533652"/>
          </a:xfrm>
          <a:prstGeom prst="rect">
            <a:avLst/>
          </a:prstGeom>
        </p:spPr>
      </p:pic>
      <p:pic>
        <p:nvPicPr>
          <p:cNvPr id="8" name="Picture 7" descr="A computer screen with a graph&#10;&#10;Description automatically generated">
            <a:extLst>
              <a:ext uri="{FF2B5EF4-FFF2-40B4-BE49-F238E27FC236}">
                <a16:creationId xmlns:a16="http://schemas.microsoft.com/office/drawing/2014/main" id="{51FE9223-E97E-A258-0033-F1DAF2074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85" r="10864"/>
          <a:stretch/>
        </p:blipFill>
        <p:spPr>
          <a:xfrm rot="5400000">
            <a:off x="342295" y="2505751"/>
            <a:ext cx="2385497" cy="2419350"/>
          </a:xfrm>
          <a:prstGeom prst="rect">
            <a:avLst/>
          </a:prstGeom>
        </p:spPr>
      </p:pic>
      <p:pic>
        <p:nvPicPr>
          <p:cNvPr id="9" name="Picture 8" descr="A computer monitor with a screen&#10;&#10;Description automatically generated">
            <a:extLst>
              <a:ext uri="{FF2B5EF4-FFF2-40B4-BE49-F238E27FC236}">
                <a16:creationId xmlns:a16="http://schemas.microsoft.com/office/drawing/2014/main" id="{996C8AAC-D2B3-3B35-9BEA-825257452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943" y="2558393"/>
            <a:ext cx="3133043" cy="2349782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FFD940AE-8613-8702-E9E2-2EB51DF95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367" y="2340399"/>
            <a:ext cx="2419351" cy="16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/>
          <a:lstStyle/>
          <a:p>
            <a:pPr algn="ctr">
              <a:spcBef>
                <a:spcPts val="1800"/>
              </a:spcBef>
            </a:pPr>
            <a:r>
              <a:rPr lang="en-US" sz="900" b="1" dirty="0">
                <a:solidFill>
                  <a:schemeClr val="bg1"/>
                </a:solidFill>
                <a:latin typeface="Roboto" panose="02000000000000000000"/>
              </a:rPr>
              <a:t>5 kHz tone detected at DSS-17’s DTT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AA20E7B-0B76-D4D4-672B-8AAB56BF5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806" y="2354845"/>
            <a:ext cx="2419351" cy="16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/>
          <a:lstStyle/>
          <a:p>
            <a:pPr algn="ctr">
              <a:spcBef>
                <a:spcPts val="1800"/>
              </a:spcBef>
            </a:pPr>
            <a:r>
              <a:rPr lang="en-US" sz="900" b="1" dirty="0">
                <a:solidFill>
                  <a:schemeClr val="bg1"/>
                </a:solidFill>
                <a:latin typeface="Roboto" panose="02000000000000000000"/>
              </a:rPr>
              <a:t>15 kHz tone detected at DSS-17’s DTT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B84A9F4B-4D7F-AD51-83AE-614826968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6788" y="2358150"/>
            <a:ext cx="2419351" cy="16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/>
          <a:lstStyle/>
          <a:p>
            <a:pPr algn="ctr">
              <a:spcBef>
                <a:spcPts val="1800"/>
              </a:spcBef>
            </a:pPr>
            <a:r>
              <a:rPr lang="en-US" sz="900" b="1" dirty="0">
                <a:solidFill>
                  <a:schemeClr val="bg1"/>
                </a:solidFill>
                <a:latin typeface="Roboto" panose="02000000000000000000"/>
              </a:rPr>
              <a:t>20 kHz tone detected at DSS-17’s OLR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D7256D-F783-F125-B30B-384F3305932F}"/>
              </a:ext>
            </a:extLst>
          </p:cNvPr>
          <p:cNvSpPr/>
          <p:nvPr/>
        </p:nvSpPr>
        <p:spPr>
          <a:xfrm>
            <a:off x="334057" y="905167"/>
            <a:ext cx="847588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Beacon tones were successfully received in open loop mode at both DSS17 and DSS25.</a:t>
            </a:r>
          </a:p>
          <a:p>
            <a:pPr marL="173038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Reception events generated packets that were properly forwarded to DSOC and distributed to the access point for SSS to act on them.</a:t>
            </a:r>
          </a:p>
          <a:p>
            <a:pPr marL="173038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Closed loop reception of tones failed at both DSS-17 and DSS-25.</a:t>
            </a:r>
          </a:p>
          <a:p>
            <a:pPr marL="34448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Measured tones were offset from the expected received frequency and drifted more than expected during the receiver integration time.</a:t>
            </a:r>
          </a:p>
          <a:p>
            <a:pPr marL="344488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Issues with tone detection are still under investigation.</a:t>
            </a:r>
          </a:p>
        </p:txBody>
      </p:sp>
    </p:spTree>
    <p:extLst>
      <p:ext uri="{BB962C8B-B14F-4D97-AF65-F5344CB8AC3E}">
        <p14:creationId xmlns:p14="http://schemas.microsoft.com/office/powerpoint/2010/main" val="2763352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F15853-A7E8-40FB-B2B0-0FB3FD07CB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715" t="15549" r="522" b="50741"/>
          <a:stretch/>
        </p:blipFill>
        <p:spPr>
          <a:xfrm>
            <a:off x="4887080" y="332269"/>
            <a:ext cx="2751021" cy="27797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831CE1-995A-CB42-8743-96D6333D5F7A}"/>
              </a:ext>
            </a:extLst>
          </p:cNvPr>
          <p:cNvSpPr/>
          <p:nvPr/>
        </p:nvSpPr>
        <p:spPr>
          <a:xfrm>
            <a:off x="273619" y="1245435"/>
            <a:ext cx="4246497" cy="36625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Allows spacecraft to request ground support in near real-time (30min to 2h) via a smaller (18m to 21m) and more affordable queuing antenna.</a:t>
            </a:r>
          </a:p>
          <a:p>
            <a:pPr>
              <a:spcBef>
                <a:spcPts val="1500"/>
              </a:spcBef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Enables new mission concepts by:</a:t>
            </a:r>
          </a:p>
          <a:p>
            <a:pPr marL="2857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Facilitating quiescent operations.</a:t>
            </a:r>
          </a:p>
          <a:p>
            <a:pPr marL="2857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Allowing mission operations to adapt to  unplanned/unpredictable engineering/scientific events on board the spacecraft.</a:t>
            </a:r>
          </a:p>
          <a:p>
            <a:pPr marL="2857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Providing a new DSN service that CubeSats and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SmallSats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can use to obtain DSN tracking time and reduce scheduling conflicts with larger missions.</a:t>
            </a:r>
          </a:p>
          <a:p>
            <a:pPr>
              <a:spcBef>
                <a:spcPts val="1500"/>
              </a:spcBef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Future work:</a:t>
            </a:r>
          </a:p>
          <a:p>
            <a:pPr marL="2873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Perform additional flight demonstrations to (1) validate close-loop reception of DSN beacon tones by the queuing antenna and (2) demonstrate operation of the DSN scheduling system to allocate tracking time.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7241F9-F82B-614E-8CC4-32FACEF0AD5C}"/>
              </a:ext>
            </a:extLst>
          </p:cNvPr>
          <p:cNvSpPr txBox="1"/>
          <p:nvPr/>
        </p:nvSpPr>
        <p:spPr>
          <a:xfrm>
            <a:off x="273619" y="235524"/>
            <a:ext cx="40339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Demand Access for Spacecraft-Initiated Operations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8CE486-F79F-4A32-AF8D-16726D3E9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18" t="50960" r="39624" b="15237"/>
          <a:stretch/>
        </p:blipFill>
        <p:spPr>
          <a:xfrm>
            <a:off x="6197612" y="2162175"/>
            <a:ext cx="2690439" cy="2697833"/>
          </a:xfrm>
          <a:prstGeom prst="rect">
            <a:avLst/>
          </a:prstGeom>
        </p:spPr>
      </p:pic>
      <p:sp>
        <p:nvSpPr>
          <p:cNvPr id="2" name="Arrow: Bent-Up 1">
            <a:extLst>
              <a:ext uri="{FF2B5EF4-FFF2-40B4-BE49-F238E27FC236}">
                <a16:creationId xmlns:a16="http://schemas.microsoft.com/office/drawing/2014/main" id="{1F2807F2-403E-486F-9222-6DF0BA32C416}"/>
              </a:ext>
            </a:extLst>
          </p:cNvPr>
          <p:cNvSpPr/>
          <p:nvPr/>
        </p:nvSpPr>
        <p:spPr>
          <a:xfrm rot="5400000">
            <a:off x="5204514" y="3229476"/>
            <a:ext cx="1019175" cy="897145"/>
          </a:xfrm>
          <a:prstGeom prst="bentUpArrow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CD03D5-10CB-4F64-8408-57B4425522FF}"/>
              </a:ext>
            </a:extLst>
          </p:cNvPr>
          <p:cNvSpPr/>
          <p:nvPr/>
        </p:nvSpPr>
        <p:spPr>
          <a:xfrm>
            <a:off x="6329254" y="4521454"/>
            <a:ext cx="666859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DSN 34m/70m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516FD9-50A1-43F1-ADA4-5BE650F04CAE}"/>
              </a:ext>
            </a:extLst>
          </p:cNvPr>
          <p:cNvSpPr/>
          <p:nvPr/>
        </p:nvSpPr>
        <p:spPr>
          <a:xfrm>
            <a:off x="4900340" y="1638757"/>
            <a:ext cx="1309882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Queuing Antenna</a:t>
            </a:r>
          </a:p>
          <a:p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(18-21m)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F52098-CBCD-4CAA-B70E-927FE91F61D4}"/>
              </a:ext>
            </a:extLst>
          </p:cNvPr>
          <p:cNvSpPr/>
          <p:nvPr/>
        </p:nvSpPr>
        <p:spPr>
          <a:xfrm rot="18460185">
            <a:off x="5825239" y="1406650"/>
            <a:ext cx="666859" cy="21544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Request</a:t>
            </a:r>
          </a:p>
        </p:txBody>
      </p:sp>
    </p:spTree>
    <p:extLst>
      <p:ext uri="{BB962C8B-B14F-4D97-AF65-F5344CB8AC3E}">
        <p14:creationId xmlns:p14="http://schemas.microsoft.com/office/powerpoint/2010/main" val="3908656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2E424-DFB8-4211-ABAB-5D13F26165B0}" type="datetime1">
              <a:rPr lang="en-US" smtClean="0"/>
              <a:t>4/12/24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928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85DE0-B4F5-2A43-4E14-A990AE3E9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8FB6B89F-34DF-51C1-301D-2F3020827C07}"/>
              </a:ext>
            </a:extLst>
          </p:cNvPr>
          <p:cNvSpPr txBox="1"/>
          <p:nvPr/>
        </p:nvSpPr>
        <p:spPr>
          <a:xfrm>
            <a:off x="406798" y="427690"/>
            <a:ext cx="67843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Additional References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C9F192-D7BB-7758-CCC7-7B096ED5C855}"/>
              </a:ext>
            </a:extLst>
          </p:cNvPr>
          <p:cNvSpPr/>
          <p:nvPr/>
        </p:nvSpPr>
        <p:spPr>
          <a:xfrm>
            <a:off x="469576" y="1201837"/>
            <a:ext cx="789065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Demand Access System:</a:t>
            </a:r>
          </a:p>
          <a:p>
            <a:pPr marL="671513" lvl="1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Marc Sanchez Net et al. “A Demand Access System for Deep Space Operations”. 17</a:t>
            </a:r>
            <a:r>
              <a:rPr lang="en-US" sz="1200" baseline="30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International Conference on Space Operations, March 2023.</a:t>
            </a:r>
          </a:p>
          <a:p>
            <a:pPr marL="214313" indent="-2143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Queuing Antenna:</a:t>
            </a:r>
          </a:p>
          <a:p>
            <a:pPr marL="671513" lvl="1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Marc Sanchez Net et al. "Enabling a Larger Deep Space Mission Suite: A Deep Space Network Queuing Antenna for Demand Access." 2022 IEEE Aerospace Conference.</a:t>
            </a: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4313" indent="-2143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DSN Scheduling and Demand Access:</a:t>
            </a:r>
          </a:p>
          <a:p>
            <a:pPr marL="671513" lvl="1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T. M. Hackett, M. Johnston, and S. G. Bilen. “Spacecraft block scheduling for NASA’s deep space network”. 2018 </a:t>
            </a:r>
            <a:r>
              <a:rPr lang="en-US" sz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SpaceOps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Conference, 2018.</a:t>
            </a:r>
          </a:p>
          <a:p>
            <a:pPr marL="671513" lvl="1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J. M. </a:t>
            </a:r>
            <a:r>
              <a:rPr lang="en-US" sz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Dhamani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Nihal and G. </a:t>
            </a:r>
            <a:r>
              <a:rPr lang="en-US" sz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Lucena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“A demand access paradigm for NASA’s deep space network.” 2021 </a:t>
            </a:r>
            <a:r>
              <a:rPr lang="en-US" sz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InternationalWorkshop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on Planning and Scheduling for Space, 2021.</a:t>
            </a:r>
          </a:p>
          <a:p>
            <a:pPr marL="214313" indent="-2143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On-demand GDS:</a:t>
            </a:r>
          </a:p>
          <a:p>
            <a:pPr marL="671513" lvl="1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Costin Radulescu, “</a:t>
            </a:r>
            <a:r>
              <a:rPr lang="en-US" sz="1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On-demand Ground Data System (GDS) using a Cloud Architecture</a:t>
            </a:r>
            <a:r>
              <a:rPr lang="en-US" sz="1200" dirty="0">
                <a:solidFill>
                  <a:schemeClr val="bg1"/>
                </a:solidFill>
              </a:rPr>
              <a:t>”. GSAW 2022</a:t>
            </a: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671513" lvl="1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https://aws.amazon.com/quickstart/architecture/ammos-smallsat-toolkit/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3FF435-2D7F-A493-11D9-5A02E4C7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26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5B308DF-7A1C-4DA9-9760-C64F179EC218}"/>
              </a:ext>
            </a:extLst>
          </p:cNvPr>
          <p:cNvSpPr txBox="1"/>
          <p:nvPr/>
        </p:nvSpPr>
        <p:spPr>
          <a:xfrm>
            <a:off x="299545" y="138688"/>
            <a:ext cx="60436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Demand Access Operations: DSN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225087-ADFB-4601-A1A1-D4A4324E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FD5DEB-D7F3-4E36-9285-2923F3B55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5"/>
            <a:ext cx="9144000" cy="514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09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>
            <a:extLst>
              <a:ext uri="{FF2B5EF4-FFF2-40B4-BE49-F238E27FC236}">
                <a16:creationId xmlns:a16="http://schemas.microsoft.com/office/drawing/2014/main" id="{AEF39F02-39BB-4F01-B536-46BF70810D20}"/>
              </a:ext>
            </a:extLst>
          </p:cNvPr>
          <p:cNvSpPr txBox="1"/>
          <p:nvPr/>
        </p:nvSpPr>
        <p:spPr>
          <a:xfrm>
            <a:off x="613150" y="1213169"/>
            <a:ext cx="4129238" cy="322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Projects have </a:t>
            </a:r>
            <a:r>
              <a:rPr lang="en-US" sz="1125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option to use a cloud-based GDS and SDS</a:t>
            </a:r>
            <a:r>
              <a:rPr lang="en-US" sz="112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automatically process data received from a demand access DSN contact.</a:t>
            </a:r>
          </a:p>
          <a:p>
            <a:pPr marL="214313" indent="-214313"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On-demand GDS/SDS builds upon AMMOS’ new cloud-native architecture to:</a:t>
            </a:r>
          </a:p>
          <a:p>
            <a:pPr marL="425054" lvl="1" indent="-214313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Provide interfaces between GDS/SDS and SSS so that GDS/SDS is spun up and down for demand access passes.</a:t>
            </a:r>
          </a:p>
          <a:p>
            <a:pPr marL="425054" lvl="1" indent="-214313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Automate adaptation, configuration and deployment of the GDS and SDS.</a:t>
            </a:r>
          </a:p>
          <a:p>
            <a:pPr marL="214313" indent="-214313">
              <a:spcBef>
                <a:spcPts val="4500"/>
              </a:spcBef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Projects have </a:t>
            </a:r>
            <a:r>
              <a:rPr lang="en-US" sz="1125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option to use DTN</a:t>
            </a:r>
            <a:r>
              <a:rPr lang="en-US" sz="112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automate end-to-end reliable data transfer with demand access operations.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7EDE225E-0068-403E-93B5-3C543B349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15" y="3971285"/>
            <a:ext cx="1533638" cy="4559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7A899A6-567D-4CFD-8985-5A13463EF331}"/>
              </a:ext>
            </a:extLst>
          </p:cNvPr>
          <p:cNvSpPr txBox="1"/>
          <p:nvPr/>
        </p:nvSpPr>
        <p:spPr>
          <a:xfrm>
            <a:off x="617220" y="410747"/>
            <a:ext cx="78395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Demand Access Ops: GDS and SDS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FB174F-8E24-4DDC-B7DA-50EBB43D3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613" y="1243013"/>
            <a:ext cx="3068680" cy="24349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4E0EF2-B623-47FB-AC9C-613D52BD2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4D7A-D588-1B44-A780-76D78CAC63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27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FC5F2F-6448-4291-B828-0BFC82B93125}"/>
              </a:ext>
            </a:extLst>
          </p:cNvPr>
          <p:cNvSpPr/>
          <p:nvPr/>
        </p:nvSpPr>
        <p:spPr>
          <a:xfrm>
            <a:off x="3953163" y="988291"/>
            <a:ext cx="4890655" cy="37869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4AC06B-D081-6A40-ABF5-E4BD00C46614}"/>
              </a:ext>
            </a:extLst>
          </p:cNvPr>
          <p:cNvSpPr txBox="1"/>
          <p:nvPr/>
        </p:nvSpPr>
        <p:spPr>
          <a:xfrm>
            <a:off x="618652" y="478972"/>
            <a:ext cx="78395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Spacecraft Request Format (DSN Beacon Tone)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5DB0236C-9B5A-433F-87F6-8D81AFD0B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140" y="1356408"/>
            <a:ext cx="3186344" cy="291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/>
          <a:lstStyle/>
          <a:p>
            <a:pPr marL="175022" indent="-175022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/>
              </a:rPr>
              <a:t>The spacecraft transmits a </a:t>
            </a:r>
            <a:r>
              <a:rPr lang="en-US" sz="1050" dirty="0" err="1">
                <a:solidFill>
                  <a:schemeClr val="bg1"/>
                </a:solidFill>
                <a:latin typeface="Roboto" panose="02000000000000000000"/>
              </a:rPr>
              <a:t>squarewave</a:t>
            </a:r>
            <a:r>
              <a:rPr lang="en-US" sz="1050" dirty="0">
                <a:solidFill>
                  <a:schemeClr val="bg1"/>
                </a:solidFill>
                <a:latin typeface="Roboto" panose="02000000000000000000"/>
              </a:rPr>
              <a:t> subcarrier with suppressed carrier (inherited from DSN Beacon Service).</a:t>
            </a:r>
          </a:p>
          <a:p>
            <a:pPr marL="175022" indent="-175022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/>
              </a:rPr>
              <a:t>The frequency of the subcarrier directly encodes the information being conveyed by the spacecraft.</a:t>
            </a:r>
          </a:p>
          <a:p>
            <a:pPr marL="175022" indent="-175022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/>
              </a:rPr>
              <a:t>Subcarrier frequency can be tailored to each spacecraft (15 kHz assumed in the example).</a:t>
            </a:r>
          </a:p>
          <a:p>
            <a:pPr marL="175022" indent="-175022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/>
              </a:rPr>
              <a:t>On the ground, the receiver detects the tone using incoherent summation of FFTs:</a:t>
            </a:r>
          </a:p>
          <a:p>
            <a:pPr marL="517922" lvl="1" indent="-175022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/>
              </a:rPr>
              <a:t>Computationally efficient.</a:t>
            </a:r>
          </a:p>
          <a:p>
            <a:pPr marL="517922" lvl="1" indent="-175022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Roboto" panose="02000000000000000000"/>
              </a:rPr>
              <a:t>High power efficiency if long integration times are used.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E273DB-3AFC-4F25-B3D4-2D7B05663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682" y="873425"/>
            <a:ext cx="6012912" cy="4082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CB856DB1-9AB7-43B7-9DA6-1DDC12295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3332" y="1020624"/>
                <a:ext cx="1174818" cy="6715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7866" tIns="33338" rIns="67866" bIns="33338"/>
              <a:lstStyle/>
              <a:p>
                <a:pPr algn="ctr">
                  <a:spcBef>
                    <a:spcPts val="1800"/>
                  </a:spcBef>
                </a:pPr>
                <a:r>
                  <a:rPr lang="en-US" sz="788" dirty="0">
                    <a:solidFill>
                      <a:schemeClr val="tx1"/>
                    </a:solidFill>
                    <a:latin typeface="Roboto" panose="02000000000000000000"/>
                  </a:rPr>
                  <a:t>Green tone as indicated by </a:t>
                </a:r>
                <a:endParaRPr lang="en-US" sz="788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788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88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788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𝑠𝑐</m:t>
                        </m:r>
                      </m:sub>
                    </m:sSub>
                    <m:r>
                      <a:rPr lang="en-US" sz="788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=15</m:t>
                    </m:r>
                    <m:r>
                      <m:rPr>
                        <m:sty m:val="p"/>
                      </m:rPr>
                      <a:rPr lang="en-US" sz="788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kHz</m:t>
                    </m:r>
                  </m:oMath>
                </a14:m>
                <a:r>
                  <a:rPr lang="en-US" sz="788" dirty="0">
                    <a:solidFill>
                      <a:schemeClr val="tx1"/>
                    </a:solidFill>
                    <a:latin typeface="Roboto" panose="02000000000000000000"/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CB856DB1-9AB7-43B7-9DA6-1DDC122959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3332" y="1020624"/>
                <a:ext cx="1174818" cy="671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5">
                <a:extLst>
                  <a:ext uri="{FF2B5EF4-FFF2-40B4-BE49-F238E27FC236}">
                    <a16:creationId xmlns:a16="http://schemas.microsoft.com/office/drawing/2014/main" id="{AB8BA2D0-4C46-4159-80A5-80344E58C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3332" y="2988104"/>
                <a:ext cx="1174818" cy="463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7866" tIns="33338" rIns="67866" bIns="33338"/>
              <a:lstStyle/>
              <a:p>
                <a:pPr algn="ctr">
                  <a:spcBef>
                    <a:spcPts val="1800"/>
                  </a:spcBef>
                </a:pPr>
                <a:r>
                  <a:rPr lang="en-US" sz="788" dirty="0">
                    <a:solidFill>
                      <a:schemeClr val="tx1"/>
                    </a:solidFill>
                    <a:latin typeface="Roboto" panose="02000000000000000000"/>
                  </a:rPr>
                  <a:t>“Interesting” tone as indicated by </a:t>
                </a:r>
                <a:endParaRPr lang="en-US" sz="788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788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88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788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𝑠𝑐</m:t>
                        </m:r>
                      </m:sub>
                    </m:sSub>
                    <m:r>
                      <a:rPr lang="en-US" sz="788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=30</m:t>
                    </m:r>
                    <m:r>
                      <m:rPr>
                        <m:sty m:val="p"/>
                      </m:rPr>
                      <a:rPr lang="en-US" sz="788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kHz</m:t>
                    </m:r>
                  </m:oMath>
                </a14:m>
                <a:r>
                  <a:rPr lang="en-US" sz="788" dirty="0">
                    <a:solidFill>
                      <a:schemeClr val="tx1"/>
                    </a:solidFill>
                    <a:latin typeface="Roboto" panose="02000000000000000000"/>
                  </a:rPr>
                  <a:t> </a:t>
                </a:r>
              </a:p>
            </p:txBody>
          </p:sp>
        </mc:Choice>
        <mc:Fallback xmlns="">
          <p:sp>
            <p:nvSpPr>
              <p:cNvPr id="14" name="Rectangle 5">
                <a:extLst>
                  <a:ext uri="{FF2B5EF4-FFF2-40B4-BE49-F238E27FC236}">
                    <a16:creationId xmlns:a16="http://schemas.microsoft.com/office/drawing/2014/main" id="{AB8BA2D0-4C46-4159-80A5-80344E58CF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3332" y="2988104"/>
                <a:ext cx="1174818" cy="4632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5">
            <a:extLst>
              <a:ext uri="{FF2B5EF4-FFF2-40B4-BE49-F238E27FC236}">
                <a16:creationId xmlns:a16="http://schemas.microsoft.com/office/drawing/2014/main" id="{270EF7FE-3A92-4F82-BEA8-7D8178B13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1082" y="2044461"/>
            <a:ext cx="1174818" cy="45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/>
          <a:lstStyle/>
          <a:p>
            <a:pPr algn="ctr">
              <a:spcBef>
                <a:spcPts val="1800"/>
              </a:spcBef>
            </a:pPr>
            <a:r>
              <a:rPr lang="en-US" sz="788" dirty="0">
                <a:latin typeface="Roboto" panose="02000000000000000000"/>
              </a:rPr>
              <a:t>Second order harmonics not used for detection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4010E3C4-3BB2-42FB-B784-A26D74CA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856" y="2233728"/>
            <a:ext cx="695770" cy="45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/>
          <a:lstStyle/>
          <a:p>
            <a:pPr algn="ctr">
              <a:spcBef>
                <a:spcPts val="1800"/>
              </a:spcBef>
            </a:pPr>
            <a:r>
              <a:rPr lang="en-US" sz="788" dirty="0">
                <a:latin typeface="Roboto" panose="02000000000000000000"/>
              </a:rPr>
              <a:t>Suppressed carrier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E37A9FC8-6627-4F89-93B5-9AAE6E410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856" y="3861963"/>
            <a:ext cx="695770" cy="45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/>
          <a:lstStyle/>
          <a:p>
            <a:pPr algn="ctr">
              <a:spcBef>
                <a:spcPts val="1800"/>
              </a:spcBef>
            </a:pPr>
            <a:r>
              <a:rPr lang="en-US" sz="788" dirty="0">
                <a:latin typeface="Roboto" panose="02000000000000000000"/>
              </a:rPr>
              <a:t>Suppressed carrier</a:t>
            </a:r>
          </a:p>
        </p:txBody>
      </p:sp>
    </p:spTree>
    <p:extLst>
      <p:ext uri="{BB962C8B-B14F-4D97-AF65-F5344CB8AC3E}">
        <p14:creationId xmlns:p14="http://schemas.microsoft.com/office/powerpoint/2010/main" val="15505890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522&quot;&gt;&lt;object type=&quot;3&quot; unique_id=&quot;10523&quot;&gt;&lt;property id=&quot;20148&quot; value=&quot;5&quot;/&gt;&lt;property id=&quot;20300&quot; value=&quot;Slide 1&quot;/&gt;&lt;property id=&quot;20307&quot; value=&quot;277&quot;/&gt;&lt;/object&gt;&lt;object type=&quot;3&quot; unique_id=&quot;10524&quot;&gt;&lt;property id=&quot;20148&quot; value=&quot;5&quot;/&gt;&lt;property id=&quot;20300&quot; value=&quot;Slide 2&quot;/&gt;&lt;property id=&quot;20307&quot; value=&quot;281&quot;/&gt;&lt;/object&gt;&lt;object type=&quot;3&quot; unique_id=&quot;10525&quot;&gt;&lt;property id=&quot;20148&quot; value=&quot;5&quot;/&gt;&lt;property id=&quot;20300&quot; value=&quot;Slide 3&quot;/&gt;&lt;property id=&quot;20307&quot; value=&quot;280&quot;/&gt;&lt;/object&gt;&lt;object type=&quot;3&quot; unique_id=&quot;10526&quot;&gt;&lt;property id=&quot;20148&quot; value=&quot;5&quot;/&gt;&lt;property id=&quot;20300&quot; value=&quot;Slide 4&quot;/&gt;&lt;property id=&quot;20307&quot; value=&quot;278&quot;/&gt;&lt;/object&gt;&lt;/object&gt;&lt;object type=&quot;8&quot; unique_id=&quot;10532&quot;&gt;&lt;/object&gt;&lt;/object&gt;&lt;/database&gt;"/>
  <p:tag name="MMPROD_NEXTUNIQUEID" val="10010"/>
  <p:tag name="SECTOMILLISECCONVERTED" val="1"/>
</p:tagLst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23135</TotalTime>
  <Words>1852</Words>
  <Application>Microsoft Macintosh PowerPoint</Application>
  <PresentationFormat>On-screen Show (16:9)</PresentationFormat>
  <Paragraphs>179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 Math</vt:lpstr>
      <vt:lpstr>Roboto</vt:lpstr>
      <vt:lpstr>Wingdings</vt:lpstr>
      <vt:lpstr>NASAjpl-WhiteTheme-16x9-vA6</vt:lpstr>
      <vt:lpstr>NASAjpl-BlackTheme-16x9-vA6</vt:lpstr>
      <vt:lpstr>PowerPoint Presentation</vt:lpstr>
      <vt:lpstr>PowerPoint Presentation</vt:lpstr>
      <vt:lpstr>PowerPoint Presentation</vt:lpstr>
      <vt:lpstr>PowerPoint Presentation</vt:lpstr>
      <vt:lpstr>Use Cases for Spacecraft-Initiated Operations </vt:lpstr>
      <vt:lpstr>PowerPoint Presentation</vt:lpstr>
      <vt:lpstr>DSN Demand Access enables Spacecraft-Initiated Operations</vt:lpstr>
      <vt:lpstr>The Request Mechanism: Flight Segment</vt:lpstr>
      <vt:lpstr>The Request Mechanism: Ground Segment</vt:lpstr>
      <vt:lpstr>In-flight Testing of the Request Mechanism with BioSentinel (1/2) </vt:lpstr>
      <vt:lpstr>In-flight Testing of the Request Mechanism with BioSentinel (2/2)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Joseph Lazio</cp:lastModifiedBy>
  <cp:revision>446</cp:revision>
  <dcterms:created xsi:type="dcterms:W3CDTF">2016-09-08T21:41:17Z</dcterms:created>
  <dcterms:modified xsi:type="dcterms:W3CDTF">2024-04-12T19:12:00Z</dcterms:modified>
</cp:coreProperties>
</file>