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0" r:id="rId1"/>
    <p:sldMasterId id="2147483728" r:id="rId2"/>
  </p:sldMasterIdLst>
  <p:notesMasterIdLst>
    <p:notesMasterId r:id="rId11"/>
  </p:notesMasterIdLst>
  <p:handoutMasterIdLst>
    <p:handoutMasterId r:id="rId12"/>
  </p:handoutMasterIdLst>
  <p:sldIdLst>
    <p:sldId id="466" r:id="rId3"/>
    <p:sldId id="1181" r:id="rId4"/>
    <p:sldId id="1182" r:id="rId5"/>
    <p:sldId id="935" r:id="rId6"/>
    <p:sldId id="1179" r:id="rId7"/>
    <p:sldId id="1183" r:id="rId8"/>
    <p:sldId id="1118" r:id="rId9"/>
    <p:sldId id="1178" r:id="rId10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59">
          <p15:clr>
            <a:srgbClr val="A4A3A4"/>
          </p15:clr>
        </p15:guide>
        <p15:guide id="2" orient="horz" pos="890">
          <p15:clr>
            <a:srgbClr val="A4A3A4"/>
          </p15:clr>
        </p15:guide>
        <p15:guide id="3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3399FF"/>
    <a:srgbClr val="0000CC"/>
    <a:srgbClr val="FF9900"/>
    <a:srgbClr val="FF00FF"/>
    <a:srgbClr val="006600"/>
    <a:srgbClr val="A50021"/>
    <a:srgbClr val="003366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36" autoAdjust="0"/>
    <p:restoredTop sz="95939" autoAdjust="0"/>
  </p:normalViewPr>
  <p:slideViewPr>
    <p:cSldViewPr snapToGrid="0" snapToObjects="1">
      <p:cViewPr varScale="1">
        <p:scale>
          <a:sx n="106" d="100"/>
          <a:sy n="106" d="100"/>
        </p:scale>
        <p:origin x="1464" y="96"/>
      </p:cViewPr>
      <p:guideLst>
        <p:guide orient="horz" pos="4059"/>
        <p:guide orient="horz" pos="89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5FDF2216-3C6C-5242-8DB2-4752D4FEC615}" type="datetimeFigureOut">
              <a:rPr lang="en-US" smtClean="0">
                <a:latin typeface="Arial"/>
              </a:rPr>
              <a:pPr/>
              <a:t>4/10/2024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F36E00F2-CC6B-3345-A584-44341337AE23}" type="slidenum">
              <a:rPr lang="en-US" smtClean="0">
                <a:latin typeface="Arial"/>
              </a:rPr>
              <a:pPr/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54263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>
                <a:latin typeface="Arial"/>
              </a:defRPr>
            </a:lvl1pPr>
          </a:lstStyle>
          <a:p>
            <a:fld id="{2CD6293C-6F3F-374D-A003-D3E152FC3744}" type="datetimeFigureOut">
              <a:rPr lang="en-US" smtClean="0"/>
              <a:pPr/>
              <a:t>4/10/2024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>
                <a:latin typeface="Arial"/>
              </a:defRPr>
            </a:lvl1pPr>
          </a:lstStyle>
          <a:p>
            <a:fld id="{D389288A-BD78-EC48-81B6-C08E556E16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7602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9288A-BD78-EC48-81B6-C08E556E160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12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9288A-BD78-EC48-81B6-C08E556E160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168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01224" y="2914151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12341" y="3493463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Edit Name(s) of Presenter(s), Directorate/Division and Date</a:t>
            </a:r>
          </a:p>
        </p:txBody>
      </p:sp>
      <p:pic>
        <p:nvPicPr>
          <p:cNvPr id="6" name="Picture 5" descr="Tribrand_ColorWhiteText_RGB_small_040615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35" y="2058235"/>
            <a:ext cx="3196457" cy="68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906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Subhead w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5335" y="2914151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 baseline="0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6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26452" y="3377321"/>
            <a:ext cx="7498993" cy="31236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baseline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926452" y="3829980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Edit Name(s) of Presenter(s), Directorate/Division and Date</a:t>
            </a:r>
          </a:p>
        </p:txBody>
      </p:sp>
      <p:pic>
        <p:nvPicPr>
          <p:cNvPr id="9" name="Picture 8" descr="Tribrand_ColorWhiteText_RGB_small_040615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35" y="2058235"/>
            <a:ext cx="3196457" cy="68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214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5599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69198" y="5141017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800" b="1" baseline="0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0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380315" y="5619689"/>
            <a:ext cx="7498993" cy="80443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Edit Name(s) of Presenter(s), Directorate/Division and Date</a:t>
            </a:r>
          </a:p>
        </p:txBody>
      </p:sp>
    </p:spTree>
    <p:extLst>
      <p:ext uri="{BB962C8B-B14F-4D97-AF65-F5344CB8AC3E}">
        <p14:creationId xmlns:p14="http://schemas.microsoft.com/office/powerpoint/2010/main" val="3813498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576455" cy="68580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5576456" y="1581728"/>
            <a:ext cx="3567543" cy="64654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2800" b="1" baseline="0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8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5576455" y="2228082"/>
            <a:ext cx="3567543" cy="10001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Edit Name(s) of Presenter(s), Directorate/Division and Date</a:t>
            </a:r>
          </a:p>
        </p:txBody>
      </p:sp>
      <p:pic>
        <p:nvPicPr>
          <p:cNvPr id="9" name="Picture 8" descr="Tribrand_ColorWhiteText_RGB_small_040615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65" y="6033980"/>
            <a:ext cx="3196457" cy="68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853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3"/>
          <p:cNvSpPr>
            <a:spLocks noGrp="1"/>
          </p:cNvSpPr>
          <p:nvPr>
            <p:ph type="body" sz="quarter" idx="17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Mission or Project Name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1360714" y="1360714"/>
            <a:ext cx="6694715" cy="3537857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Mission logo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57201" y="5033130"/>
            <a:ext cx="8229599" cy="1588"/>
          </a:xfrm>
          <a:prstGeom prst="line">
            <a:avLst/>
          </a:prstGeom>
          <a:ln w="12700" cap="flat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1129394" y="5202463"/>
            <a:ext cx="2127250" cy="1174751"/>
          </a:xfrm>
          <a:prstGeom prst="rect">
            <a:avLst/>
          </a:prstGeom>
        </p:spPr>
        <p:txBody>
          <a:bodyPr vert="horz"/>
          <a:lstStyle>
            <a:lvl1pPr>
              <a:defRPr sz="1600" baseline="0">
                <a:solidFill>
                  <a:srgbClr val="FFFFFF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NASA, JPL or other partner logo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quarter" idx="20" hasCustomPrompt="1"/>
          </p:nvPr>
        </p:nvSpPr>
        <p:spPr>
          <a:xfrm>
            <a:off x="3624037" y="5202463"/>
            <a:ext cx="2127250" cy="1174751"/>
          </a:xfrm>
          <a:prstGeom prst="rect">
            <a:avLst/>
          </a:prstGeom>
        </p:spPr>
        <p:txBody>
          <a:bodyPr vert="horz"/>
          <a:lstStyle>
            <a:lvl1pPr>
              <a:defRPr sz="1600" baseline="0">
                <a:solidFill>
                  <a:srgbClr val="FFFFFF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NASA, JPL or other partner logo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quarter" idx="21" hasCustomPrompt="1"/>
          </p:nvPr>
        </p:nvSpPr>
        <p:spPr>
          <a:xfrm>
            <a:off x="6118680" y="5202463"/>
            <a:ext cx="2127250" cy="1174751"/>
          </a:xfrm>
          <a:prstGeom prst="rect">
            <a:avLst/>
          </a:prstGeom>
        </p:spPr>
        <p:txBody>
          <a:bodyPr vert="horz"/>
          <a:lstStyle>
            <a:lvl1pPr>
              <a:defRPr sz="1600" baseline="0">
                <a:solidFill>
                  <a:srgbClr val="FFFFFF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NASA, JPL or other partner logo</a:t>
            </a:r>
          </a:p>
        </p:txBody>
      </p:sp>
      <p:sp>
        <p:nvSpPr>
          <p:cNvPr id="22" name="Title 5"/>
          <p:cNvSpPr txBox="1">
            <a:spLocks/>
          </p:cNvSpPr>
          <p:nvPr userDrawn="1"/>
        </p:nvSpPr>
        <p:spPr>
          <a:xfrm>
            <a:off x="7747001" y="6504210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2"/>
                </a:solidFill>
              </a:rPr>
              <a:t>jpl.nasa.gov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184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4" name="Title 5"/>
          <p:cNvSpPr txBox="1">
            <a:spLocks/>
          </p:cNvSpPr>
          <p:nvPr userDrawn="1"/>
        </p:nvSpPr>
        <p:spPr>
          <a:xfrm>
            <a:off x="7747001" y="6504210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2"/>
                </a:solidFill>
              </a:rPr>
              <a:t>jpl.nasa.gov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796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5"/>
          <p:cNvSpPr txBox="1">
            <a:spLocks/>
          </p:cNvSpPr>
          <p:nvPr userDrawn="1"/>
        </p:nvSpPr>
        <p:spPr>
          <a:xfrm>
            <a:off x="7747001" y="6504210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2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247745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12875"/>
            <a:ext cx="8248650" cy="48799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5"/>
          <p:cNvSpPr txBox="1">
            <a:spLocks/>
          </p:cNvSpPr>
          <p:nvPr userDrawn="1"/>
        </p:nvSpPr>
        <p:spPr>
          <a:xfrm>
            <a:off x="7747001" y="6504210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2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432349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12875"/>
            <a:ext cx="8248650" cy="48799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5"/>
          <p:cNvSpPr txBox="1">
            <a:spLocks/>
          </p:cNvSpPr>
          <p:nvPr userDrawn="1"/>
        </p:nvSpPr>
        <p:spPr>
          <a:xfrm>
            <a:off x="7747001" y="6504210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2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883785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Content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685340" y="1407693"/>
            <a:ext cx="4008438" cy="4815887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0" hasCustomPrompt="1"/>
          </p:nvPr>
        </p:nvSpPr>
        <p:spPr>
          <a:xfrm>
            <a:off x="461003" y="1407105"/>
            <a:ext cx="4023901" cy="48164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5"/>
          <p:cNvSpPr txBox="1">
            <a:spLocks/>
          </p:cNvSpPr>
          <p:nvPr userDrawn="1"/>
        </p:nvSpPr>
        <p:spPr>
          <a:xfrm>
            <a:off x="7747001" y="6504210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2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169355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Subhead/Content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3"/>
          <p:cNvSpPr>
            <a:spLocks noGrp="1"/>
          </p:cNvSpPr>
          <p:nvPr>
            <p:ph type="body" sz="quarter" idx="17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685340" y="1407693"/>
            <a:ext cx="4008438" cy="4815887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0" hasCustomPrompt="1"/>
          </p:nvPr>
        </p:nvSpPr>
        <p:spPr>
          <a:xfrm>
            <a:off x="461003" y="1407105"/>
            <a:ext cx="4023901" cy="48164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5"/>
          <p:cNvSpPr txBox="1">
            <a:spLocks/>
          </p:cNvSpPr>
          <p:nvPr userDrawn="1"/>
        </p:nvSpPr>
        <p:spPr>
          <a:xfrm>
            <a:off x="7747001" y="6504210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2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624504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0" y="1412875"/>
            <a:ext cx="9144000" cy="5030788"/>
          </a:xfrm>
          <a:prstGeom prst="rect">
            <a:avLst/>
          </a:prstGeom>
        </p:spPr>
        <p:txBody>
          <a:bodyPr vert="horz"/>
          <a:lstStyle>
            <a:lvl1pPr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5"/>
          <p:cNvSpPr txBox="1">
            <a:spLocks/>
          </p:cNvSpPr>
          <p:nvPr userDrawn="1"/>
        </p:nvSpPr>
        <p:spPr>
          <a:xfrm>
            <a:off x="7747001" y="6504210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2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918945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Subhead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3"/>
          <p:cNvSpPr>
            <a:spLocks noGrp="1"/>
          </p:cNvSpPr>
          <p:nvPr>
            <p:ph type="body" sz="quarter" idx="17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0" y="1412875"/>
            <a:ext cx="9144000" cy="5030788"/>
          </a:xfrm>
          <a:prstGeom prst="rect">
            <a:avLst/>
          </a:prstGeom>
        </p:spPr>
        <p:txBody>
          <a:bodyPr vert="horz"/>
          <a:lstStyle>
            <a:lvl1pPr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5"/>
          <p:cNvSpPr txBox="1">
            <a:spLocks/>
          </p:cNvSpPr>
          <p:nvPr userDrawn="1"/>
        </p:nvSpPr>
        <p:spPr>
          <a:xfrm>
            <a:off x="7747001" y="6504210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2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646947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White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419226"/>
            <a:ext cx="9144000" cy="50291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8086435" y="6448425"/>
            <a:ext cx="600365" cy="365125"/>
          </a:xfrm>
        </p:spPr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746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Subhead/White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419226"/>
            <a:ext cx="9144000" cy="50291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7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1249363" y="2594882"/>
            <a:ext cx="6905851" cy="260304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>
          <a:xfrm>
            <a:off x="8155214" y="6458142"/>
            <a:ext cx="600365" cy="365125"/>
          </a:xfrm>
        </p:spPr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03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129402" y="6448709"/>
            <a:ext cx="600365" cy="365125"/>
          </a:xfrm>
        </p:spPr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465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" y="2995083"/>
            <a:ext cx="9144000" cy="86783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800" b="0" i="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Chapter Divider</a:t>
            </a:r>
          </a:p>
        </p:txBody>
      </p:sp>
    </p:spTree>
    <p:extLst>
      <p:ext uri="{BB962C8B-B14F-4D97-AF65-F5344CB8AC3E}">
        <p14:creationId xmlns:p14="http://schemas.microsoft.com/office/powerpoint/2010/main" val="35170993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45732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 Bkg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7011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9131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2132482" y="6448710"/>
            <a:ext cx="48790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-- PRE-DECISIONAL:  FOR NASA-INTERNAL PLANNING PURPOSES ONLY --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146636" y="6448710"/>
            <a:ext cx="6003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199" y="6448710"/>
            <a:ext cx="15517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04-30-2024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81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58" r:id="rId5"/>
    <p:sldLayoutId id="2147483737" r:id="rId6"/>
    <p:sldLayoutId id="2147483759" r:id="rId7"/>
    <p:sldLayoutId id="2147483738" r:id="rId8"/>
    <p:sldLayoutId id="2147483760" r:id="rId9"/>
    <p:sldLayoutId id="2147483739" r:id="rId10"/>
    <p:sldLayoutId id="2147483740" r:id="rId11"/>
    <p:sldLayoutId id="2147483741" r:id="rId12"/>
    <p:sldLayoutId id="2147483743" r:id="rId13"/>
    <p:sldLayoutId id="2147483744" r:id="rId14"/>
    <p:sldLayoutId id="2147483761" r:id="rId15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041" y="137360"/>
            <a:ext cx="3194581" cy="68281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3DCF9C6-E647-4106-93ED-8A05C3C3C8A2}"/>
              </a:ext>
            </a:extLst>
          </p:cNvPr>
          <p:cNvSpPr/>
          <p:nvPr/>
        </p:nvSpPr>
        <p:spPr>
          <a:xfrm>
            <a:off x="287819" y="6207114"/>
            <a:ext cx="30710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743200" algn="ctr"/>
                <a:tab pos="5486400" algn="r"/>
              </a:tabLst>
            </a:pPr>
            <a:r>
              <a:rPr lang="en-US" sz="1000" dirty="0">
                <a:solidFill>
                  <a:schemeClr val="bg1"/>
                </a:solidFill>
                <a:ea typeface="Times New Roman" panose="02020603050405020304" pitchFamily="18" charset="0"/>
              </a:rPr>
              <a:t>Copyright 2024 California Institute of Technology.</a:t>
            </a:r>
            <a:endParaRPr lang="en-US" sz="1000" dirty="0">
              <a:solidFill>
                <a:schemeClr val="bg1"/>
              </a:solidFill>
              <a:effectLst/>
              <a:ea typeface="Times New Roman" panose="02020603050405020304" pitchFamily="18" charset="0"/>
            </a:endParaRPr>
          </a:p>
          <a:p>
            <a:pPr>
              <a:tabLst>
                <a:tab pos="2743200" algn="ctr"/>
                <a:tab pos="5486400" algn="r"/>
              </a:tabLst>
            </a:pPr>
            <a:r>
              <a:rPr lang="en-US" sz="1000" dirty="0">
                <a:solidFill>
                  <a:schemeClr val="bg1"/>
                </a:solidFill>
                <a:ea typeface="Times New Roman" panose="02020603050405020304" pitchFamily="18" charset="0"/>
              </a:rPr>
              <a:t>U.S. Government sponsorship acknowledged.</a:t>
            </a:r>
            <a:endParaRPr lang="en-US" sz="1000" dirty="0">
              <a:solidFill>
                <a:schemeClr val="bg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C864B54-B886-48A5-A45A-D24FD08C8A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64962" y="3410002"/>
            <a:ext cx="4408070" cy="430183"/>
          </a:xfrm>
        </p:spPr>
        <p:txBody>
          <a:bodyPr>
            <a:noAutofit/>
          </a:bodyPr>
          <a:lstStyle/>
          <a:p>
            <a:r>
              <a:rPr lang="en-US" sz="1200" dirty="0"/>
              <a:t>Douglas S. Abraham, Shantanu Malhotra, Leila Meshkat, David D. Morabito, James A. O’Dea, Emily R. Pascua, Marc Sanchez-Net, Dong K. Shin, Luke C. Stewart, and Zaid J. Towfic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0CFA0A-3D10-40D2-9AEA-5F3CBE03AA6D}"/>
              </a:ext>
            </a:extLst>
          </p:cNvPr>
          <p:cNvSpPr/>
          <p:nvPr/>
        </p:nvSpPr>
        <p:spPr>
          <a:xfrm>
            <a:off x="4364962" y="4423180"/>
            <a:ext cx="39369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Jet Propulsion Laboratory, California Institute of Technology</a:t>
            </a:r>
          </a:p>
          <a:p>
            <a:endParaRPr lang="en-US" sz="1200" dirty="0">
              <a:solidFill>
                <a:schemeClr val="bg1"/>
              </a:solidFill>
            </a:endParaRPr>
          </a:p>
          <a:p>
            <a:r>
              <a:rPr lang="en-US" sz="1200" dirty="0">
                <a:solidFill>
                  <a:schemeClr val="bg1"/>
                </a:solidFill>
              </a:rPr>
              <a:t>Interplanetary Small Satellite Conference</a:t>
            </a:r>
          </a:p>
          <a:p>
            <a:r>
              <a:rPr lang="en-US" sz="1200" dirty="0">
                <a:solidFill>
                  <a:schemeClr val="bg1"/>
                </a:solidFill>
              </a:rPr>
              <a:t>University of Arizona, Tucson, AZ</a:t>
            </a:r>
          </a:p>
          <a:p>
            <a:endParaRPr lang="en-US" sz="1200" dirty="0">
              <a:solidFill>
                <a:schemeClr val="bg1"/>
              </a:solidFill>
            </a:endParaRPr>
          </a:p>
          <a:p>
            <a:r>
              <a:rPr lang="en-US" sz="1200" dirty="0">
                <a:solidFill>
                  <a:schemeClr val="bg1"/>
                </a:solidFill>
              </a:rPr>
              <a:t>April 30, 2024 – May 2, 2024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A4A0BB6-4807-C66F-19B0-5B3920CB5047}"/>
              </a:ext>
            </a:extLst>
          </p:cNvPr>
          <p:cNvGrpSpPr/>
          <p:nvPr/>
        </p:nvGrpSpPr>
        <p:grpSpPr>
          <a:xfrm>
            <a:off x="471008" y="672560"/>
            <a:ext cx="3599371" cy="4492819"/>
            <a:chOff x="471008" y="672560"/>
            <a:chExt cx="3599371" cy="449281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5DAF1C9-E627-4D33-8030-2E65F5036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0818" y="2050704"/>
              <a:ext cx="2400300" cy="3114675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C99F26F-999C-4439-9B81-A9F1FE2E10E4}"/>
                </a:ext>
              </a:extLst>
            </p:cNvPr>
            <p:cNvSpPr txBox="1"/>
            <p:nvPr/>
          </p:nvSpPr>
          <p:spPr>
            <a:xfrm>
              <a:off x="471008" y="4780235"/>
              <a:ext cx="11592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</a:rPr>
                <a:t>Deep Space Network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DFA7448-831F-FF87-EB5B-6D1D51538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368288">
              <a:off x="2322086" y="672560"/>
              <a:ext cx="1748293" cy="1868039"/>
            </a:xfrm>
            <a:prstGeom prst="rect">
              <a:avLst/>
            </a:prstGeom>
          </p:spPr>
        </p:pic>
      </p:grp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000E40B-DBD6-40FA-965C-B54DB02B67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4962" y="1721320"/>
            <a:ext cx="4408070" cy="430183"/>
          </a:xfrm>
        </p:spPr>
        <p:txBody>
          <a:bodyPr/>
          <a:lstStyle/>
          <a:p>
            <a:r>
              <a:rPr lang="en-US" dirty="0"/>
              <a:t>Multiple Uplinks Per Antenna (MUPA):  Where Are We Now?</a:t>
            </a:r>
          </a:p>
        </p:txBody>
      </p:sp>
    </p:spTree>
    <p:extLst>
      <p:ext uri="{BB962C8B-B14F-4D97-AF65-F5344CB8AC3E}">
        <p14:creationId xmlns:p14="http://schemas.microsoft.com/office/powerpoint/2010/main" val="2137037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MUPA? (1/2)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602BAC-3750-000F-B4B5-B59DDEC921BA}"/>
              </a:ext>
            </a:extLst>
          </p:cNvPr>
          <p:cNvSpPr txBox="1"/>
          <p:nvPr/>
        </p:nvSpPr>
        <p:spPr>
          <a:xfrm>
            <a:off x="1663207" y="1484769"/>
            <a:ext cx="5814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Traditional Multiple Spacecraft Per Antenna (MSPA)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9700E89-64D7-9DF5-3046-056947F2F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9607" y="2093396"/>
            <a:ext cx="4553841" cy="380946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83B9716-B518-E788-AD17-56703E52F751}"/>
              </a:ext>
            </a:extLst>
          </p:cNvPr>
          <p:cNvSpPr txBox="1"/>
          <p:nvPr/>
        </p:nvSpPr>
        <p:spPr>
          <a:xfrm>
            <a:off x="7641441" y="2270910"/>
            <a:ext cx="12552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Uplink During MSPA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570001-6636-3D17-966E-E58EBF4CF5C7}"/>
              </a:ext>
            </a:extLst>
          </p:cNvPr>
          <p:cNvSpPr txBox="1"/>
          <p:nvPr/>
        </p:nvSpPr>
        <p:spPr>
          <a:xfrm>
            <a:off x="0" y="6030950"/>
            <a:ext cx="92560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Commanding and 2-way Doppler &amp; ranging must occur 1 spacecraft at a time with reconfiguration time in between.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89D11C-D8D8-2411-419F-413ECBA1E0C3}"/>
              </a:ext>
            </a:extLst>
          </p:cNvPr>
          <p:cNvGrpSpPr/>
          <p:nvPr/>
        </p:nvGrpSpPr>
        <p:grpSpPr>
          <a:xfrm>
            <a:off x="91892" y="2093396"/>
            <a:ext cx="4272972" cy="3809463"/>
            <a:chOff x="91892" y="2093396"/>
            <a:chExt cx="4272972" cy="380946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915D1EE-CE13-5B36-547C-46EBF95D0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892" y="2093396"/>
              <a:ext cx="4272972" cy="3809463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0FE35A3-7D38-338A-CE5F-B23D45A39D6C}"/>
                </a:ext>
              </a:extLst>
            </p:cNvPr>
            <p:cNvSpPr txBox="1"/>
            <p:nvPr/>
          </p:nvSpPr>
          <p:spPr>
            <a:xfrm>
              <a:off x="247300" y="2270910"/>
              <a:ext cx="123604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Downlink</a:t>
              </a:r>
            </a:p>
            <a:p>
              <a:pPr algn="ctr"/>
              <a:r>
                <a:rPr lang="en-US" b="1" dirty="0"/>
                <a:t>During MSPA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22060EE-EBFA-6857-C17F-8C77E22A5DF1}"/>
                </a:ext>
              </a:extLst>
            </p:cNvPr>
            <p:cNvSpPr/>
            <p:nvPr/>
          </p:nvSpPr>
          <p:spPr>
            <a:xfrm>
              <a:off x="2454206" y="4647752"/>
              <a:ext cx="914400" cy="31474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rgbClr val="FFFFCC"/>
                  </a:solidFill>
                </a:rPr>
                <a:t>Frequency Division Multiplexing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3100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MUPA? (2/2)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F533FD-5941-E88F-5460-3E64C7604A78}"/>
              </a:ext>
            </a:extLst>
          </p:cNvPr>
          <p:cNvSpPr txBox="1"/>
          <p:nvPr/>
        </p:nvSpPr>
        <p:spPr>
          <a:xfrm>
            <a:off x="6954751" y="1484769"/>
            <a:ext cx="22633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Multiple Uplinks Per Antenna (MUPA)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23051A0-2381-1D2D-83FE-F7D28D3CD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67" y="1484769"/>
            <a:ext cx="6696075" cy="48577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9C34BB7-DB52-977E-3338-CD41161812A9}"/>
              </a:ext>
            </a:extLst>
          </p:cNvPr>
          <p:cNvSpPr txBox="1"/>
          <p:nvPr/>
        </p:nvSpPr>
        <p:spPr>
          <a:xfrm>
            <a:off x="6954751" y="2581602"/>
            <a:ext cx="218924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Command Link Transmission Units (CLTUs) intended for each in-beam spacecraft are time-multiplexed onto a single frequency uplink that all the spacecraft receive and process.</a:t>
            </a:r>
          </a:p>
          <a:p>
            <a:endParaRPr lang="en-US" sz="1300" dirty="0"/>
          </a:p>
          <a:p>
            <a:r>
              <a:rPr lang="en-US" sz="1300" dirty="0"/>
              <a:t>Each spacecraft discards the transfer frames having an improper SCID in the header.</a:t>
            </a:r>
          </a:p>
          <a:p>
            <a:endParaRPr lang="en-US" sz="1300" dirty="0"/>
          </a:p>
          <a:p>
            <a:r>
              <a:rPr lang="en-US" sz="1300" dirty="0"/>
              <a:t>Allows near-simultaneous commanding and simultaneous 2-way Doppler &amp; ranging.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7E5E46-5B2B-6403-B45D-36392FD3065F}"/>
              </a:ext>
            </a:extLst>
          </p:cNvPr>
          <p:cNvSpPr/>
          <p:nvPr/>
        </p:nvSpPr>
        <p:spPr>
          <a:xfrm>
            <a:off x="1914419" y="4698322"/>
            <a:ext cx="1326721" cy="31474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FFCC"/>
                </a:solidFill>
              </a:rPr>
              <a:t>Time Division Multiplexing</a:t>
            </a:r>
          </a:p>
        </p:txBody>
      </p:sp>
    </p:spTree>
    <p:extLst>
      <p:ext uri="{BB962C8B-B14F-4D97-AF65-F5344CB8AC3E}">
        <p14:creationId xmlns:p14="http://schemas.microsoft.com/office/powerpoint/2010/main" val="2773224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 What Situations Would MUPA Work?</a:t>
            </a:r>
            <a:br>
              <a:rPr lang="en-US" dirty="0"/>
            </a:br>
            <a:r>
              <a:rPr lang="en-US" sz="1800" dirty="0"/>
              <a:t>Anywhere MSPA Does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3D0FBA-9329-ACBC-3487-AEC445741920}"/>
              </a:ext>
            </a:extLst>
          </p:cNvPr>
          <p:cNvSpPr txBox="1"/>
          <p:nvPr/>
        </p:nvSpPr>
        <p:spPr>
          <a:xfrm>
            <a:off x="3215221" y="3778478"/>
            <a:ext cx="139045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Concentrations of lunar surface assets such as those planned for near the Moon’s south pole would be in-beam, even at K-band.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7FF357-AF32-15E2-F2ED-F2B1A503F185}"/>
              </a:ext>
            </a:extLst>
          </p:cNvPr>
          <p:cNvSpPr txBox="1"/>
          <p:nvPr/>
        </p:nvSpPr>
        <p:spPr>
          <a:xfrm>
            <a:off x="282853" y="1683226"/>
            <a:ext cx="16037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Future secondary payload deployments – Artemis, ESPA rings, Blue Ring, etc.</a:t>
            </a:r>
          </a:p>
        </p:txBody>
      </p:sp>
      <p:pic>
        <p:nvPicPr>
          <p:cNvPr id="14" name="Picture 4" descr="Secondary Payloads – Artemis">
            <a:extLst>
              <a:ext uri="{FF2B5EF4-FFF2-40B4-BE49-F238E27FC236}">
                <a16:creationId xmlns:a16="http://schemas.microsoft.com/office/drawing/2014/main" id="{BDE5E942-9DFF-85AB-C714-86CE08BCE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908" y="1547780"/>
            <a:ext cx="2488357" cy="165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22A9BA6-75C1-048E-E338-5212EE93C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19" y="3286978"/>
            <a:ext cx="3022902" cy="3014326"/>
          </a:xfrm>
          <a:prstGeom prst="rect">
            <a:avLst/>
          </a:prstGeom>
        </p:spPr>
      </p:pic>
      <p:pic>
        <p:nvPicPr>
          <p:cNvPr id="17" name="Picture 4" descr="Image result for NASA Mars images">
            <a:extLst>
              <a:ext uri="{FF2B5EF4-FFF2-40B4-BE49-F238E27FC236}">
                <a16:creationId xmlns:a16="http://schemas.microsoft.com/office/drawing/2014/main" id="{6BE3C76F-DFC4-040E-E239-A1A2C648E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717" y="3597467"/>
            <a:ext cx="1229532" cy="92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BB97A70-BBDB-18B5-4D03-0DBC02E10F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717" y="4572243"/>
            <a:ext cx="1229532" cy="92096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CCCF968-F055-1E74-885F-3272D095B0CC}"/>
              </a:ext>
            </a:extLst>
          </p:cNvPr>
          <p:cNvSpPr txBox="1"/>
          <p:nvPr/>
        </p:nvSpPr>
        <p:spPr>
          <a:xfrm>
            <a:off x="6375295" y="3677323"/>
            <a:ext cx="24341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Most everything at Mars or Venus is within the half-power beam-width of a 34m antenna at S- and X-band.  </a:t>
            </a:r>
            <a:r>
              <a:rPr lang="en-US" sz="1400" dirty="0" err="1"/>
              <a:t>Ka</a:t>
            </a:r>
            <a:r>
              <a:rPr lang="en-US" sz="1400" dirty="0"/>
              <a:t>-band has some orbital altitude dependence when the planets are closer to Earth.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AB328FF-956F-4231-D0E7-4140699AD9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8443" y="1575496"/>
            <a:ext cx="2488357" cy="185669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2BB4959-75B8-E7A4-BF8F-AB527B610820}"/>
              </a:ext>
            </a:extLst>
          </p:cNvPr>
          <p:cNvSpPr txBox="1"/>
          <p:nvPr/>
        </p:nvSpPr>
        <p:spPr>
          <a:xfrm>
            <a:off x="4798262" y="1714001"/>
            <a:ext cx="13589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If designed to be in-beam, constellations of spacecraft or flotillas of unaffiliated spacecraft.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C9E53A7-2ED7-03CB-D69D-95CDEB0E70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1696" y="5359203"/>
            <a:ext cx="1005104" cy="100510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D78CC44-4AA1-0674-EFED-05AFFBB5B13C}"/>
              </a:ext>
            </a:extLst>
          </p:cNvPr>
          <p:cNvSpPr txBox="1"/>
          <p:nvPr/>
        </p:nvSpPr>
        <p:spPr>
          <a:xfrm>
            <a:off x="5160475" y="5562272"/>
            <a:ext cx="25212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Spacecraft orbiting more distant targets tend to always be in-beam unless in highly eccentric orbits.</a:t>
            </a:r>
          </a:p>
        </p:txBody>
      </p:sp>
    </p:spTree>
    <p:extLst>
      <p:ext uri="{BB962C8B-B14F-4D97-AF65-F5344CB8AC3E}">
        <p14:creationId xmlns:p14="http://schemas.microsoft.com/office/powerpoint/2010/main" val="3388761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1627EC-0019-1D0F-DFCD-816357049D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4026" y="372548"/>
            <a:ext cx="8232774" cy="436031"/>
          </a:xfrm>
        </p:spPr>
        <p:txBody>
          <a:bodyPr/>
          <a:lstStyle/>
          <a:p>
            <a:r>
              <a:rPr lang="en-US" dirty="0"/>
              <a:t>How Far Has the Technology Come? (1/3)</a:t>
            </a:r>
            <a:br>
              <a:rPr lang="en-US" dirty="0"/>
            </a:br>
            <a:r>
              <a:rPr lang="en-US" sz="2000" dirty="0"/>
              <a:t>The FCLTU Multiplexer (FMUX)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00F88D-45B5-0B1A-72EF-7D026FC3E284}"/>
              </a:ext>
            </a:extLst>
          </p:cNvPr>
          <p:cNvSpPr/>
          <p:nvPr/>
        </p:nvSpPr>
        <p:spPr>
          <a:xfrm>
            <a:off x="171259" y="3113984"/>
            <a:ext cx="1289875" cy="2005220"/>
          </a:xfrm>
          <a:prstGeom prst="rect">
            <a:avLst/>
          </a:prstGeom>
          <a:solidFill>
            <a:srgbClr val="0E2841">
              <a:lumMod val="10000"/>
              <a:lumOff val="9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Mission B MOC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13B158-8923-8F84-A1B4-F20657F6190B}"/>
              </a:ext>
            </a:extLst>
          </p:cNvPr>
          <p:cNvSpPr txBox="1"/>
          <p:nvPr/>
        </p:nvSpPr>
        <p:spPr>
          <a:xfrm>
            <a:off x="216880" y="4288255"/>
            <a:ext cx="6111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200" dirty="0">
                <a:solidFill>
                  <a:prstClr val="black"/>
                </a:solidFill>
                <a:latin typeface="Aptos" panose="02110004020202020204"/>
              </a:rPr>
              <a:t>CLTUs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660F42C-DE61-5072-5F0F-771611116ACE}"/>
              </a:ext>
            </a:extLst>
          </p:cNvPr>
          <p:cNvSpPr/>
          <p:nvPr/>
        </p:nvSpPr>
        <p:spPr>
          <a:xfrm>
            <a:off x="171259" y="1628653"/>
            <a:ext cx="1289875" cy="1313623"/>
          </a:xfrm>
          <a:prstGeom prst="rect">
            <a:avLst/>
          </a:prstGeom>
          <a:solidFill>
            <a:srgbClr val="4EA72E">
              <a:lumMod val="20000"/>
              <a:lumOff val="8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Mission A MOC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2E1A30-5FAA-03E6-9EC1-E3C454245606}"/>
              </a:ext>
            </a:extLst>
          </p:cNvPr>
          <p:cNvSpPr/>
          <p:nvPr/>
        </p:nvSpPr>
        <p:spPr>
          <a:xfrm>
            <a:off x="246467" y="1933866"/>
            <a:ext cx="1087836" cy="390112"/>
          </a:xfrm>
          <a:prstGeom prst="rect">
            <a:avLst/>
          </a:prstGeom>
          <a:solidFill>
            <a:srgbClr val="4EA72E">
              <a:lumMod val="40000"/>
              <a:lumOff val="6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imes New Roman" panose="02020603050405020304" pitchFamily="18" charset="0"/>
              </a:rPr>
              <a:t>Spacecraft 1 Uplink Products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09FABCD-18AE-D17B-5C09-27D737D5814B}"/>
              </a:ext>
            </a:extLst>
          </p:cNvPr>
          <p:cNvCxnSpPr>
            <a:stCxn id="18" idx="2"/>
          </p:cNvCxnSpPr>
          <p:nvPr/>
        </p:nvCxnSpPr>
        <p:spPr>
          <a:xfrm>
            <a:off x="790385" y="2323978"/>
            <a:ext cx="0" cy="258418"/>
          </a:xfrm>
          <a:prstGeom prst="straightConnector1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69AD740-309F-856B-AA95-1C2E3A6ECAAD}"/>
              </a:ext>
            </a:extLst>
          </p:cNvPr>
          <p:cNvSpPr txBox="1"/>
          <p:nvPr/>
        </p:nvSpPr>
        <p:spPr>
          <a:xfrm>
            <a:off x="211631" y="2332991"/>
            <a:ext cx="6111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200" dirty="0">
                <a:solidFill>
                  <a:prstClr val="black"/>
                </a:solidFill>
                <a:latin typeface="Aptos" panose="02110004020202020204"/>
              </a:rPr>
              <a:t>CLTUs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01A84B-5C2C-04FF-ECCA-73A1CC9C5E08}"/>
              </a:ext>
            </a:extLst>
          </p:cNvPr>
          <p:cNvSpPr/>
          <p:nvPr/>
        </p:nvSpPr>
        <p:spPr>
          <a:xfrm>
            <a:off x="246467" y="2629191"/>
            <a:ext cx="1065042" cy="179580"/>
          </a:xfrm>
          <a:prstGeom prst="rect">
            <a:avLst/>
          </a:prstGeom>
          <a:solidFill>
            <a:srgbClr val="156082">
              <a:lumMod val="40000"/>
              <a:lumOff val="6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imes New Roman" panose="02020603050405020304" pitchFamily="18" charset="0"/>
              </a:rPr>
              <a:t>SLE FCLTU User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5F4661-B54A-EA1E-3F3B-B7C72251402F}"/>
              </a:ext>
            </a:extLst>
          </p:cNvPr>
          <p:cNvSpPr/>
          <p:nvPr/>
        </p:nvSpPr>
        <p:spPr>
          <a:xfrm>
            <a:off x="246467" y="3419197"/>
            <a:ext cx="1087836" cy="390112"/>
          </a:xfrm>
          <a:prstGeom prst="rect">
            <a:avLst/>
          </a:prstGeom>
          <a:solidFill>
            <a:srgbClr val="0E2841">
              <a:lumMod val="25000"/>
              <a:lumOff val="75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imes New Roman" panose="02020603050405020304" pitchFamily="18" charset="0"/>
              </a:rPr>
              <a:t>Spacecraft 2 Uplink Products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332D9FD-6B42-7275-1653-E47A4DF60AB0}"/>
              </a:ext>
            </a:extLst>
          </p:cNvPr>
          <p:cNvCxnSpPr>
            <a:stCxn id="23" idx="2"/>
          </p:cNvCxnSpPr>
          <p:nvPr/>
        </p:nvCxnSpPr>
        <p:spPr>
          <a:xfrm>
            <a:off x="790385" y="3809309"/>
            <a:ext cx="0" cy="258418"/>
          </a:xfrm>
          <a:prstGeom prst="straightConnector1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E718D48-37B0-631A-7002-109D13D7A335}"/>
              </a:ext>
            </a:extLst>
          </p:cNvPr>
          <p:cNvSpPr txBox="1"/>
          <p:nvPr/>
        </p:nvSpPr>
        <p:spPr>
          <a:xfrm>
            <a:off x="220340" y="3818322"/>
            <a:ext cx="6111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200" dirty="0">
                <a:solidFill>
                  <a:prstClr val="black"/>
                </a:solidFill>
                <a:latin typeface="Aptos" panose="02110004020202020204"/>
              </a:rPr>
              <a:t>CLTUs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7311518-250A-930E-105F-46D44CFD84E7}"/>
              </a:ext>
            </a:extLst>
          </p:cNvPr>
          <p:cNvSpPr/>
          <p:nvPr/>
        </p:nvSpPr>
        <p:spPr>
          <a:xfrm>
            <a:off x="246467" y="4114522"/>
            <a:ext cx="1065042" cy="179580"/>
          </a:xfrm>
          <a:prstGeom prst="rect">
            <a:avLst/>
          </a:prstGeom>
          <a:solidFill>
            <a:srgbClr val="156082">
              <a:lumMod val="40000"/>
              <a:lumOff val="6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imes New Roman" panose="02020603050405020304" pitchFamily="18" charset="0"/>
              </a:rPr>
              <a:t>SLE FCLTU User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A93EB34-57F1-1330-BB07-4C1CD52D54FB}"/>
              </a:ext>
            </a:extLst>
          </p:cNvPr>
          <p:cNvSpPr/>
          <p:nvPr/>
        </p:nvSpPr>
        <p:spPr>
          <a:xfrm>
            <a:off x="246467" y="4567426"/>
            <a:ext cx="1087836" cy="390112"/>
          </a:xfrm>
          <a:prstGeom prst="rect">
            <a:avLst/>
          </a:prstGeom>
          <a:solidFill>
            <a:srgbClr val="FFC819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imes New Roman" panose="02020603050405020304" pitchFamily="18" charset="0"/>
              </a:rPr>
              <a:t>Spacecraft 3 Uplink Products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7D70FEF-58FE-712D-D804-BB74576CE952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790385" y="4323091"/>
            <a:ext cx="0" cy="244335"/>
          </a:xfrm>
          <a:prstGeom prst="straightConnector1">
            <a:avLst/>
          </a:prstGeom>
          <a:noFill/>
          <a:ln w="1905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2A247995-FE1D-3056-F9C0-10D3F215ACD8}"/>
              </a:ext>
            </a:extLst>
          </p:cNvPr>
          <p:cNvSpPr/>
          <p:nvPr/>
        </p:nvSpPr>
        <p:spPr>
          <a:xfrm>
            <a:off x="2947093" y="2477308"/>
            <a:ext cx="4637700" cy="2019542"/>
          </a:xfrm>
          <a:prstGeom prst="rect">
            <a:avLst/>
          </a:prstGeom>
          <a:solidFill>
            <a:srgbClr val="EEE5FF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DSN Deep Space Communications Complex (DSCC)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391B092-7789-329E-7018-6D1D7BC3F3FF}"/>
              </a:ext>
            </a:extLst>
          </p:cNvPr>
          <p:cNvSpPr/>
          <p:nvPr/>
        </p:nvSpPr>
        <p:spPr>
          <a:xfrm>
            <a:off x="3160909" y="3206036"/>
            <a:ext cx="932357" cy="48479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FCLTU Multiplexer</a:t>
            </a:r>
            <a:r>
              <a:rPr kumimoji="0" lang="en-US" sz="11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E173E6-1860-1DFC-5D37-8759164A6B8D}"/>
              </a:ext>
            </a:extLst>
          </p:cNvPr>
          <p:cNvSpPr/>
          <p:nvPr/>
        </p:nvSpPr>
        <p:spPr>
          <a:xfrm>
            <a:off x="5054585" y="2996144"/>
            <a:ext cx="808383" cy="1060174"/>
          </a:xfrm>
          <a:prstGeom prst="rect">
            <a:avLst/>
          </a:prstGeom>
          <a:solidFill>
            <a:srgbClr val="C4B4EE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Uplink Processor Assembly (UPA) </a:t>
            </a:r>
          </a:p>
        </p:txBody>
      </p:sp>
      <p:cxnSp>
        <p:nvCxnSpPr>
          <p:cNvPr id="32" name="Elbow Connector 26">
            <a:extLst>
              <a:ext uri="{FF2B5EF4-FFF2-40B4-BE49-F238E27FC236}">
                <a16:creationId xmlns:a16="http://schemas.microsoft.com/office/drawing/2014/main" id="{1B781C03-7EDB-4147-FDC7-5B8B74E434E7}"/>
              </a:ext>
            </a:extLst>
          </p:cNvPr>
          <p:cNvCxnSpPr>
            <a:cxnSpLocks/>
          </p:cNvCxnSpPr>
          <p:nvPr/>
        </p:nvCxnSpPr>
        <p:spPr>
          <a:xfrm>
            <a:off x="1282192" y="2722632"/>
            <a:ext cx="1888094" cy="580407"/>
          </a:xfrm>
          <a:prstGeom prst="bentConnector3">
            <a:avLst>
              <a:gd name="adj1" fmla="val 66605"/>
            </a:avLst>
          </a:prstGeom>
          <a:noFill/>
          <a:ln w="19050" cap="flat" cmpd="sng" algn="ctr">
            <a:solidFill>
              <a:srgbClr val="4EA72E">
                <a:lumMod val="60000"/>
                <a:lumOff val="4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3" name="Elbow Connector 29">
            <a:extLst>
              <a:ext uri="{FF2B5EF4-FFF2-40B4-BE49-F238E27FC236}">
                <a16:creationId xmlns:a16="http://schemas.microsoft.com/office/drawing/2014/main" id="{E617BAC4-34DD-A90E-22BC-41062125FC63}"/>
              </a:ext>
            </a:extLst>
          </p:cNvPr>
          <p:cNvCxnSpPr>
            <a:cxnSpLocks/>
            <a:stCxn id="26" idx="3"/>
          </p:cNvCxnSpPr>
          <p:nvPr/>
        </p:nvCxnSpPr>
        <p:spPr>
          <a:xfrm flipV="1">
            <a:off x="1311509" y="3566888"/>
            <a:ext cx="1858777" cy="637424"/>
          </a:xfrm>
          <a:prstGeom prst="bentConnector3">
            <a:avLst>
              <a:gd name="adj1" fmla="val 66866"/>
            </a:avLst>
          </a:prstGeom>
          <a:noFill/>
          <a:ln w="19050" cap="flat" cmpd="sng" algn="ctr">
            <a:solidFill>
              <a:srgbClr val="0E2841">
                <a:lumMod val="50000"/>
                <a:lumOff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781F9A50-572F-8CDC-2D7C-3C0AEEF18076}"/>
              </a:ext>
            </a:extLst>
          </p:cNvPr>
          <p:cNvSpPr/>
          <p:nvPr/>
        </p:nvSpPr>
        <p:spPr>
          <a:xfrm>
            <a:off x="1974242" y="2610406"/>
            <a:ext cx="106018" cy="204325"/>
          </a:xfrm>
          <a:prstGeom prst="rect">
            <a:avLst/>
          </a:prstGeom>
          <a:solidFill>
            <a:srgbClr val="4EA72E">
              <a:lumMod val="40000"/>
              <a:lumOff val="6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9A2B1E2-21A1-FFF5-BF16-5B211ED561F6}"/>
              </a:ext>
            </a:extLst>
          </p:cNvPr>
          <p:cNvSpPr/>
          <p:nvPr/>
        </p:nvSpPr>
        <p:spPr>
          <a:xfrm>
            <a:off x="1670150" y="2610406"/>
            <a:ext cx="106018" cy="204325"/>
          </a:xfrm>
          <a:prstGeom prst="rect">
            <a:avLst/>
          </a:prstGeom>
          <a:solidFill>
            <a:srgbClr val="4EA72E">
              <a:lumMod val="40000"/>
              <a:lumOff val="6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9F7D214-D4F0-86F0-74A4-69D6E5EF53CC}"/>
              </a:ext>
            </a:extLst>
          </p:cNvPr>
          <p:cNvSpPr/>
          <p:nvPr/>
        </p:nvSpPr>
        <p:spPr>
          <a:xfrm>
            <a:off x="1825212" y="2610406"/>
            <a:ext cx="106018" cy="204325"/>
          </a:xfrm>
          <a:prstGeom prst="rect">
            <a:avLst/>
          </a:prstGeom>
          <a:solidFill>
            <a:srgbClr val="4EA72E">
              <a:lumMod val="40000"/>
              <a:lumOff val="6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75B8D23-36F3-CD52-6708-6C282AB70EA3}"/>
              </a:ext>
            </a:extLst>
          </p:cNvPr>
          <p:cNvSpPr/>
          <p:nvPr/>
        </p:nvSpPr>
        <p:spPr>
          <a:xfrm>
            <a:off x="1532885" y="4106696"/>
            <a:ext cx="106018" cy="204325"/>
          </a:xfrm>
          <a:prstGeom prst="rect">
            <a:avLst/>
          </a:prstGeom>
          <a:solidFill>
            <a:srgbClr val="FFC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CB25F3B-8DC6-A52C-DFDB-ED6D0834FE60}"/>
              </a:ext>
            </a:extLst>
          </p:cNvPr>
          <p:cNvSpPr/>
          <p:nvPr/>
        </p:nvSpPr>
        <p:spPr>
          <a:xfrm>
            <a:off x="2005052" y="4106696"/>
            <a:ext cx="106018" cy="204325"/>
          </a:xfrm>
          <a:prstGeom prst="rect">
            <a:avLst/>
          </a:prstGeom>
          <a:solidFill>
            <a:srgbClr val="0E2841">
              <a:lumMod val="25000"/>
              <a:lumOff val="75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4963C9C-EC7A-93A6-B215-40C4CBFA7DB8}"/>
              </a:ext>
            </a:extLst>
          </p:cNvPr>
          <p:cNvSpPr/>
          <p:nvPr/>
        </p:nvSpPr>
        <p:spPr>
          <a:xfrm>
            <a:off x="1694459" y="4106696"/>
            <a:ext cx="106018" cy="204325"/>
          </a:xfrm>
          <a:prstGeom prst="rect">
            <a:avLst/>
          </a:prstGeom>
          <a:solidFill>
            <a:srgbClr val="FFC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F9E2FA3-0D36-E2AF-9F91-A2828055B4CE}"/>
              </a:ext>
            </a:extLst>
          </p:cNvPr>
          <p:cNvSpPr/>
          <p:nvPr/>
        </p:nvSpPr>
        <p:spPr>
          <a:xfrm>
            <a:off x="1846469" y="4106696"/>
            <a:ext cx="106018" cy="204325"/>
          </a:xfrm>
          <a:prstGeom prst="rect">
            <a:avLst/>
          </a:prstGeom>
          <a:solidFill>
            <a:srgbClr val="FFC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B9800A8-F46C-A63C-E727-EBA35973E505}"/>
              </a:ext>
            </a:extLst>
          </p:cNvPr>
          <p:cNvSpPr/>
          <p:nvPr/>
        </p:nvSpPr>
        <p:spPr>
          <a:xfrm>
            <a:off x="2159718" y="4106696"/>
            <a:ext cx="106018" cy="204325"/>
          </a:xfrm>
          <a:prstGeom prst="rect">
            <a:avLst/>
          </a:prstGeom>
          <a:solidFill>
            <a:srgbClr val="0E2841">
              <a:lumMod val="25000"/>
              <a:lumOff val="75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E96A80B-782C-68A4-3464-739DE218AF22}"/>
              </a:ext>
            </a:extLst>
          </p:cNvPr>
          <p:cNvSpPr/>
          <p:nvPr/>
        </p:nvSpPr>
        <p:spPr>
          <a:xfrm>
            <a:off x="2309943" y="4106696"/>
            <a:ext cx="106018" cy="204325"/>
          </a:xfrm>
          <a:prstGeom prst="rect">
            <a:avLst/>
          </a:prstGeom>
          <a:solidFill>
            <a:srgbClr val="0E2841">
              <a:lumMod val="25000"/>
              <a:lumOff val="75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3A2BD59-6A40-B491-5D52-7D151E9654E2}"/>
              </a:ext>
            </a:extLst>
          </p:cNvPr>
          <p:cNvCxnSpPr>
            <a:cxnSpLocks/>
          </p:cNvCxnSpPr>
          <p:nvPr/>
        </p:nvCxnSpPr>
        <p:spPr>
          <a:xfrm flipV="1">
            <a:off x="4062058" y="3472698"/>
            <a:ext cx="992527" cy="1"/>
          </a:xfrm>
          <a:prstGeom prst="straightConnector1">
            <a:avLst/>
          </a:prstGeom>
          <a:noFill/>
          <a:ln w="19050" cap="flat" cmpd="sng" algn="ctr">
            <a:solidFill>
              <a:srgbClr val="E8E8E8">
                <a:lumMod val="75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3124FD0-A152-4558-BC88-13D9B1741816}"/>
              </a:ext>
            </a:extLst>
          </p:cNvPr>
          <p:cNvCxnSpPr>
            <a:cxnSpLocks/>
          </p:cNvCxnSpPr>
          <p:nvPr/>
        </p:nvCxnSpPr>
        <p:spPr>
          <a:xfrm>
            <a:off x="5865743" y="3482679"/>
            <a:ext cx="989752" cy="0"/>
          </a:xfrm>
          <a:prstGeom prst="straightConnector1">
            <a:avLst/>
          </a:prstGeom>
          <a:noFill/>
          <a:ln w="19050" cap="flat" cmpd="sng" algn="ctr">
            <a:solidFill>
              <a:srgbClr val="7030A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EB76F0ED-2F65-B7D7-BC4A-34B57132A61C}"/>
              </a:ext>
            </a:extLst>
          </p:cNvPr>
          <p:cNvSpPr/>
          <p:nvPr/>
        </p:nvSpPr>
        <p:spPr>
          <a:xfrm>
            <a:off x="4259198" y="3371880"/>
            <a:ext cx="106018" cy="204325"/>
          </a:xfrm>
          <a:prstGeom prst="rect">
            <a:avLst/>
          </a:prstGeom>
          <a:solidFill>
            <a:srgbClr val="0E2841">
              <a:lumMod val="25000"/>
              <a:lumOff val="75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A3EF22B-49AC-32A4-41C6-346EDAD45DC5}"/>
              </a:ext>
            </a:extLst>
          </p:cNvPr>
          <p:cNvSpPr/>
          <p:nvPr/>
        </p:nvSpPr>
        <p:spPr>
          <a:xfrm>
            <a:off x="4127797" y="3371880"/>
            <a:ext cx="106018" cy="204325"/>
          </a:xfrm>
          <a:prstGeom prst="rect">
            <a:avLst/>
          </a:prstGeom>
          <a:solidFill>
            <a:srgbClr val="4EA72E">
              <a:lumMod val="40000"/>
              <a:lumOff val="6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6108B27-178F-4154-4DAB-744CD96396D2}"/>
              </a:ext>
            </a:extLst>
          </p:cNvPr>
          <p:cNvSpPr/>
          <p:nvPr/>
        </p:nvSpPr>
        <p:spPr>
          <a:xfrm>
            <a:off x="4400467" y="3371880"/>
            <a:ext cx="106018" cy="204325"/>
          </a:xfrm>
          <a:prstGeom prst="rect">
            <a:avLst/>
          </a:prstGeom>
          <a:solidFill>
            <a:srgbClr val="FFC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FD95BE6-1878-0F75-9A61-CED2E1FF24CB}"/>
              </a:ext>
            </a:extLst>
          </p:cNvPr>
          <p:cNvSpPr/>
          <p:nvPr/>
        </p:nvSpPr>
        <p:spPr>
          <a:xfrm>
            <a:off x="4541321" y="3371880"/>
            <a:ext cx="106018" cy="204325"/>
          </a:xfrm>
          <a:prstGeom prst="rect">
            <a:avLst/>
          </a:prstGeom>
          <a:solidFill>
            <a:srgbClr val="4EA72E">
              <a:lumMod val="40000"/>
              <a:lumOff val="6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A71EC72-5C01-D9B3-14FB-5DC9627A2BA7}"/>
              </a:ext>
            </a:extLst>
          </p:cNvPr>
          <p:cNvSpPr/>
          <p:nvPr/>
        </p:nvSpPr>
        <p:spPr>
          <a:xfrm>
            <a:off x="4675107" y="3371880"/>
            <a:ext cx="106018" cy="204325"/>
          </a:xfrm>
          <a:prstGeom prst="rect">
            <a:avLst/>
          </a:prstGeom>
          <a:solidFill>
            <a:srgbClr val="0E2841">
              <a:lumMod val="25000"/>
              <a:lumOff val="75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24D9C72-782A-5C1F-AFD8-071BBDCE5512}"/>
              </a:ext>
            </a:extLst>
          </p:cNvPr>
          <p:cNvSpPr/>
          <p:nvPr/>
        </p:nvSpPr>
        <p:spPr>
          <a:xfrm>
            <a:off x="4814781" y="3371880"/>
            <a:ext cx="106018" cy="204325"/>
          </a:xfrm>
          <a:prstGeom prst="rect">
            <a:avLst/>
          </a:prstGeom>
          <a:solidFill>
            <a:srgbClr val="FFC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C2686C4-2D38-6A73-3D7C-17C96B1F7273}"/>
              </a:ext>
            </a:extLst>
          </p:cNvPr>
          <p:cNvSpPr txBox="1"/>
          <p:nvPr/>
        </p:nvSpPr>
        <p:spPr>
          <a:xfrm>
            <a:off x="4093267" y="3648797"/>
            <a:ext cx="990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200" dirty="0">
                <a:solidFill>
                  <a:prstClr val="black"/>
                </a:solidFill>
                <a:latin typeface="Aptos" panose="02110004020202020204"/>
              </a:rPr>
              <a:t>Multiplexed </a:t>
            </a:r>
          </a:p>
          <a:p>
            <a:pPr defTabSz="914400"/>
            <a:r>
              <a:rPr lang="en-US" sz="1200" dirty="0">
                <a:solidFill>
                  <a:prstClr val="black"/>
                </a:solidFill>
                <a:latin typeface="Aptos" panose="02110004020202020204"/>
              </a:rPr>
              <a:t>FCLTUs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5D6D4F4-2333-ACFE-C9BB-C03A1CCB55E0}"/>
              </a:ext>
            </a:extLst>
          </p:cNvPr>
          <p:cNvSpPr txBox="1"/>
          <p:nvPr/>
        </p:nvSpPr>
        <p:spPr>
          <a:xfrm>
            <a:off x="1518733" y="2360619"/>
            <a:ext cx="690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200" dirty="0">
                <a:solidFill>
                  <a:prstClr val="black"/>
                </a:solidFill>
                <a:latin typeface="Aptos" panose="02110004020202020204"/>
              </a:rPr>
              <a:t>FCLTUs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E10C0B9-7893-A8E2-52E6-4989E4A40FA5}"/>
              </a:ext>
            </a:extLst>
          </p:cNvPr>
          <p:cNvSpPr txBox="1"/>
          <p:nvPr/>
        </p:nvSpPr>
        <p:spPr>
          <a:xfrm>
            <a:off x="1518733" y="4323091"/>
            <a:ext cx="690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200" dirty="0">
                <a:solidFill>
                  <a:prstClr val="black"/>
                </a:solidFill>
                <a:latin typeface="Aptos" panose="02110004020202020204"/>
              </a:rPr>
              <a:t>FCLTUs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315CC8B-25F5-E9AC-9FA9-97CED40F4A76}"/>
              </a:ext>
            </a:extLst>
          </p:cNvPr>
          <p:cNvSpPr/>
          <p:nvPr/>
        </p:nvSpPr>
        <p:spPr>
          <a:xfrm>
            <a:off x="6040107" y="3384941"/>
            <a:ext cx="106018" cy="204325"/>
          </a:xfrm>
          <a:prstGeom prst="rect">
            <a:avLst/>
          </a:prstGeom>
          <a:solidFill>
            <a:srgbClr val="0E2841">
              <a:lumMod val="25000"/>
              <a:lumOff val="75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7C014D1-4066-C55D-0484-BA4E01B0EF2F}"/>
              </a:ext>
            </a:extLst>
          </p:cNvPr>
          <p:cNvSpPr/>
          <p:nvPr/>
        </p:nvSpPr>
        <p:spPr>
          <a:xfrm>
            <a:off x="5908706" y="3384941"/>
            <a:ext cx="106018" cy="204325"/>
          </a:xfrm>
          <a:prstGeom prst="rect">
            <a:avLst/>
          </a:prstGeom>
          <a:solidFill>
            <a:srgbClr val="4EA72E">
              <a:lumMod val="40000"/>
              <a:lumOff val="6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38C4313-18B4-9473-E109-23E8D76B27C5}"/>
              </a:ext>
            </a:extLst>
          </p:cNvPr>
          <p:cNvSpPr/>
          <p:nvPr/>
        </p:nvSpPr>
        <p:spPr>
          <a:xfrm>
            <a:off x="6181376" y="3384941"/>
            <a:ext cx="106018" cy="204325"/>
          </a:xfrm>
          <a:prstGeom prst="rect">
            <a:avLst/>
          </a:prstGeom>
          <a:solidFill>
            <a:srgbClr val="FFC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1578734-9C54-5C3A-151D-139532FEBE09}"/>
              </a:ext>
            </a:extLst>
          </p:cNvPr>
          <p:cNvSpPr/>
          <p:nvPr/>
        </p:nvSpPr>
        <p:spPr>
          <a:xfrm>
            <a:off x="6322230" y="3384941"/>
            <a:ext cx="106018" cy="204325"/>
          </a:xfrm>
          <a:prstGeom prst="rect">
            <a:avLst/>
          </a:prstGeom>
          <a:solidFill>
            <a:srgbClr val="4EA72E">
              <a:lumMod val="40000"/>
              <a:lumOff val="6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3289E03-56A8-74D9-2197-6D6F18B082CB}"/>
              </a:ext>
            </a:extLst>
          </p:cNvPr>
          <p:cNvSpPr/>
          <p:nvPr/>
        </p:nvSpPr>
        <p:spPr>
          <a:xfrm>
            <a:off x="6456016" y="3384941"/>
            <a:ext cx="106018" cy="204325"/>
          </a:xfrm>
          <a:prstGeom prst="rect">
            <a:avLst/>
          </a:prstGeom>
          <a:solidFill>
            <a:srgbClr val="0E2841">
              <a:lumMod val="25000"/>
              <a:lumOff val="75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8936936-290B-6827-B6B2-EF8195F0B45D}"/>
              </a:ext>
            </a:extLst>
          </p:cNvPr>
          <p:cNvSpPr/>
          <p:nvPr/>
        </p:nvSpPr>
        <p:spPr>
          <a:xfrm>
            <a:off x="6595690" y="3384941"/>
            <a:ext cx="106018" cy="204325"/>
          </a:xfrm>
          <a:prstGeom prst="rect">
            <a:avLst/>
          </a:prstGeom>
          <a:solidFill>
            <a:srgbClr val="FFC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0" name="Picture 59" descr="A satellite dish on a black background&#10;&#10;Description automatically generated">
            <a:extLst>
              <a:ext uri="{FF2B5EF4-FFF2-40B4-BE49-F238E27FC236}">
                <a16:creationId xmlns:a16="http://schemas.microsoft.com/office/drawing/2014/main" id="{BFF034FC-70DD-6730-2A66-4B20851EE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6222" y="3108774"/>
            <a:ext cx="666843" cy="638264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B43E46A5-5FE5-9D9A-E813-216892320366}"/>
              </a:ext>
            </a:extLst>
          </p:cNvPr>
          <p:cNvSpPr txBox="1"/>
          <p:nvPr/>
        </p:nvSpPr>
        <p:spPr>
          <a:xfrm>
            <a:off x="1846469" y="4677807"/>
            <a:ext cx="71262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5"/>
                </a:solidFill>
              </a:rPr>
              <a:t>Prototype FMUX developed and undergoing ground testing using DSN’s Development and Test Facility-21 (DTF-21).*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5"/>
                </a:solidFill>
              </a:rPr>
              <a:t>Special thanks to the </a:t>
            </a:r>
            <a:r>
              <a:rPr lang="en-US" sz="1400" b="1" dirty="0" err="1">
                <a:solidFill>
                  <a:schemeClr val="accent5"/>
                </a:solidFill>
              </a:rPr>
              <a:t>SunRISE</a:t>
            </a:r>
            <a:r>
              <a:rPr lang="en-US" sz="1400" dirty="0">
                <a:solidFill>
                  <a:schemeClr val="accent5"/>
                </a:solidFill>
              </a:rPr>
              <a:t> and </a:t>
            </a:r>
            <a:r>
              <a:rPr lang="en-US" sz="1400" b="1" dirty="0" err="1">
                <a:solidFill>
                  <a:schemeClr val="accent5"/>
                </a:solidFill>
              </a:rPr>
              <a:t>EscaPADE</a:t>
            </a:r>
            <a:r>
              <a:rPr lang="en-US" sz="1400" dirty="0">
                <a:solidFill>
                  <a:schemeClr val="accent5"/>
                </a:solidFill>
              </a:rPr>
              <a:t> flight projects for participating in these ground tests.</a:t>
            </a:r>
          </a:p>
          <a:p>
            <a:pPr marL="12001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5"/>
                </a:solidFill>
              </a:rPr>
              <a:t>Basic FMUX functionality and project user interface demonstrated using project-supplied CLTUs.</a:t>
            </a:r>
          </a:p>
          <a:p>
            <a:pPr marL="12001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5"/>
                </a:solidFill>
              </a:rPr>
              <a:t>Proper multiplexing and reporting of radiated CLTUs demonstrated.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60126C-8279-8D16-146A-D0F0CE2ADCA4}"/>
              </a:ext>
            </a:extLst>
          </p:cNvPr>
          <p:cNvSpPr txBox="1"/>
          <p:nvPr/>
        </p:nvSpPr>
        <p:spPr>
          <a:xfrm>
            <a:off x="42923" y="5279159"/>
            <a:ext cx="15598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*Special thanks to JPL’s Multi-Mission Ground Systems &amp; Services (MGSS) Office for sponsoring much of this development as part of the NASA SMD-funded Advanced Multi-Mission Operations System technology program.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D7C90E-4C42-71FD-AD4F-A655FDFFFD59}"/>
              </a:ext>
            </a:extLst>
          </p:cNvPr>
          <p:cNvSpPr txBox="1"/>
          <p:nvPr/>
        </p:nvSpPr>
        <p:spPr>
          <a:xfrm>
            <a:off x="2446986" y="1616296"/>
            <a:ext cx="5939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5"/>
                </a:solidFill>
              </a:rPr>
              <a:t>CLTUs flow from individual MOCs to FMUX, are queued, multiplexed, and then sent to the UPA for subsequent radiation.</a:t>
            </a:r>
          </a:p>
        </p:txBody>
      </p:sp>
    </p:spTree>
    <p:extLst>
      <p:ext uri="{BB962C8B-B14F-4D97-AF65-F5344CB8AC3E}">
        <p14:creationId xmlns:p14="http://schemas.microsoft.com/office/powerpoint/2010/main" val="1826633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6DC2BB-B423-5B0E-3CD4-1609BE3BAD6A}"/>
              </a:ext>
            </a:extLst>
          </p:cNvPr>
          <p:cNvSpPr txBox="1">
            <a:spLocks/>
          </p:cNvSpPr>
          <p:nvPr/>
        </p:nvSpPr>
        <p:spPr>
          <a:xfrm>
            <a:off x="606426" y="361994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FFFFFF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/>
              <a:t>How Far Has the Technology Come? (2/3)</a:t>
            </a:r>
          </a:p>
          <a:p>
            <a:r>
              <a:rPr lang="en-US" sz="2000" dirty="0"/>
              <a:t>The Flight Radio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FC41DE1-0003-C2F6-B23A-7C5C9F8974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310990"/>
              </p:ext>
            </p:extLst>
          </p:nvPr>
        </p:nvGraphicFramePr>
        <p:xfrm>
          <a:off x="199176" y="1512180"/>
          <a:ext cx="8751324" cy="4257851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4155541">
                  <a:extLst>
                    <a:ext uri="{9D8B030D-6E8A-4147-A177-3AD203B41FA5}">
                      <a16:colId xmlns:a16="http://schemas.microsoft.com/office/drawing/2014/main" val="3581859531"/>
                    </a:ext>
                  </a:extLst>
                </a:gridCol>
                <a:gridCol w="4595783">
                  <a:extLst>
                    <a:ext uri="{9D8B030D-6E8A-4147-A177-3AD203B41FA5}">
                      <a16:colId xmlns:a16="http://schemas.microsoft.com/office/drawing/2014/main" val="1389339094"/>
                    </a:ext>
                  </a:extLst>
                </a:gridCol>
              </a:tblGrid>
              <a:tr h="5323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What Is Needed?</a:t>
                      </a:r>
                    </a:p>
                  </a:txBody>
                  <a:tcPr marL="131271" marR="131271" marT="65635" marB="656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What Do We Have?</a:t>
                      </a:r>
                    </a:p>
                  </a:txBody>
                  <a:tcPr marL="131271" marR="131271" marT="65635" marB="656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2905815"/>
                  </a:ext>
                </a:extLst>
              </a:tr>
              <a:tr h="532371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Capability to </a:t>
                      </a:r>
                      <a:r>
                        <a:rPr lang="en-US" sz="1400" b="1" dirty="0"/>
                        <a:t>switch</a:t>
                      </a:r>
                      <a:r>
                        <a:rPr lang="en-US" sz="1400" dirty="0"/>
                        <a:t> between assigned uplink frequency and the shared MUPA session </a:t>
                      </a:r>
                      <a:r>
                        <a:rPr lang="en-US" sz="1400" b="1" dirty="0"/>
                        <a:t>uplink frequency</a:t>
                      </a:r>
                      <a:r>
                        <a:rPr lang="en-US" sz="1400" dirty="0"/>
                        <a:t>.</a:t>
                      </a:r>
                      <a:r>
                        <a:rPr lang="en-US" sz="1400" baseline="30000" dirty="0"/>
                        <a:t>1</a:t>
                      </a:r>
                      <a:endParaRPr lang="en-US" sz="1400" dirty="0"/>
                    </a:p>
                  </a:txBody>
                  <a:tcPr marL="131271" marR="131271" marT="65635" marB="656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Iris radio has capability.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Other radios do (or will) -- e.g., UST-Lite, Frontier Radio, etc.</a:t>
                      </a:r>
                    </a:p>
                  </a:txBody>
                  <a:tcPr marL="131271" marR="131271" marT="65635" marB="656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707072"/>
                  </a:ext>
                </a:extLst>
              </a:tr>
              <a:tr h="532371">
                <a:tc>
                  <a:txBody>
                    <a:bodyPr/>
                    <a:lstStyle/>
                    <a:p>
                      <a:pPr marL="288925" indent="-288925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Ability to </a:t>
                      </a:r>
                      <a:r>
                        <a:rPr lang="en-US" sz="1400" b="1" dirty="0"/>
                        <a:t>filter out inappropriate transfer frames </a:t>
                      </a:r>
                      <a:r>
                        <a:rPr lang="en-US" sz="1400" dirty="0"/>
                        <a:t>on basis of spacecraft ID (SCID).</a:t>
                      </a:r>
                    </a:p>
                  </a:txBody>
                  <a:tcPr marL="131271" marR="131271" marT="65635" marB="656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8925" indent="-288925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Iris radio can.</a:t>
                      </a:r>
                    </a:p>
                    <a:p>
                      <a:pPr marL="288925" indent="-288925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Most spacecraft C&amp;DH subsystems can.</a:t>
                      </a:r>
                    </a:p>
                  </a:txBody>
                  <a:tcPr marL="131271" marR="131271" marT="65635" marB="656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541846"/>
                  </a:ext>
                </a:extLst>
              </a:tr>
              <a:tr h="532371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Radio capable of supporting </a:t>
                      </a:r>
                      <a:r>
                        <a:rPr lang="en-US" sz="1400" b="1" dirty="0"/>
                        <a:t>non-standard turnaround ratios</a:t>
                      </a:r>
                      <a:r>
                        <a:rPr lang="en-US" sz="1400" dirty="0"/>
                        <a:t> to coherently turnaround shared uplink signal frequency on individually assigned downlink frequencies.</a:t>
                      </a:r>
                    </a:p>
                  </a:txBody>
                  <a:tcPr marL="131271" marR="131271" marT="65635" marB="656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8925" indent="-288925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Iris radio can now support – DTF-21 tested.</a:t>
                      </a:r>
                      <a:r>
                        <a:rPr lang="en-US" sz="1400" baseline="30000" dirty="0"/>
                        <a:t>2</a:t>
                      </a:r>
                    </a:p>
                    <a:p>
                      <a:pPr marL="288925" indent="-288925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Other radios do (or will) – e.g., UST-Lite, Frontier Radio, etc.</a:t>
                      </a:r>
                    </a:p>
                  </a:txBody>
                  <a:tcPr marL="131271" marR="131271" marT="65635" marB="656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218090"/>
                  </a:ext>
                </a:extLst>
              </a:tr>
              <a:tr h="532371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Radio (or C&amp;DH in conjunction with radio) capable of </a:t>
                      </a:r>
                      <a:r>
                        <a:rPr lang="en-US" sz="1400" b="1" dirty="0"/>
                        <a:t>compensating for perceived Doppler dynamics </a:t>
                      </a:r>
                      <a:r>
                        <a:rPr lang="en-US" sz="1400" dirty="0"/>
                        <a:t>in single frequency uplink.</a:t>
                      </a:r>
                    </a:p>
                  </a:txBody>
                  <a:tcPr marL="131271" marR="131271" marT="65635" marB="656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8925" indent="-288925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Iris radio now has a basic sweep capability + Type 3 PLL for acquisition &amp; lock – DTF-21 tested.</a:t>
                      </a:r>
                      <a:r>
                        <a:rPr lang="en-US" sz="1400" baseline="30000" dirty="0"/>
                        <a:t>2</a:t>
                      </a:r>
                    </a:p>
                    <a:p>
                      <a:pPr marL="288925" indent="-288925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Iris radio now has FFT + Improved Carrier Tracking Loop – DTF-21 tested.</a:t>
                      </a:r>
                      <a:r>
                        <a:rPr lang="en-US" sz="1400" baseline="30000" dirty="0"/>
                        <a:t>2</a:t>
                      </a:r>
                    </a:p>
                    <a:p>
                      <a:pPr marL="288925" indent="-288925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Similar capabilities planned for UST-Lite, possibly incorporating a “Smart Sweep” algorithm.</a:t>
                      </a:r>
                    </a:p>
                  </a:txBody>
                  <a:tcPr marL="131271" marR="131271" marT="65635" marB="656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203903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69952DB-1355-B5C1-F027-1B1FE39CBBCB}"/>
              </a:ext>
            </a:extLst>
          </p:cNvPr>
          <p:cNvSpPr txBox="1"/>
          <p:nvPr/>
        </p:nvSpPr>
        <p:spPr>
          <a:xfrm>
            <a:off x="199176" y="5788031"/>
            <a:ext cx="8751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75" indent="-53975"/>
            <a:r>
              <a:rPr lang="en-US" sz="1000" baseline="30000" dirty="0"/>
              <a:t>1</a:t>
            </a:r>
            <a:r>
              <a:rPr lang="en-US" sz="1000" dirty="0"/>
              <a:t>NASA spectrum management, in conjunction with international bodies (e.g. SFCG, ITU), may need to designate acceptable MUPA session frequencies before MUPA can be used operationally.</a:t>
            </a:r>
          </a:p>
          <a:p>
            <a:pPr marL="53975" indent="-53975"/>
            <a:r>
              <a:rPr lang="en-US" sz="1000" baseline="30000" dirty="0"/>
              <a:t>2</a:t>
            </a:r>
            <a:r>
              <a:rPr lang="en-US" sz="1000" dirty="0"/>
              <a:t>Special thanks to John Baker and JPL’s Section 337 for funding the Space Dynamics Laboratory’s implementation of these capabilities.</a:t>
            </a: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34638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19364" y="5904375"/>
            <a:ext cx="1551709" cy="365125"/>
          </a:xfrm>
        </p:spPr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ABF6CBC-DEB7-BAE1-9A40-D62099E1C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4026" y="354439"/>
            <a:ext cx="8232774" cy="436031"/>
          </a:xfrm>
        </p:spPr>
        <p:txBody>
          <a:bodyPr/>
          <a:lstStyle/>
          <a:p>
            <a:r>
              <a:rPr lang="en-US" dirty="0"/>
              <a:t>How Far Has the Technology Come? (3/3)</a:t>
            </a:r>
            <a:br>
              <a:rPr lang="en-US" dirty="0"/>
            </a:br>
            <a:r>
              <a:rPr lang="en-US" sz="2000" dirty="0"/>
              <a:t>MUPA System Engineering*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CF969CE-E008-1F91-A289-5A2562416920}"/>
              </a:ext>
            </a:extLst>
          </p:cNvPr>
          <p:cNvGrpSpPr/>
          <p:nvPr/>
        </p:nvGrpSpPr>
        <p:grpSpPr>
          <a:xfrm>
            <a:off x="2414967" y="1573116"/>
            <a:ext cx="2964046" cy="3960076"/>
            <a:chOff x="2360717" y="1706589"/>
            <a:chExt cx="2964046" cy="396007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4A7D2F5-94BE-ABFD-3B62-B5257A4EE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60717" y="2162846"/>
              <a:ext cx="2964046" cy="165452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05EB88E-46AA-DD36-44A6-30FCEE6F5B3A}"/>
                </a:ext>
              </a:extLst>
            </p:cNvPr>
            <p:cNvGrpSpPr/>
            <p:nvPr/>
          </p:nvGrpSpPr>
          <p:grpSpPr>
            <a:xfrm>
              <a:off x="2360717" y="3817366"/>
              <a:ext cx="2964046" cy="1849299"/>
              <a:chOff x="2375139" y="4053077"/>
              <a:chExt cx="2894031" cy="1805616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59115845-8330-8340-CC21-177EE8BE5D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75139" y="4281191"/>
                <a:ext cx="2894031" cy="157750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FB59214-9C1D-B905-835C-589C5BA71FD8}"/>
                  </a:ext>
                </a:extLst>
              </p:cNvPr>
              <p:cNvSpPr txBox="1"/>
              <p:nvPr/>
            </p:nvSpPr>
            <p:spPr>
              <a:xfrm>
                <a:off x="2383299" y="4053077"/>
                <a:ext cx="287771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MUPA Operations Concept:  Session Execution</a:t>
                </a: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809901C-F72B-F78D-C1F6-174C81139CB5}"/>
                </a:ext>
              </a:extLst>
            </p:cNvPr>
            <p:cNvSpPr txBox="1"/>
            <p:nvPr/>
          </p:nvSpPr>
          <p:spPr>
            <a:xfrm>
              <a:off x="2532125" y="1706589"/>
              <a:ext cx="26212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Concept Development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06C189F-1DC5-B2DB-87C9-379B49E58D71}"/>
              </a:ext>
            </a:extLst>
          </p:cNvPr>
          <p:cNvGrpSpPr/>
          <p:nvPr/>
        </p:nvGrpSpPr>
        <p:grpSpPr>
          <a:xfrm>
            <a:off x="162153" y="1587394"/>
            <a:ext cx="1811061" cy="3280887"/>
            <a:chOff x="328120" y="1669203"/>
            <a:chExt cx="1811061" cy="328088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318ED91-797C-E470-D216-AE4F530A8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8120" y="2605242"/>
              <a:ext cx="1811061" cy="234484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A377B58-F084-D420-5CDD-473F235B597A}"/>
                </a:ext>
              </a:extLst>
            </p:cNvPr>
            <p:cNvSpPr txBox="1"/>
            <p:nvPr/>
          </p:nvSpPr>
          <p:spPr>
            <a:xfrm>
              <a:off x="328120" y="1669203"/>
              <a:ext cx="181106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 Requirements Definition &amp; Analysis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A3F84A4-BC6C-CDAF-742A-1A66A5E99964}"/>
              </a:ext>
            </a:extLst>
          </p:cNvPr>
          <p:cNvGrpSpPr/>
          <p:nvPr/>
        </p:nvGrpSpPr>
        <p:grpSpPr>
          <a:xfrm>
            <a:off x="5675164" y="1587394"/>
            <a:ext cx="3331981" cy="4449795"/>
            <a:chOff x="5657506" y="1608807"/>
            <a:chExt cx="3331981" cy="444979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B2A1385-A909-EC72-BB11-F9433009C0D3}"/>
                </a:ext>
              </a:extLst>
            </p:cNvPr>
            <p:cNvGrpSpPr/>
            <p:nvPr/>
          </p:nvGrpSpPr>
          <p:grpSpPr>
            <a:xfrm>
              <a:off x="5657506" y="1990710"/>
              <a:ext cx="3331981" cy="2107131"/>
              <a:chOff x="5648453" y="2488645"/>
              <a:chExt cx="3331981" cy="2107131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B6EA96BA-E89E-BC43-1441-9329416AB9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48453" y="2898967"/>
                <a:ext cx="3331981" cy="1696809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1D1746A-4F62-713A-5B2E-F36AC1B0224C}"/>
                  </a:ext>
                </a:extLst>
              </p:cNvPr>
              <p:cNvSpPr txBox="1"/>
              <p:nvPr/>
            </p:nvSpPr>
            <p:spPr>
              <a:xfrm>
                <a:off x="5784615" y="2488645"/>
                <a:ext cx="30596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/>
                  <a:t>FMUX Interfaces with DSN Subsystems for In-Flight Demos &amp; Potential Implementation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7BA5247-8A4F-CAD1-FFE5-EB7E5EA02EA1}"/>
                </a:ext>
              </a:extLst>
            </p:cNvPr>
            <p:cNvSpPr txBox="1"/>
            <p:nvPr/>
          </p:nvSpPr>
          <p:spPr>
            <a:xfrm>
              <a:off x="6188579" y="1608807"/>
              <a:ext cx="2198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High-Level Design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C9EDEC0-A5AE-42BB-EC25-68EFAB0B8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57506" y="4221395"/>
              <a:ext cx="3322326" cy="183720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57C7A109-E268-0EDE-12EB-82D1B73111D0}"/>
              </a:ext>
            </a:extLst>
          </p:cNvPr>
          <p:cNvSpPr txBox="1"/>
          <p:nvPr/>
        </p:nvSpPr>
        <p:spPr>
          <a:xfrm>
            <a:off x="77915" y="6172185"/>
            <a:ext cx="62378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*Special thanks to NASA’s Space Communications and Navigation (</a:t>
            </a:r>
            <a:r>
              <a:rPr lang="en-US" sz="800" dirty="0" err="1"/>
              <a:t>SCaN</a:t>
            </a:r>
            <a:r>
              <a:rPr lang="en-US" sz="800" dirty="0"/>
              <a:t>) Office for funding much of this work.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65178A1-DCDF-171E-A1B9-095E2FD21C9A}"/>
              </a:ext>
            </a:extLst>
          </p:cNvPr>
          <p:cNvSpPr txBox="1"/>
          <p:nvPr/>
        </p:nvSpPr>
        <p:spPr>
          <a:xfrm>
            <a:off x="454026" y="5693778"/>
            <a:ext cx="4557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Work on these stages tends to be iterative.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1F341E-34F6-866F-F6F2-A9DE2122EAB4}"/>
              </a:ext>
            </a:extLst>
          </p:cNvPr>
          <p:cNvSpPr txBox="1"/>
          <p:nvPr/>
        </p:nvSpPr>
        <p:spPr>
          <a:xfrm>
            <a:off x="5584629" y="6028265"/>
            <a:ext cx="3559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*Other than being in-beam together, MUPA-session participants need to be using a common signaling format – part of the DSN-related MUPA user group coordination that must occur early in the session planning process.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F05E06-4AE7-7B7A-92C3-3E8E8E7C83E6}"/>
              </a:ext>
            </a:extLst>
          </p:cNvPr>
          <p:cNvSpPr txBox="1"/>
          <p:nvPr/>
        </p:nvSpPr>
        <p:spPr>
          <a:xfrm>
            <a:off x="5067510" y="1984945"/>
            <a:ext cx="243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FEBA25-2BC1-1DA8-B802-59EE5130CAA3}"/>
              </a:ext>
            </a:extLst>
          </p:cNvPr>
          <p:cNvSpPr txBox="1"/>
          <p:nvPr/>
        </p:nvSpPr>
        <p:spPr>
          <a:xfrm>
            <a:off x="8373397" y="4134493"/>
            <a:ext cx="243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898943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04-30-2024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0A6036E-41E6-0135-C025-1E31C0552D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Needs to Happen Next?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F34B5E-9E15-4CB0-5FAC-A7D5AFE52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72" y="1946893"/>
            <a:ext cx="2621507" cy="14814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D0177A6-821A-7261-B6DC-29F78758BA37}"/>
              </a:ext>
            </a:extLst>
          </p:cNvPr>
          <p:cNvSpPr txBox="1"/>
          <p:nvPr/>
        </p:nvSpPr>
        <p:spPr>
          <a:xfrm>
            <a:off x="195698" y="3428349"/>
            <a:ext cx="2748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Complete prototype FMUX development and ground testing.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44CC0D8-0197-15FE-9D62-5AAADC041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094" y="3245348"/>
            <a:ext cx="945760" cy="121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unRISE">
            <a:extLst>
              <a:ext uri="{FF2B5EF4-FFF2-40B4-BE49-F238E27FC236}">
                <a16:creationId xmlns:a16="http://schemas.microsoft.com/office/drawing/2014/main" id="{11169B84-0CAB-BA25-5B4E-C1F8923AC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327" y="2233138"/>
            <a:ext cx="1481293" cy="82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rrow: Down 13">
            <a:extLst>
              <a:ext uri="{FF2B5EF4-FFF2-40B4-BE49-F238E27FC236}">
                <a16:creationId xmlns:a16="http://schemas.microsoft.com/office/drawing/2014/main" id="{15AD4604-C584-A411-7CA0-5C847B012A94}"/>
              </a:ext>
            </a:extLst>
          </p:cNvPr>
          <p:cNvSpPr/>
          <p:nvPr/>
        </p:nvSpPr>
        <p:spPr>
          <a:xfrm rot="16200000">
            <a:off x="3082614" y="3835344"/>
            <a:ext cx="371192" cy="481030"/>
          </a:xfrm>
          <a:prstGeom prst="down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7584E26-CEF5-DF66-89F9-A3AFB96C08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23" y="4261455"/>
            <a:ext cx="3014804" cy="144040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6889FFC-C5AF-B9A5-E15D-9297B5274EC2}"/>
              </a:ext>
            </a:extLst>
          </p:cNvPr>
          <p:cNvSpPr txBox="1"/>
          <p:nvPr/>
        </p:nvSpPr>
        <p:spPr>
          <a:xfrm>
            <a:off x="281806" y="5749370"/>
            <a:ext cx="2569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Complete system engineering for in-flight demonstrations.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5CB7BB5-8AC3-815D-A1AF-E1C3240F4D51}"/>
              </a:ext>
            </a:extLst>
          </p:cNvPr>
          <p:cNvSpPr txBox="1"/>
          <p:nvPr/>
        </p:nvSpPr>
        <p:spPr>
          <a:xfrm>
            <a:off x="3257356" y="1771473"/>
            <a:ext cx="2137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Perform in-flight demonstrations.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988A11D-9DDB-B564-7801-B972749C0701}"/>
              </a:ext>
            </a:extLst>
          </p:cNvPr>
          <p:cNvSpPr txBox="1"/>
          <p:nvPr/>
        </p:nvSpPr>
        <p:spPr>
          <a:xfrm>
            <a:off x="5066620" y="2200888"/>
            <a:ext cx="12041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000" dirty="0"/>
              <a:t>FMUX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000" dirty="0"/>
              <a:t>DSN Subsystem Interface Processes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F1E6123-7537-1636-60FF-6AC913E27F17}"/>
              </a:ext>
            </a:extLst>
          </p:cNvPr>
          <p:cNvSpPr txBox="1"/>
          <p:nvPr/>
        </p:nvSpPr>
        <p:spPr>
          <a:xfrm>
            <a:off x="4798854" y="3216140"/>
            <a:ext cx="12041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000" dirty="0"/>
              <a:t>FMUX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000" dirty="0"/>
              <a:t>DSN Subsystem Interface Processes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000" dirty="0"/>
              <a:t>Simultaneous 2-Way Doppler &amp; Ranging.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3CEBCA6D-9794-5A6E-199F-378E20B0AB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2267" y="4722265"/>
            <a:ext cx="945760" cy="90875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90DAEC4-A77C-600D-B77C-EE6488DF2B1F}"/>
              </a:ext>
            </a:extLst>
          </p:cNvPr>
          <p:cNvSpPr txBox="1"/>
          <p:nvPr/>
        </p:nvSpPr>
        <p:spPr>
          <a:xfrm>
            <a:off x="4818027" y="4745754"/>
            <a:ext cx="14749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000" dirty="0"/>
              <a:t>Flight Radio</a:t>
            </a:r>
          </a:p>
          <a:p>
            <a:pPr marL="227013" lvl="1" indent="-109538">
              <a:buFont typeface="Arial" panose="020B0604020202020204" pitchFamily="34" charset="0"/>
              <a:buChar char="•"/>
            </a:pPr>
            <a:r>
              <a:rPr lang="en-US" sz="1000" dirty="0"/>
              <a:t>Switchable Uplink Frequencies</a:t>
            </a:r>
          </a:p>
          <a:p>
            <a:pPr marL="227013" lvl="1" indent="-109538">
              <a:buFont typeface="Arial" panose="020B0604020202020204" pitchFamily="34" charset="0"/>
              <a:buChar char="•"/>
            </a:pPr>
            <a:r>
              <a:rPr lang="en-US" sz="1000" dirty="0"/>
              <a:t>Non-standard Turnaround Ratios</a:t>
            </a:r>
          </a:p>
          <a:p>
            <a:pPr marL="227013" lvl="1" indent="-109538">
              <a:buFont typeface="Arial" panose="020B0604020202020204" pitchFamily="34" charset="0"/>
              <a:buChar char="•"/>
            </a:pPr>
            <a:r>
              <a:rPr lang="en-US" sz="1000" dirty="0"/>
              <a:t>SCID Filtering</a:t>
            </a:r>
          </a:p>
          <a:p>
            <a:pPr marL="227013" lvl="1" indent="-109538">
              <a:buFont typeface="Arial" panose="020B0604020202020204" pitchFamily="34" charset="0"/>
              <a:buChar char="•"/>
            </a:pPr>
            <a:r>
              <a:rPr lang="en-US" sz="1000" dirty="0"/>
              <a:t>Onboard Doppler Compensation for Acquisition &amp; Lock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10F4664-DD4B-6130-3958-9CFEA82A2C98}"/>
              </a:ext>
            </a:extLst>
          </p:cNvPr>
          <p:cNvSpPr txBox="1"/>
          <p:nvPr/>
        </p:nvSpPr>
        <p:spPr>
          <a:xfrm>
            <a:off x="4119826" y="4845766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61CB1294-4FAA-1348-74F7-21C0D42C11F5}"/>
              </a:ext>
            </a:extLst>
          </p:cNvPr>
          <p:cNvSpPr/>
          <p:nvPr/>
        </p:nvSpPr>
        <p:spPr>
          <a:xfrm rot="16200000">
            <a:off x="6197896" y="3835345"/>
            <a:ext cx="371192" cy="481030"/>
          </a:xfrm>
          <a:prstGeom prst="down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9F1C5C9-7B08-783D-23EC-78EF8403C96A}"/>
              </a:ext>
            </a:extLst>
          </p:cNvPr>
          <p:cNvCxnSpPr>
            <a:cxnSpLocks/>
            <a:stCxn id="36" idx="0"/>
          </p:cNvCxnSpPr>
          <p:nvPr/>
        </p:nvCxnSpPr>
        <p:spPr>
          <a:xfrm flipV="1">
            <a:off x="6383492" y="4266282"/>
            <a:ext cx="0" cy="1907377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6C78C64-ECAD-B637-A79B-086A5F90C92F}"/>
              </a:ext>
            </a:extLst>
          </p:cNvPr>
          <p:cNvSpPr txBox="1"/>
          <p:nvPr/>
        </p:nvSpPr>
        <p:spPr>
          <a:xfrm>
            <a:off x="5395080" y="6173659"/>
            <a:ext cx="1976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Implementation Funding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DF78A88-6849-4806-DF0B-1BDB790C5294}"/>
              </a:ext>
            </a:extLst>
          </p:cNvPr>
          <p:cNvSpPr txBox="1"/>
          <p:nvPr/>
        </p:nvSpPr>
        <p:spPr>
          <a:xfrm>
            <a:off x="6435133" y="3062662"/>
            <a:ext cx="2137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Perform end-to-end proof-of-concept demonstration.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582417C-80F1-1CDE-494F-8224EB31FC40}"/>
              </a:ext>
            </a:extLst>
          </p:cNvPr>
          <p:cNvSpPr txBox="1"/>
          <p:nvPr/>
        </p:nvSpPr>
        <p:spPr>
          <a:xfrm>
            <a:off x="6574834" y="4507359"/>
            <a:ext cx="2051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000" dirty="0"/>
              <a:t>FMUX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000" dirty="0"/>
              <a:t>DSN Subsystem Interface Automation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000" dirty="0"/>
              <a:t>Flight Radio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268A9E-3605-0994-045E-762F28BB17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6640" y="3541631"/>
            <a:ext cx="1204112" cy="8669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18750D-0BD1-FBF4-1CD5-FC3AA0D4DB91}"/>
              </a:ext>
            </a:extLst>
          </p:cNvPr>
          <p:cNvSpPr txBox="1"/>
          <p:nvPr/>
        </p:nvSpPr>
        <p:spPr>
          <a:xfrm>
            <a:off x="7380426" y="3673145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C3671A0E-EE80-F221-22C0-244C063EF6B9}"/>
              </a:ext>
            </a:extLst>
          </p:cNvPr>
          <p:cNvSpPr/>
          <p:nvPr/>
        </p:nvSpPr>
        <p:spPr>
          <a:xfrm rot="16200000">
            <a:off x="8305928" y="3822940"/>
            <a:ext cx="371192" cy="481030"/>
          </a:xfrm>
          <a:prstGeom prst="down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68682F-B6F9-AA4A-CF44-25D1D19694C5}"/>
              </a:ext>
            </a:extLst>
          </p:cNvPr>
          <p:cNvSpPr/>
          <p:nvPr/>
        </p:nvSpPr>
        <p:spPr>
          <a:xfrm>
            <a:off x="8824695" y="2121486"/>
            <a:ext cx="294124" cy="38839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OPERATIONAL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C24ACF-374F-BD5A-67DF-F7DDC67ED381}"/>
              </a:ext>
            </a:extLst>
          </p:cNvPr>
          <p:cNvSpPr txBox="1"/>
          <p:nvPr/>
        </p:nvSpPr>
        <p:spPr>
          <a:xfrm>
            <a:off x="1217611" y="1422361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C6A5FB-1480-E74A-EDCD-7AEB740854F1}"/>
              </a:ext>
            </a:extLst>
          </p:cNvPr>
          <p:cNvSpPr txBox="1"/>
          <p:nvPr/>
        </p:nvSpPr>
        <p:spPr>
          <a:xfrm>
            <a:off x="3714616" y="1415758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2025-2027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6BBAB2-08C0-359F-962B-7704850667B1}"/>
              </a:ext>
            </a:extLst>
          </p:cNvPr>
          <p:cNvSpPr txBox="1"/>
          <p:nvPr/>
        </p:nvSpPr>
        <p:spPr>
          <a:xfrm>
            <a:off x="6574834" y="1438608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2028-2030</a:t>
            </a:r>
          </a:p>
        </p:txBody>
      </p:sp>
    </p:spTree>
    <p:extLst>
      <p:ext uri="{BB962C8B-B14F-4D97-AF65-F5344CB8AC3E}">
        <p14:creationId xmlns:p14="http://schemas.microsoft.com/office/powerpoint/2010/main" val="2308429053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">
  <a:themeElements>
    <a:clrScheme name="JPL Colors - Feb2015">
      <a:dk1>
        <a:srgbClr val="000000"/>
      </a:dk1>
      <a:lt1>
        <a:srgbClr val="FFFFFF"/>
      </a:lt1>
      <a:dk2>
        <a:srgbClr val="D0D3D4"/>
      </a:dk2>
      <a:lt2>
        <a:srgbClr val="75787B"/>
      </a:lt2>
      <a:accent1>
        <a:srgbClr val="32373B"/>
      </a:accent1>
      <a:accent2>
        <a:srgbClr val="EE2737"/>
      </a:accent2>
      <a:accent3>
        <a:srgbClr val="BA0C2F"/>
      </a:accent3>
      <a:accent4>
        <a:srgbClr val="410706"/>
      </a:accent4>
      <a:accent5>
        <a:srgbClr val="6083AA"/>
      </a:accent5>
      <a:accent6>
        <a:srgbClr val="FFFFFF"/>
      </a:accent6>
      <a:hlink>
        <a:srgbClr val="BA0C2F"/>
      </a:hlink>
      <a:folHlink>
        <a:srgbClr val="BA0C2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flat" cmpd="sng" algn="ctr">
          <a:solidFill>
            <a:schemeClr val="bg1">
              <a:lumMod val="7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ASA-JPL_Template_Black_4-3_vA4b.pptx" id="{9B378139-7C89-4CA5-BF31-5B32866F4253}" vid="{B3881C41-B6D4-4264-8C34-FC99DBDD08B0}"/>
    </a:ext>
  </a:extLst>
</a:theme>
</file>

<file path=ppt/theme/theme2.xml><?xml version="1.0" encoding="utf-8"?>
<a:theme xmlns:a="http://schemas.openxmlformats.org/drawingml/2006/main" name="Content Slides">
  <a:themeElements>
    <a:clrScheme name="JPL Colors - Feb2015">
      <a:dk1>
        <a:srgbClr val="000000"/>
      </a:dk1>
      <a:lt1>
        <a:srgbClr val="FFFFFF"/>
      </a:lt1>
      <a:dk2>
        <a:srgbClr val="D0D3D4"/>
      </a:dk2>
      <a:lt2>
        <a:srgbClr val="75787B"/>
      </a:lt2>
      <a:accent1>
        <a:srgbClr val="32373B"/>
      </a:accent1>
      <a:accent2>
        <a:srgbClr val="EE2737"/>
      </a:accent2>
      <a:accent3>
        <a:srgbClr val="BA0C2F"/>
      </a:accent3>
      <a:accent4>
        <a:srgbClr val="410706"/>
      </a:accent4>
      <a:accent5>
        <a:srgbClr val="6083AA"/>
      </a:accent5>
      <a:accent6>
        <a:srgbClr val="FFFFFF"/>
      </a:accent6>
      <a:hlink>
        <a:srgbClr val="BA0C2F"/>
      </a:hlink>
      <a:folHlink>
        <a:srgbClr val="BA0C2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flat" cmpd="sng" algn="ctr">
          <a:solidFill>
            <a:schemeClr val="bg1">
              <a:lumMod val="7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ASA-JPL_Template_Black_4-3_vA4b.pptx" id="{9B378139-7C89-4CA5-BF31-5B32866F4253}" vid="{6B8DD0EE-AA7E-4D67-83D7-4C78A1A6FEA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NASA-JPL_Template_Black_4-3_vA4</Template>
  <TotalTime>42620</TotalTime>
  <Words>967</Words>
  <Application>Microsoft Office PowerPoint</Application>
  <PresentationFormat>On-screen Show (4:3)</PresentationFormat>
  <Paragraphs>130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Arial</vt:lpstr>
      <vt:lpstr>Times New Roman</vt:lpstr>
      <vt:lpstr>Title Slides</vt:lpstr>
      <vt:lpstr>Content Slides</vt:lpstr>
      <vt:lpstr>PowerPoint Presentation</vt:lpstr>
      <vt:lpstr>What Is MUPA? (1/2)</vt:lpstr>
      <vt:lpstr>What Is MUPA? (2/2)</vt:lpstr>
      <vt:lpstr>In What Situations Would MUPA Work? Anywhere MSPA Does</vt:lpstr>
      <vt:lpstr>How Far Has the Technology Come? (1/3) The FCLTU Multiplexer (FMUX)</vt:lpstr>
      <vt:lpstr>PowerPoint Presentation</vt:lpstr>
      <vt:lpstr>How Far Has the Technology Come? (3/3) MUPA System Engineering*</vt:lpstr>
      <vt:lpstr>What Needs to Happen Next?</vt:lpstr>
    </vt:vector>
  </TitlesOfParts>
  <Company>JPL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Abraham, Douglas S (9110)</dc:creator>
  <cp:lastModifiedBy>Abraham, Douglas S (US 9110)</cp:lastModifiedBy>
  <cp:revision>3063</cp:revision>
  <cp:lastPrinted>2023-01-20T00:33:51Z</cp:lastPrinted>
  <dcterms:created xsi:type="dcterms:W3CDTF">2017-11-10T20:54:07Z</dcterms:created>
  <dcterms:modified xsi:type="dcterms:W3CDTF">2024-04-10T21:07:55Z</dcterms:modified>
</cp:coreProperties>
</file>