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75" r:id="rId1"/>
    <p:sldMasterId id="2147483709" r:id="rId2"/>
  </p:sldMasterIdLst>
  <p:notesMasterIdLst>
    <p:notesMasterId r:id="rId16"/>
  </p:notesMasterIdLst>
  <p:handoutMasterIdLst>
    <p:handoutMasterId r:id="rId17"/>
  </p:handoutMasterIdLst>
  <p:sldIdLst>
    <p:sldId id="2862" r:id="rId3"/>
    <p:sldId id="2884" r:id="rId4"/>
    <p:sldId id="2885" r:id="rId5"/>
    <p:sldId id="1652" r:id="rId6"/>
    <p:sldId id="1695" r:id="rId7"/>
    <p:sldId id="2886" r:id="rId8"/>
    <p:sldId id="2029" r:id="rId9"/>
    <p:sldId id="292" r:id="rId10"/>
    <p:sldId id="2880" r:id="rId11"/>
    <p:sldId id="1702" r:id="rId12"/>
    <p:sldId id="1681" r:id="rId13"/>
    <p:sldId id="1693" r:id="rId14"/>
    <p:sldId id="2887" r:id="rId15"/>
  </p:sldIdLst>
  <p:sldSz cx="12192000" cy="6858000"/>
  <p:notesSz cx="7315200" cy="96012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1000" kern="1200">
        <a:solidFill>
          <a:schemeClr val="tx1"/>
        </a:solidFill>
        <a:latin typeface="Arial" charset="0"/>
        <a:ea typeface="ＭＳ Ｐゴシック"/>
        <a:cs typeface="ＭＳ Ｐゴシック"/>
      </a:defRPr>
    </a:lvl1pPr>
    <a:lvl2pPr marL="457146" algn="l" rtl="0" fontAlgn="base">
      <a:spcBef>
        <a:spcPct val="0"/>
      </a:spcBef>
      <a:spcAft>
        <a:spcPct val="0"/>
      </a:spcAft>
      <a:defRPr sz="1000" kern="1200">
        <a:solidFill>
          <a:schemeClr val="tx1"/>
        </a:solidFill>
        <a:latin typeface="Arial" charset="0"/>
        <a:ea typeface="ＭＳ Ｐゴシック"/>
        <a:cs typeface="ＭＳ Ｐゴシック"/>
      </a:defRPr>
    </a:lvl2pPr>
    <a:lvl3pPr marL="914293" algn="l" rtl="0" fontAlgn="base">
      <a:spcBef>
        <a:spcPct val="0"/>
      </a:spcBef>
      <a:spcAft>
        <a:spcPct val="0"/>
      </a:spcAft>
      <a:defRPr sz="1000" kern="1200">
        <a:solidFill>
          <a:schemeClr val="tx1"/>
        </a:solidFill>
        <a:latin typeface="Arial" charset="0"/>
        <a:ea typeface="ＭＳ Ｐゴシック"/>
        <a:cs typeface="ＭＳ Ｐゴシック"/>
      </a:defRPr>
    </a:lvl3pPr>
    <a:lvl4pPr marL="1371440" algn="l" rtl="0" fontAlgn="base">
      <a:spcBef>
        <a:spcPct val="0"/>
      </a:spcBef>
      <a:spcAft>
        <a:spcPct val="0"/>
      </a:spcAft>
      <a:defRPr sz="1000" kern="1200">
        <a:solidFill>
          <a:schemeClr val="tx1"/>
        </a:solidFill>
        <a:latin typeface="Arial" charset="0"/>
        <a:ea typeface="ＭＳ Ｐゴシック"/>
        <a:cs typeface="ＭＳ Ｐゴシック"/>
      </a:defRPr>
    </a:lvl4pPr>
    <a:lvl5pPr marL="1828586" algn="l" rtl="0" fontAlgn="base">
      <a:spcBef>
        <a:spcPct val="0"/>
      </a:spcBef>
      <a:spcAft>
        <a:spcPct val="0"/>
      </a:spcAft>
      <a:defRPr sz="1000" kern="1200">
        <a:solidFill>
          <a:schemeClr val="tx1"/>
        </a:solidFill>
        <a:latin typeface="Arial" charset="0"/>
        <a:ea typeface="ＭＳ Ｐゴシック"/>
        <a:cs typeface="ＭＳ Ｐゴシック"/>
      </a:defRPr>
    </a:lvl5pPr>
    <a:lvl6pPr marL="2285733" algn="l" defTabSz="914293" rtl="0" eaLnBrk="1" latinLnBrk="0" hangingPunct="1">
      <a:defRPr sz="1000" kern="1200">
        <a:solidFill>
          <a:schemeClr val="tx1"/>
        </a:solidFill>
        <a:latin typeface="Arial" charset="0"/>
        <a:ea typeface="ＭＳ Ｐゴシック"/>
        <a:cs typeface="ＭＳ Ｐゴシック"/>
      </a:defRPr>
    </a:lvl6pPr>
    <a:lvl7pPr marL="2742879" algn="l" defTabSz="914293" rtl="0" eaLnBrk="1" latinLnBrk="0" hangingPunct="1">
      <a:defRPr sz="1000" kern="1200">
        <a:solidFill>
          <a:schemeClr val="tx1"/>
        </a:solidFill>
        <a:latin typeface="Arial" charset="0"/>
        <a:ea typeface="ＭＳ Ｐゴシック"/>
        <a:cs typeface="ＭＳ Ｐゴシック"/>
      </a:defRPr>
    </a:lvl7pPr>
    <a:lvl8pPr marL="3200026" algn="l" defTabSz="914293" rtl="0" eaLnBrk="1" latinLnBrk="0" hangingPunct="1">
      <a:defRPr sz="1000" kern="1200">
        <a:solidFill>
          <a:schemeClr val="tx1"/>
        </a:solidFill>
        <a:latin typeface="Arial" charset="0"/>
        <a:ea typeface="ＭＳ Ｐゴシック"/>
        <a:cs typeface="ＭＳ Ｐゴシック"/>
      </a:defRPr>
    </a:lvl8pPr>
    <a:lvl9pPr marL="3657172" algn="l" defTabSz="914293" rtl="0" eaLnBrk="1" latinLnBrk="0" hangingPunct="1">
      <a:defRPr sz="1000" kern="1200">
        <a:solidFill>
          <a:schemeClr val="tx1"/>
        </a:solidFill>
        <a:latin typeface="Arial" charset="0"/>
        <a:ea typeface="ＭＳ Ｐゴシック"/>
        <a:cs typeface="ＭＳ Ｐゴシック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 userDrawn="1">
          <p15:clr>
            <a:srgbClr val="A4A3A4"/>
          </p15:clr>
        </p15:guide>
        <p15:guide id="2" pos="2305" userDrawn="1">
          <p15:clr>
            <a:srgbClr val="A4A3A4"/>
          </p15:clr>
        </p15:guide>
      </p15:notes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95884692-3146-9350-1756-779E471BFB92}" name="Brett Allard" initials="BAA" userId="Brett Allard" providerId="None"/>
  <p188:author id="{2DE50DBD-B813-342E-2666-9829D392CD53}" name="Aura Roy" initials="AR" userId="Aura Roy" providerId="None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rk CM Cheung" initials="MCMC" lastIdx="2" clrIdx="0"/>
  <p:cmAuthor id="2" name="De Pontieu, Bart W (US)" initials="DPBW(" lastIdx="6" clrIdx="1">
    <p:extLst>
      <p:ext uri="{19B8F6BF-5375-455C-9EA6-DF929625EA0E}">
        <p15:presenceInfo xmlns:p15="http://schemas.microsoft.com/office/powerpoint/2012/main" userId="S::bart.w.de.pontieu@lmco.com::aa6878aa-cd83-47b6-ad24-93807c0f81f3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E10DA"/>
    <a:srgbClr val="0432FF"/>
    <a:srgbClr val="EAF1DD"/>
    <a:srgbClr val="BBB9BC"/>
    <a:srgbClr val="000000"/>
    <a:srgbClr val="E0E0E1"/>
    <a:srgbClr val="BFE0E1"/>
    <a:srgbClr val="314187"/>
    <a:srgbClr val="E3F2F6"/>
    <a:srgbClr val="DCEBF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2A488322-F2BA-4B5B-9748-0D474271808F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A488322-F2BA-4B5B-9748-0D474271808F}" styleName="Medium Style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5202B0CA-FC54-4496-8BCA-5EF66A818D29}" styleName="Dark Style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46F890A9-2807-4EBB-B81D-B2AA78EC7F39}" styleName="Dark Style 2 - Accent 5/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2567" autoAdjust="0"/>
  </p:normalViewPr>
  <p:slideViewPr>
    <p:cSldViewPr snapToGrid="0">
      <p:cViewPr varScale="1">
        <p:scale>
          <a:sx n="114" d="100"/>
          <a:sy n="114" d="100"/>
        </p:scale>
        <p:origin x="414" y="10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289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2" d="100"/>
          <a:sy n="82" d="100"/>
        </p:scale>
        <p:origin x="3536" y="168"/>
      </p:cViewPr>
      <p:guideLst>
        <p:guide orient="horz" pos="3024"/>
        <p:guide pos="2305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commentAuthors" Target="commentAuthors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microsoft.com/office/2018/10/relationships/authors" Target="authors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1"/>
            <a:ext cx="3170238" cy="48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085" tIns="48042" rIns="96085" bIns="48042" numCol="1" anchor="t" anchorCtr="0" compatLnSpc="1">
            <a:prstTxWarp prst="textNoShape">
              <a:avLst/>
            </a:prstTxWarp>
          </a:bodyPr>
          <a:lstStyle>
            <a:lvl1pPr defTabSz="962579" eaLnBrk="0" hangingPunct="0">
              <a:defRPr sz="1400"/>
            </a:lvl1pPr>
          </a:lstStyle>
          <a:p>
            <a:endParaRPr lang="en-US"/>
          </a:p>
          <a:p>
            <a:endParaRPr lang="en-US"/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43376" y="1"/>
            <a:ext cx="3170238" cy="48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085" tIns="48042" rIns="96085" bIns="48042" numCol="1" anchor="t" anchorCtr="0" compatLnSpc="1">
            <a:prstTxWarp prst="textNoShape">
              <a:avLst/>
            </a:prstTxWarp>
          </a:bodyPr>
          <a:lstStyle>
            <a:lvl1pPr algn="r" defTabSz="962579" eaLnBrk="0" hangingPunct="0">
              <a:defRPr sz="1400">
                <a:latin typeface="Arial" charset="0"/>
                <a:ea typeface="ＭＳ Ｐゴシック" pitchFamily="34" charset="-128"/>
                <a:cs typeface="+mn-cs"/>
              </a:defRPr>
            </a:lvl1pPr>
          </a:lstStyle>
          <a:p>
            <a:pPr>
              <a:defRPr/>
            </a:pPr>
            <a:fld id="{64FF97F6-5CF0-44F9-AB4B-4115219E7043}" type="datetimeFigureOut">
              <a:rPr lang="en-US"/>
              <a:pPr>
                <a:defRPr/>
              </a:pPr>
              <a:t>4/26/2024</a:t>
            </a:fld>
            <a:endParaRPr lang="en-US" dirty="0"/>
          </a:p>
        </p:txBody>
      </p:sp>
      <p:sp>
        <p:nvSpPr>
          <p:cNvPr id="1946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" y="9115426"/>
            <a:ext cx="3170238" cy="484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085" tIns="48042" rIns="96085" bIns="48042" numCol="1" anchor="b" anchorCtr="0" compatLnSpc="1">
            <a:prstTxWarp prst="textNoShape">
              <a:avLst/>
            </a:prstTxWarp>
          </a:bodyPr>
          <a:lstStyle>
            <a:lvl1pPr defTabSz="962579" eaLnBrk="0" hangingPunct="0">
              <a:defRPr sz="1400"/>
            </a:lvl1pPr>
          </a:lstStyle>
          <a:p>
            <a:endParaRPr lang="en-US"/>
          </a:p>
          <a:p>
            <a:endParaRPr lang="en-US"/>
          </a:p>
        </p:txBody>
      </p:sp>
      <p:sp>
        <p:nvSpPr>
          <p:cNvPr id="1946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3376" y="9115426"/>
            <a:ext cx="3170238" cy="484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085" tIns="48042" rIns="96085" bIns="48042" numCol="1" anchor="b" anchorCtr="0" compatLnSpc="1">
            <a:prstTxWarp prst="textNoShape">
              <a:avLst/>
            </a:prstTxWarp>
          </a:bodyPr>
          <a:lstStyle>
            <a:lvl1pPr algn="r" defTabSz="962579" eaLnBrk="0" hangingPunct="0">
              <a:defRPr sz="1400">
                <a:latin typeface="Arial" charset="0"/>
                <a:ea typeface="ＭＳ Ｐゴシック" pitchFamily="34" charset="-128"/>
                <a:cs typeface="+mn-cs"/>
              </a:defRPr>
            </a:lvl1pPr>
          </a:lstStyle>
          <a:p>
            <a:pPr>
              <a:defRPr/>
            </a:pPr>
            <a:fld id="{072059A5-3F0E-476D-843A-F3B104C4EE1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5367694"/>
      </p:ext>
    </p:extLst>
  </p:cSld>
  <p:clrMap bg1="lt1" tx1="dk1" bg2="lt2" tx2="dk2" accent1="accent1" accent2="accent2" accent3="accent3" accent4="accent4" accent5="accent5" accent6="accent6" hlink="hlink" folHlink="folHlink"/>
  <p:hf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1"/>
            <a:ext cx="3170238" cy="48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085" tIns="48042" rIns="96085" bIns="48042" numCol="1" anchor="t" anchorCtr="0" compatLnSpc="1">
            <a:prstTxWarp prst="textNoShape">
              <a:avLst/>
            </a:prstTxWarp>
          </a:bodyPr>
          <a:lstStyle>
            <a:lvl1pPr defTabSz="962579" eaLnBrk="0" hangingPunct="0">
              <a:defRPr sz="1400"/>
            </a:lvl1pPr>
          </a:lstStyle>
          <a:p>
            <a:endParaRPr lang="en-US"/>
          </a:p>
          <a:p>
            <a:endParaRPr lang="en-US"/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3376" y="1"/>
            <a:ext cx="3170238" cy="48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085" tIns="48042" rIns="96085" bIns="48042" numCol="1" anchor="t" anchorCtr="0" compatLnSpc="1">
            <a:prstTxWarp prst="textNoShape">
              <a:avLst/>
            </a:prstTxWarp>
          </a:bodyPr>
          <a:lstStyle>
            <a:lvl1pPr algn="r" defTabSz="962579" eaLnBrk="0" hangingPunct="0">
              <a:defRPr sz="1400">
                <a:latin typeface="Arial" charset="0"/>
                <a:ea typeface="ＭＳ Ｐゴシック" pitchFamily="34" charset="-128"/>
                <a:cs typeface="+mn-cs"/>
              </a:defRPr>
            </a:lvl1pPr>
          </a:lstStyle>
          <a:p>
            <a:pPr>
              <a:defRPr/>
            </a:pPr>
            <a:fld id="{66EE35A7-7441-4826-8D68-2E5E299BA2AB}" type="datetimeFigureOut">
              <a:rPr lang="en-US"/>
              <a:pPr>
                <a:defRPr/>
              </a:pPr>
              <a:t>4/26/2024</a:t>
            </a:fld>
            <a:endParaRPr lang="en-US" dirty="0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461963" y="719138"/>
            <a:ext cx="6396037" cy="359886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6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31839" y="4559300"/>
            <a:ext cx="5851525" cy="432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085" tIns="48042" rIns="96085" bIns="4804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506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9115426"/>
            <a:ext cx="3170238" cy="484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085" tIns="48042" rIns="96085" bIns="48042" numCol="1" anchor="b" anchorCtr="0" compatLnSpc="1">
            <a:prstTxWarp prst="textNoShape">
              <a:avLst/>
            </a:prstTxWarp>
          </a:bodyPr>
          <a:lstStyle>
            <a:lvl1pPr defTabSz="962579" eaLnBrk="0" hangingPunct="0">
              <a:defRPr sz="1400"/>
            </a:lvl1pPr>
          </a:lstStyle>
          <a:p>
            <a:endParaRPr lang="en-US"/>
          </a:p>
          <a:p>
            <a:endParaRPr lang="en-US"/>
          </a:p>
        </p:txBody>
      </p:sp>
      <p:sp>
        <p:nvSpPr>
          <p:cNvPr id="4506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3376" y="9115426"/>
            <a:ext cx="3170238" cy="484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085" tIns="48042" rIns="96085" bIns="48042" numCol="1" anchor="b" anchorCtr="0" compatLnSpc="1">
            <a:prstTxWarp prst="textNoShape">
              <a:avLst/>
            </a:prstTxWarp>
          </a:bodyPr>
          <a:lstStyle>
            <a:lvl1pPr algn="r" defTabSz="962579" eaLnBrk="0" hangingPunct="0">
              <a:defRPr sz="1400">
                <a:latin typeface="Arial" charset="0"/>
                <a:ea typeface="ＭＳ Ｐゴシック" pitchFamily="34" charset="-128"/>
                <a:cs typeface="+mn-cs"/>
              </a:defRPr>
            </a:lvl1pPr>
          </a:lstStyle>
          <a:p>
            <a:pPr>
              <a:defRPr/>
            </a:pPr>
            <a:fld id="{012D87AF-2B16-4987-9825-8BC590A99CC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1280459"/>
      </p:ext>
    </p:extLst>
  </p:cSld>
  <p:clrMap bg1="lt1" tx1="dk1" bg2="lt2" tx2="dk2" accent1="accent1" accent2="accent2" accent3="accent3" accent4="accent4" accent5="accent5" accent6="accent6" hlink="hlink" folHlink="folHlink"/>
  <p:hf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34" charset="-128"/>
        <a:cs typeface="ＭＳ Ｐゴシック"/>
      </a:defRPr>
    </a:lvl1pPr>
    <a:lvl2pPr marL="457146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34" charset="-128"/>
        <a:cs typeface="ＭＳ Ｐゴシック"/>
      </a:defRPr>
    </a:lvl2pPr>
    <a:lvl3pPr marL="914293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34" charset="-128"/>
        <a:cs typeface="ＭＳ Ｐゴシック"/>
      </a:defRPr>
    </a:lvl3pPr>
    <a:lvl4pPr marL="137144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34" charset="-128"/>
        <a:cs typeface="ＭＳ Ｐゴシック"/>
      </a:defRPr>
    </a:lvl4pPr>
    <a:lvl5pPr marL="1828586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34" charset="-128"/>
        <a:cs typeface="ＭＳ Ｐゴシック"/>
      </a:defRPr>
    </a:lvl5pPr>
    <a:lvl6pPr marL="2285733" algn="l" defTabSz="91429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879" algn="l" defTabSz="91429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026" algn="l" defTabSz="91429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172" algn="l" defTabSz="91429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E77BEB-978E-41D9-B9BB-6DA52F58452B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45870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2958">
              <a:defRPr sz="23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02738" indent="-270283" defTabSz="912958">
              <a:defRPr sz="23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081135" indent="-216227" defTabSz="912958">
              <a:defRPr sz="23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513590" indent="-216227" defTabSz="912958">
              <a:defRPr sz="23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1946044" indent="-216227" defTabSz="912958">
              <a:defRPr sz="23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378498" indent="-216227" defTabSz="912958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810952" indent="-216227" defTabSz="912958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243406" indent="-216227" defTabSz="912958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675860" indent="-216227" defTabSz="912958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fld id="{F4DCDD59-C588-4448-9B8E-DE6E9CF49381}" type="slidenum">
              <a:rPr lang="en-US" sz="1300"/>
              <a:pPr/>
              <a:t>4</a:t>
            </a:fld>
            <a:endParaRPr lang="en-US" sz="1300"/>
          </a:p>
        </p:txBody>
      </p:sp>
      <p:sp>
        <p:nvSpPr>
          <p:cNvPr id="122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29068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0856" y="3927928"/>
            <a:ext cx="10363200" cy="658586"/>
          </a:xfrm>
          <a:prstGeom prst="rect">
            <a:avLst/>
          </a:prstGeom>
        </p:spPr>
        <p:txBody>
          <a:bodyPr anchor="b" anchorCtr="0"/>
          <a:lstStyle>
            <a:lvl1pPr algn="l">
              <a:defRPr sz="3000" b="1" cap="none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8915" y="4862286"/>
            <a:ext cx="10363200" cy="430004"/>
          </a:xfrm>
        </p:spPr>
        <p:txBody>
          <a:bodyPr anchor="b"/>
          <a:lstStyle>
            <a:lvl1pPr marL="0" indent="0">
              <a:buNone/>
              <a:defRPr sz="1800" b="0">
                <a:latin typeface="Calibri" pitchFamily="34" charset="0"/>
              </a:defRPr>
            </a:lvl1pPr>
            <a:lvl2pPr marL="342860" indent="0">
              <a:buNone/>
              <a:defRPr sz="1350"/>
            </a:lvl2pPr>
            <a:lvl3pPr marL="685720" indent="0">
              <a:buNone/>
              <a:defRPr sz="1200"/>
            </a:lvl3pPr>
            <a:lvl4pPr marL="1028580" indent="0">
              <a:buNone/>
              <a:defRPr sz="1050"/>
            </a:lvl4pPr>
            <a:lvl5pPr marL="1371440" indent="0">
              <a:buNone/>
              <a:defRPr sz="1050"/>
            </a:lvl5pPr>
            <a:lvl6pPr marL="1714300" indent="0">
              <a:buNone/>
              <a:defRPr sz="1050"/>
            </a:lvl6pPr>
            <a:lvl7pPr marL="2057159" indent="0">
              <a:buNone/>
              <a:defRPr sz="1050"/>
            </a:lvl7pPr>
            <a:lvl8pPr marL="2400020" indent="0">
              <a:buNone/>
              <a:defRPr sz="1050"/>
            </a:lvl8pPr>
            <a:lvl9pPr marL="2742879" indent="0">
              <a:buNone/>
              <a:defRPr sz="10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Rectangle 21">
            <a:extLst>
              <a:ext uri="{FF2B5EF4-FFF2-40B4-BE49-F238E27FC236}">
                <a16:creationId xmlns:a16="http://schemas.microsoft.com/office/drawing/2014/main" id="{C12EF6EC-B84D-4302-B2B8-1D60BAA5323E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288100" y="879376"/>
            <a:ext cx="11573701" cy="101938"/>
          </a:xfrm>
          <a:prstGeom prst="rect">
            <a:avLst/>
          </a:prstGeom>
          <a:gradFill flip="none" rotWithShape="1">
            <a:gsLst>
              <a:gs pos="51000">
                <a:srgbClr val="5E9545"/>
              </a:gs>
              <a:gs pos="0">
                <a:srgbClr val="FF0000"/>
              </a:gs>
              <a:gs pos="100000">
                <a:srgbClr val="1E10DA"/>
              </a:gs>
            </a:gsLst>
            <a:lin ang="10800000" scaled="1"/>
            <a:tileRect/>
          </a:gradFill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lIns="68572" tIns="34286" rIns="68572" bIns="34286" anchor="ctr"/>
          <a:lstStyle/>
          <a:p>
            <a:pPr eaLnBrk="0" hangingPunct="0">
              <a:defRPr/>
            </a:pPr>
            <a:endParaRPr lang="en-US" sz="750" dirty="0">
              <a:ea typeface="ＭＳ Ｐゴシック" pitchFamily="34" charset="-128"/>
              <a:cs typeface="+mn-cs"/>
            </a:endParaRPr>
          </a:p>
        </p:txBody>
      </p:sp>
      <p:sp>
        <p:nvSpPr>
          <p:cNvPr id="14" name="Rectangle 21">
            <a:extLst>
              <a:ext uri="{FF2B5EF4-FFF2-40B4-BE49-F238E27FC236}">
                <a16:creationId xmlns:a16="http://schemas.microsoft.com/office/drawing/2014/main" id="{C5C1EEA2-803B-49B8-9646-C5759682BE71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731792" y="4614440"/>
            <a:ext cx="10300368" cy="90723"/>
          </a:xfrm>
          <a:prstGeom prst="rect">
            <a:avLst/>
          </a:prstGeom>
          <a:gradFill flip="none" rotWithShape="1">
            <a:gsLst>
              <a:gs pos="51000">
                <a:srgbClr val="5E9545"/>
              </a:gs>
              <a:gs pos="0">
                <a:srgbClr val="FF0000"/>
              </a:gs>
              <a:gs pos="100000">
                <a:srgbClr val="1E10DA"/>
              </a:gs>
            </a:gsLst>
            <a:lin ang="10800000" scaled="1"/>
            <a:tileRect/>
          </a:gradFill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lIns="68572" tIns="34286" rIns="68572" bIns="34286" anchor="ctr"/>
          <a:lstStyle/>
          <a:p>
            <a:pPr eaLnBrk="0" hangingPunct="0">
              <a:defRPr/>
            </a:pPr>
            <a:endParaRPr lang="en-US" sz="750" dirty="0">
              <a:ea typeface="ＭＳ Ｐゴシック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17763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304800" y="1234440"/>
            <a:ext cx="11582400" cy="5120640"/>
          </a:xfrm>
        </p:spPr>
        <p:txBody>
          <a:bodyPr/>
          <a:lstStyle>
            <a:lvl1pPr>
              <a:spcBef>
                <a:spcPts val="750"/>
              </a:spcBef>
              <a:spcAft>
                <a:spcPts val="0"/>
              </a:spcAft>
              <a:defRPr sz="1650" baseline="0">
                <a:solidFill>
                  <a:schemeClr val="tx1"/>
                </a:solidFill>
                <a:latin typeface="+mn-lt"/>
              </a:defRPr>
            </a:lvl1pPr>
            <a:lvl2pPr>
              <a:spcBef>
                <a:spcPts val="0"/>
              </a:spcBef>
              <a:spcAft>
                <a:spcPts val="0"/>
              </a:spcAft>
              <a:defRPr sz="1500" baseline="0">
                <a:solidFill>
                  <a:schemeClr val="tx1"/>
                </a:solidFill>
                <a:latin typeface="+mn-lt"/>
              </a:defRPr>
            </a:lvl2pPr>
            <a:lvl3pPr>
              <a:spcBef>
                <a:spcPts val="0"/>
              </a:spcBef>
              <a:spcAft>
                <a:spcPts val="0"/>
              </a:spcAft>
              <a:defRPr sz="1500">
                <a:solidFill>
                  <a:schemeClr val="tx1"/>
                </a:solidFill>
                <a:latin typeface="+mn-lt"/>
              </a:defRPr>
            </a:lvl3pPr>
            <a:lvl4pPr>
              <a:spcBef>
                <a:spcPts val="0"/>
              </a:spcBef>
              <a:spcAft>
                <a:spcPts val="0"/>
              </a:spcAft>
              <a:defRPr sz="1350">
                <a:solidFill>
                  <a:schemeClr val="tx1"/>
                </a:solidFill>
                <a:latin typeface="+mn-lt"/>
              </a:defRPr>
            </a:lvl4pPr>
            <a:lvl5pPr>
              <a:spcBef>
                <a:spcPts val="0"/>
              </a:spcBef>
              <a:spcAft>
                <a:spcPts val="0"/>
              </a:spcAft>
              <a:defRPr sz="1350" baseline="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141952" y="127871"/>
            <a:ext cx="8484339" cy="700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9" tIns="45714" rIns="91429" bIns="45714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45127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1_Two Conten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40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</p:spTree>
    <p:extLst>
      <p:ext uri="{BB962C8B-B14F-4D97-AF65-F5344CB8AC3E}">
        <p14:creationId xmlns:p14="http://schemas.microsoft.com/office/powerpoint/2010/main" val="85889176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254574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15886" y="142880"/>
            <a:ext cx="9497465" cy="700088"/>
          </a:xfrm>
          <a:prstGeom prst="rect">
            <a:avLst/>
          </a:prstGeom>
        </p:spPr>
        <p:txBody>
          <a:bodyPr/>
          <a:lstStyle>
            <a:lvl1pPr algn="ctr"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3200" y="1219204"/>
            <a:ext cx="11785600" cy="4999038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2772086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1977" y="923637"/>
            <a:ext cx="11582400" cy="5354927"/>
          </a:xfrm>
        </p:spPr>
        <p:txBody>
          <a:bodyPr/>
          <a:lstStyle>
            <a:lvl1pPr marL="342900" indent="-342900">
              <a:buFont typeface="Wingdings" charset="2"/>
              <a:buChar char="q"/>
              <a:defRPr sz="2400">
                <a:solidFill>
                  <a:schemeClr val="tx1"/>
                </a:solidFill>
              </a:defRPr>
            </a:lvl1pPr>
            <a:lvl2pPr marL="461963" indent="-152400">
              <a:buFont typeface="Wingdings" charset="2"/>
              <a:buChar char="§"/>
              <a:defRPr sz="2000">
                <a:solidFill>
                  <a:schemeClr val="tx1"/>
                </a:solidFill>
              </a:defRPr>
            </a:lvl2pPr>
            <a:lvl3pPr marL="771525" indent="-153988">
              <a:buFont typeface="Wingdings" charset="2"/>
              <a:buChar char="§"/>
              <a:defRPr sz="1800">
                <a:solidFill>
                  <a:schemeClr val="tx1"/>
                </a:solidFill>
              </a:defRPr>
            </a:lvl3pPr>
            <a:lvl4pPr marL="1081088" indent="-153988">
              <a:buFont typeface="Wingdings" charset="2"/>
              <a:buChar char="§"/>
              <a:defRPr sz="1600">
                <a:solidFill>
                  <a:schemeClr val="tx1"/>
                </a:solidFill>
              </a:defRPr>
            </a:lvl4pPr>
            <a:lvl5pPr marL="1381125" indent="-146050">
              <a:buFont typeface="Wingdings" charset="2"/>
              <a:buChar char="§"/>
              <a:defRPr sz="11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3633900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2450681" y="2554000"/>
            <a:ext cx="5337995" cy="1499930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2000">
                <a:solidFill>
                  <a:srgbClr val="000000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Management Weekly</a:t>
            </a:r>
          </a:p>
        </p:txBody>
      </p:sp>
      <p:pic>
        <p:nvPicPr>
          <p:cNvPr id="2" name="Picture 2" descr="SSL logo">
            <a:extLst>
              <a:ext uri="{FF2B5EF4-FFF2-40B4-BE49-F238E27FC236}">
                <a16:creationId xmlns:a16="http://schemas.microsoft.com/office/drawing/2014/main" id="{24509CE7-C81F-4713-7705-0D048E7E718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806" y="74140"/>
            <a:ext cx="900671" cy="3129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085968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8707" y="248147"/>
            <a:ext cx="9041127" cy="493080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0181" y="1600807"/>
            <a:ext cx="10971641" cy="452459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87494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048761" y="190501"/>
            <a:ext cx="8664158" cy="700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9" tIns="45714" rIns="91429" bIns="45714" numCol="1" anchor="b" anchorCtr="0" compatLnSpc="1">
            <a:prstTxWarp prst="textNoShape">
              <a:avLst/>
            </a:prstTxWarp>
          </a:bodyPr>
          <a:lstStyle/>
          <a:p>
            <a:pPr lvl="0"/>
            <a:endParaRPr lang="en-US" dirty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04800" y="1234440"/>
            <a:ext cx="11582400" cy="51206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9" tIns="45714" rIns="91429" bIns="45714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4" name="Rectangle 21"/>
          <p:cNvSpPr>
            <a:spLocks noChangeArrowheads="1"/>
          </p:cNvSpPr>
          <p:nvPr userDrawn="1"/>
        </p:nvSpPr>
        <p:spPr bwMode="auto">
          <a:xfrm>
            <a:off x="178236" y="894658"/>
            <a:ext cx="11683565" cy="102905"/>
          </a:xfrm>
          <a:prstGeom prst="rect">
            <a:avLst/>
          </a:prstGeom>
          <a:gradFill flip="none" rotWithShape="1">
            <a:gsLst>
              <a:gs pos="51000">
                <a:srgbClr val="5E9545"/>
              </a:gs>
              <a:gs pos="0">
                <a:srgbClr val="FF0000"/>
              </a:gs>
              <a:gs pos="100000">
                <a:srgbClr val="1E10DA"/>
              </a:gs>
            </a:gsLst>
            <a:lin ang="10800000" scaled="1"/>
            <a:tileRect/>
          </a:gradFill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lIns="68572" tIns="34286" rIns="68572" bIns="34286" anchor="ctr"/>
          <a:lstStyle/>
          <a:p>
            <a:pPr eaLnBrk="0" hangingPunct="0">
              <a:defRPr/>
            </a:pPr>
            <a:endParaRPr lang="en-US" sz="750" dirty="0">
              <a:ea typeface="ＭＳ Ｐゴシック" pitchFamily="34" charset="-128"/>
              <a:cs typeface="+mn-cs"/>
            </a:endParaRPr>
          </a:p>
        </p:txBody>
      </p:sp>
      <p:pic>
        <p:nvPicPr>
          <p:cNvPr id="3" name="Picture 2" descr="SSL logo">
            <a:extLst>
              <a:ext uri="{FF2B5EF4-FFF2-40B4-BE49-F238E27FC236}">
                <a16:creationId xmlns:a16="http://schemas.microsoft.com/office/drawing/2014/main" id="{74AE099D-0AA3-30A7-802D-F4E6F367522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83658" y="213344"/>
            <a:ext cx="1052614" cy="4877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238659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8" r:id="rId2"/>
    <p:sldLayoutId id="2147483687" r:id="rId3"/>
    <p:sldLayoutId id="2147483689" r:id="rId4"/>
    <p:sldLayoutId id="2147483690" r:id="rId5"/>
    <p:sldLayoutId id="2147483692" r:id="rId6"/>
  </p:sldLayoutIdLst>
  <p:hf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550" b="1">
          <a:solidFill>
            <a:schemeClr val="tx1"/>
          </a:solidFill>
          <a:latin typeface="Calibri" pitchFamily="34" charset="0"/>
          <a:ea typeface="+mj-ea"/>
          <a:cs typeface="ＭＳ Ｐゴシック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Calibri" pitchFamily="34" charset="0"/>
          <a:ea typeface="ＭＳ Ｐゴシック" pitchFamily="34" charset="-128"/>
          <a:cs typeface="ＭＳ Ｐゴシック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Calibri" pitchFamily="34" charset="0"/>
          <a:ea typeface="ＭＳ Ｐゴシック" pitchFamily="34" charset="-128"/>
          <a:cs typeface="ＭＳ Ｐゴシック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Calibri" pitchFamily="34" charset="0"/>
          <a:ea typeface="ＭＳ Ｐゴシック" pitchFamily="34" charset="-128"/>
          <a:cs typeface="ＭＳ Ｐゴシック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Calibri" pitchFamily="34" charset="0"/>
          <a:ea typeface="ＭＳ Ｐゴシック" pitchFamily="34" charset="-128"/>
          <a:cs typeface="ＭＳ Ｐゴシック"/>
        </a:defRPr>
      </a:lvl5pPr>
      <a:lvl6pPr marL="342860" algn="ctr" rtl="0" eaLnBrk="1" fontAlgn="base" hangingPunct="1">
        <a:spcBef>
          <a:spcPct val="0"/>
        </a:spcBef>
        <a:spcAft>
          <a:spcPct val="0"/>
        </a:spcAft>
        <a:defRPr sz="2100">
          <a:solidFill>
            <a:schemeClr val="accent2"/>
          </a:solidFill>
          <a:latin typeface="Arial" charset="0"/>
          <a:ea typeface="ＭＳ Ｐゴシック" pitchFamily="34" charset="-128"/>
        </a:defRPr>
      </a:lvl6pPr>
      <a:lvl7pPr marL="685720" algn="ctr" rtl="0" eaLnBrk="1" fontAlgn="base" hangingPunct="1">
        <a:spcBef>
          <a:spcPct val="0"/>
        </a:spcBef>
        <a:spcAft>
          <a:spcPct val="0"/>
        </a:spcAft>
        <a:defRPr sz="2100">
          <a:solidFill>
            <a:schemeClr val="accent2"/>
          </a:solidFill>
          <a:latin typeface="Arial" charset="0"/>
          <a:ea typeface="ＭＳ Ｐゴシック" pitchFamily="34" charset="-128"/>
        </a:defRPr>
      </a:lvl7pPr>
      <a:lvl8pPr marL="1028580" algn="ctr" rtl="0" eaLnBrk="1" fontAlgn="base" hangingPunct="1">
        <a:spcBef>
          <a:spcPct val="0"/>
        </a:spcBef>
        <a:spcAft>
          <a:spcPct val="0"/>
        </a:spcAft>
        <a:defRPr sz="2100">
          <a:solidFill>
            <a:schemeClr val="accent2"/>
          </a:solidFill>
          <a:latin typeface="Arial" charset="0"/>
          <a:ea typeface="ＭＳ Ｐゴシック" pitchFamily="34" charset="-128"/>
        </a:defRPr>
      </a:lvl8pPr>
      <a:lvl9pPr marL="1371440" algn="ctr" rtl="0" eaLnBrk="1" fontAlgn="base" hangingPunct="1">
        <a:spcBef>
          <a:spcPct val="0"/>
        </a:spcBef>
        <a:spcAft>
          <a:spcPct val="0"/>
        </a:spcAft>
        <a:defRPr sz="2100">
          <a:solidFill>
            <a:schemeClr val="accent2"/>
          </a:solidFill>
          <a:latin typeface="Arial" charset="0"/>
          <a:ea typeface="ＭＳ Ｐゴシック" pitchFamily="34" charset="-128"/>
        </a:defRPr>
      </a:lvl9pPr>
    </p:titleStyle>
    <p:bodyStyle>
      <a:lvl1pPr marL="257145" indent="-257145" algn="l" rtl="0" eaLnBrk="1" fontAlgn="base" hangingPunct="1">
        <a:spcBef>
          <a:spcPts val="750"/>
        </a:spcBef>
        <a:spcAft>
          <a:spcPts val="0"/>
        </a:spcAft>
        <a:buChar char="•"/>
        <a:defRPr sz="1650" b="1">
          <a:solidFill>
            <a:schemeClr val="tx1"/>
          </a:solidFill>
          <a:latin typeface="+mn-lt"/>
          <a:ea typeface="+mn-ea"/>
          <a:cs typeface="ＭＳ Ｐゴシック"/>
        </a:defRPr>
      </a:lvl1pPr>
      <a:lvl2pPr marL="557147" indent="-214288" algn="l" rtl="0" eaLnBrk="1" fontAlgn="base" hangingPunct="1">
        <a:spcBef>
          <a:spcPts val="0"/>
        </a:spcBef>
        <a:spcAft>
          <a:spcPts val="0"/>
        </a:spcAft>
        <a:buChar char="–"/>
        <a:defRPr sz="1500">
          <a:solidFill>
            <a:schemeClr val="tx1"/>
          </a:solidFill>
          <a:latin typeface="+mn-lt"/>
          <a:ea typeface="+mn-ea"/>
          <a:cs typeface="ＭＳ Ｐゴシック"/>
        </a:defRPr>
      </a:lvl2pPr>
      <a:lvl3pPr marL="857150" indent="-171430" algn="l" rtl="0" eaLnBrk="1" fontAlgn="base" hangingPunct="1">
        <a:spcBef>
          <a:spcPts val="0"/>
        </a:spcBef>
        <a:spcAft>
          <a:spcPts val="0"/>
        </a:spcAft>
        <a:buFont typeface="Arial" pitchFamily="34" charset="0"/>
        <a:buChar char="•"/>
        <a:defRPr sz="1500">
          <a:solidFill>
            <a:schemeClr val="tx1"/>
          </a:solidFill>
          <a:latin typeface="+mn-lt"/>
          <a:ea typeface="+mn-ea"/>
          <a:cs typeface="ＭＳ Ｐゴシック"/>
        </a:defRPr>
      </a:lvl3pPr>
      <a:lvl4pPr marL="1200010" indent="-171430" algn="l" rtl="0" eaLnBrk="1" fontAlgn="base" hangingPunct="1">
        <a:spcBef>
          <a:spcPts val="0"/>
        </a:spcBef>
        <a:spcAft>
          <a:spcPts val="0"/>
        </a:spcAft>
        <a:buChar char="–"/>
        <a:defRPr sz="1350">
          <a:solidFill>
            <a:schemeClr val="tx1"/>
          </a:solidFill>
          <a:latin typeface="+mn-lt"/>
          <a:ea typeface="+mn-ea"/>
          <a:cs typeface="ＭＳ Ｐゴシック"/>
        </a:defRPr>
      </a:lvl4pPr>
      <a:lvl5pPr marL="1542869" indent="-171430" algn="l" rtl="0" eaLnBrk="1" fontAlgn="base" hangingPunct="1">
        <a:spcBef>
          <a:spcPts val="0"/>
        </a:spcBef>
        <a:spcAft>
          <a:spcPts val="0"/>
        </a:spcAft>
        <a:buChar char="»"/>
        <a:defRPr sz="1350">
          <a:solidFill>
            <a:schemeClr val="tx1"/>
          </a:solidFill>
          <a:latin typeface="+mn-lt"/>
          <a:ea typeface="+mn-ea"/>
          <a:cs typeface="ＭＳ Ｐゴシック"/>
        </a:defRPr>
      </a:lvl5pPr>
      <a:lvl6pPr marL="1885730" indent="-171430" algn="l" rtl="0" eaLnBrk="1" fontAlgn="base" hangingPunct="1">
        <a:spcBef>
          <a:spcPct val="20000"/>
        </a:spcBef>
        <a:spcAft>
          <a:spcPct val="0"/>
        </a:spcAft>
        <a:buChar char="»"/>
        <a:defRPr sz="1200">
          <a:solidFill>
            <a:schemeClr val="tx1"/>
          </a:solidFill>
          <a:latin typeface="+mn-lt"/>
          <a:ea typeface="+mn-ea"/>
        </a:defRPr>
      </a:lvl6pPr>
      <a:lvl7pPr marL="2228590" indent="-171430" algn="l" rtl="0" eaLnBrk="1" fontAlgn="base" hangingPunct="1">
        <a:spcBef>
          <a:spcPct val="20000"/>
        </a:spcBef>
        <a:spcAft>
          <a:spcPct val="0"/>
        </a:spcAft>
        <a:buChar char="»"/>
        <a:defRPr sz="1200">
          <a:solidFill>
            <a:schemeClr val="tx1"/>
          </a:solidFill>
          <a:latin typeface="+mn-lt"/>
          <a:ea typeface="+mn-ea"/>
        </a:defRPr>
      </a:lvl7pPr>
      <a:lvl8pPr marL="2571449" indent="-171430" algn="l" rtl="0" eaLnBrk="1" fontAlgn="base" hangingPunct="1">
        <a:spcBef>
          <a:spcPct val="20000"/>
        </a:spcBef>
        <a:spcAft>
          <a:spcPct val="0"/>
        </a:spcAft>
        <a:buChar char="»"/>
        <a:defRPr sz="1200">
          <a:solidFill>
            <a:schemeClr val="tx1"/>
          </a:solidFill>
          <a:latin typeface="+mn-lt"/>
          <a:ea typeface="+mn-ea"/>
        </a:defRPr>
      </a:lvl8pPr>
      <a:lvl9pPr marL="2914310" indent="-171430" algn="l" rtl="0" eaLnBrk="1" fontAlgn="base" hangingPunct="1">
        <a:spcBef>
          <a:spcPct val="20000"/>
        </a:spcBef>
        <a:spcAft>
          <a:spcPct val="0"/>
        </a:spcAft>
        <a:buChar char="»"/>
        <a:defRPr sz="12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68572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60" algn="l" defTabSz="68572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20" algn="l" defTabSz="68572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580" algn="l" defTabSz="68572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440" algn="l" defTabSz="68572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300" algn="l" defTabSz="68572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159" algn="l" defTabSz="68572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020" algn="l" defTabSz="68572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2879" algn="l" defTabSz="68572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">
            <a:extLst>
              <a:ext uri="{FF2B5EF4-FFF2-40B4-BE49-F238E27FC236}">
                <a16:creationId xmlns:a16="http://schemas.microsoft.com/office/drawing/2014/main" id="{F717CA93-93E4-4001-B61E-584E56A8FEE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313267" y="74115"/>
            <a:ext cx="6179024" cy="669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23" name="Line 8">
            <a:extLst>
              <a:ext uri="{FF2B5EF4-FFF2-40B4-BE49-F238E27FC236}">
                <a16:creationId xmlns:a16="http://schemas.microsoft.com/office/drawing/2014/main" id="{CB2537E6-8955-4F02-BED7-D9C1EF8FC12C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301977" y="874610"/>
            <a:ext cx="11582400" cy="0"/>
          </a:xfrm>
          <a:prstGeom prst="line">
            <a:avLst/>
          </a:prstGeom>
          <a:ln w="31750">
            <a:solidFill>
              <a:srgbClr val="3465B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wrap="none" anchor="ctr"/>
          <a:lstStyle/>
          <a:p>
            <a:endParaRPr lang="en-US" sz="1800"/>
          </a:p>
        </p:txBody>
      </p:sp>
      <p:sp>
        <p:nvSpPr>
          <p:cNvPr id="26" name="Line 8">
            <a:extLst>
              <a:ext uri="{FF2B5EF4-FFF2-40B4-BE49-F238E27FC236}">
                <a16:creationId xmlns:a16="http://schemas.microsoft.com/office/drawing/2014/main" id="{BDCCA23A-2346-4E2F-A39E-535339DA2CBB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488444" y="6552663"/>
            <a:ext cx="11582400" cy="0"/>
          </a:xfrm>
          <a:prstGeom prst="line">
            <a:avLst/>
          </a:prstGeom>
          <a:ln w="31750">
            <a:solidFill>
              <a:srgbClr val="3465B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wrap="none" anchor="ctr"/>
          <a:lstStyle/>
          <a:p>
            <a:endParaRPr lang="en-US" sz="1800"/>
          </a:p>
        </p:txBody>
      </p:sp>
      <p:sp>
        <p:nvSpPr>
          <p:cNvPr id="28" name="Rectangle 3">
            <a:extLst>
              <a:ext uri="{FF2B5EF4-FFF2-40B4-BE49-F238E27FC236}">
                <a16:creationId xmlns:a16="http://schemas.microsoft.com/office/drawing/2014/main" id="{790A836C-D655-44E8-97DB-0B0965AD950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301977" y="1396980"/>
            <a:ext cx="11582400" cy="50191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3" name="Picture 2" descr="SSL logo">
            <a:extLst>
              <a:ext uri="{FF2B5EF4-FFF2-40B4-BE49-F238E27FC236}">
                <a16:creationId xmlns:a16="http://schemas.microsoft.com/office/drawing/2014/main" id="{0EC9A9D4-975F-39BE-4D1F-4865AB8F879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806" y="74140"/>
            <a:ext cx="900671" cy="3129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694692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11" r:id="rId2"/>
  </p:sldLayoutIdLst>
  <p:hf hdr="0" ftr="0"/>
  <p:txStyles>
    <p:titleStyle>
      <a:lvl1pPr algn="l" defTabSz="457200" rtl="0" eaLnBrk="1" latinLnBrk="0" hangingPunct="1">
        <a:spcBef>
          <a:spcPct val="0"/>
        </a:spcBef>
        <a:buNone/>
        <a:defRPr sz="2400" b="1" kern="1200">
          <a:solidFill>
            <a:srgbClr val="3465B0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Wingdings" charset="2"/>
        <a:buChar char="§"/>
        <a:defRPr sz="2600" kern="1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200" kern="1200">
          <a:solidFill>
            <a:srgbClr val="000000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Wingdings" charset="2"/>
        <a:buChar char="§"/>
        <a:defRPr sz="1800" kern="1200">
          <a:solidFill>
            <a:srgbClr val="000000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600" kern="1200">
          <a:solidFill>
            <a:srgbClr val="000000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Wingdings" charset="2"/>
        <a:buChar char="§"/>
        <a:defRPr sz="1400" kern="1200">
          <a:solidFill>
            <a:srgbClr val="000000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jpeg"/><Relationship Id="rId12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.jpeg"/><Relationship Id="rId11" Type="http://schemas.openxmlformats.org/officeDocument/2006/relationships/image" Target="../media/image11.png"/><Relationship Id="rId5" Type="http://schemas.openxmlformats.org/officeDocument/2006/relationships/image" Target="../media/image5.jpeg"/><Relationship Id="rId10" Type="http://schemas.openxmlformats.org/officeDocument/2006/relationships/image" Target="../media/image10.png"/><Relationship Id="rId4" Type="http://schemas.openxmlformats.org/officeDocument/2006/relationships/image" Target="../media/image4.jpe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hyperlink" Target="https://news.berkeley.edu/2021/08/23/blue-and-gold-satellites-headed-to-mars-in-2024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24.png"/><Relationship Id="rId4" Type="http://schemas.openxmlformats.org/officeDocument/2006/relationships/hyperlink" Target="https://naif.jpl.nasa.gov/naif/cosmographia.html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tiff"/><Relationship Id="rId2" Type="http://schemas.openxmlformats.org/officeDocument/2006/relationships/image" Target="../media/image27.tiff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8450C58-E395-4267-B22A-9DDA1805B6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/>
              <a:t>C.3 Cost Effective Strategies and Tools for Interplanetary Mission Operations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31057DD-C8E9-44C1-8CF1-88CA1CD886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0856" y="5424348"/>
            <a:ext cx="10363200" cy="430004"/>
          </a:xfrm>
        </p:spPr>
        <p:txBody>
          <a:bodyPr>
            <a:noAutofit/>
          </a:bodyPr>
          <a:lstStyle/>
          <a:p>
            <a:pPr algn="ctr"/>
            <a:r>
              <a:rPr lang="en-US" dirty="0">
                <a:solidFill>
                  <a:srgbClr val="1E10DA"/>
                </a:solidFill>
              </a:rPr>
              <a:t>Abhishek Tripathi, Director of Mission Ops (UCB-SSL)</a:t>
            </a:r>
          </a:p>
          <a:p>
            <a:pPr algn="ctr"/>
            <a:r>
              <a:rPr lang="en-US" dirty="0">
                <a:solidFill>
                  <a:srgbClr val="1E10DA"/>
                </a:solidFill>
              </a:rPr>
              <a:t>Interplanetary Small Satellite Conference</a:t>
            </a:r>
          </a:p>
          <a:p>
            <a:pPr algn="ctr"/>
            <a:r>
              <a:rPr lang="en-US" dirty="0">
                <a:solidFill>
                  <a:srgbClr val="1E10DA"/>
                </a:solidFill>
              </a:rPr>
              <a:t>Tues April 30</a:t>
            </a:r>
            <a:r>
              <a:rPr lang="en-US" baseline="30000" dirty="0">
                <a:solidFill>
                  <a:srgbClr val="1E10DA"/>
                </a:solidFill>
              </a:rPr>
              <a:t>th</a:t>
            </a:r>
            <a:r>
              <a:rPr lang="en-US" dirty="0">
                <a:solidFill>
                  <a:srgbClr val="1E10DA"/>
                </a:solidFill>
              </a:rPr>
              <a:t>, 2024</a:t>
            </a:r>
          </a:p>
        </p:txBody>
      </p:sp>
    </p:spTree>
    <p:extLst>
      <p:ext uri="{BB962C8B-B14F-4D97-AF65-F5344CB8AC3E}">
        <p14:creationId xmlns:p14="http://schemas.microsoft.com/office/powerpoint/2010/main" val="36022741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DC9B570-AE7D-1DA4-7D7A-EF64074625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5334" y="53793"/>
            <a:ext cx="5950159" cy="669925"/>
          </a:xfrm>
        </p:spPr>
        <p:txBody>
          <a:bodyPr/>
          <a:lstStyle/>
          <a:p>
            <a:r>
              <a:rPr lang="en-US" sz="2400" kern="1200" dirty="0">
                <a:solidFill>
                  <a:srgbClr val="3465B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Operations History at UCB / SSL </a:t>
            </a: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A723CAA9-F797-599E-7493-BF778C0E5BF8}"/>
              </a:ext>
            </a:extLst>
          </p:cNvPr>
          <p:cNvGrpSpPr/>
          <p:nvPr/>
        </p:nvGrpSpPr>
        <p:grpSpPr>
          <a:xfrm>
            <a:off x="3160408" y="893374"/>
            <a:ext cx="1391260" cy="1359645"/>
            <a:chOff x="2239963" y="893373"/>
            <a:chExt cx="2471737" cy="1828800"/>
          </a:xfrm>
        </p:grpSpPr>
        <p:pic>
          <p:nvPicPr>
            <p:cNvPr id="7" name="Picture 6" descr="fast_with_aurora_2">
              <a:extLst>
                <a:ext uri="{FF2B5EF4-FFF2-40B4-BE49-F238E27FC236}">
                  <a16:creationId xmlns:a16="http://schemas.microsoft.com/office/drawing/2014/main" id="{E0720D71-F110-7599-08C8-9FFD5EC48BD0}"/>
                </a:ext>
              </a:extLst>
            </p:cNvPr>
            <p:cNvPicPr>
              <a:picLocks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2239963" y="893373"/>
              <a:ext cx="2471737" cy="1828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blurRad="127000" dist="127000" dir="2700000" algn="tl" rotWithShape="0">
                <a:srgbClr val="000000">
                  <a:alpha val="35000"/>
                </a:srgbClr>
              </a:outerShdw>
            </a:effectLst>
          </p:spPr>
        </p:pic>
        <p:sp>
          <p:nvSpPr>
            <p:cNvPr id="8" name="Text Box 7">
              <a:extLst>
                <a:ext uri="{FF2B5EF4-FFF2-40B4-BE49-F238E27FC236}">
                  <a16:creationId xmlns:a16="http://schemas.microsoft.com/office/drawing/2014/main" id="{D7781F35-36D1-D805-0888-C4CFBEDBDAE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08225" y="2403086"/>
              <a:ext cx="2266950" cy="311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63663" tIns="31832" rIns="63663" bIns="31832">
              <a:noAutofit/>
            </a:bodyPr>
            <a:lstStyle>
              <a:lvl1pPr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9pPr>
            </a:lstStyle>
            <a:p>
              <a:pPr>
                <a:spcBef>
                  <a:spcPct val="50000"/>
                </a:spcBef>
                <a:buNone/>
              </a:pPr>
              <a:r>
                <a:rPr lang="en-US" sz="1600" dirty="0">
                  <a:solidFill>
                    <a:srgbClr val="F2F2F2"/>
                  </a:solidFill>
                  <a:latin typeface="Arial" charset="0"/>
                </a:rPr>
                <a:t>FAST 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54232928-2F63-F19D-410B-66233040C898}"/>
              </a:ext>
            </a:extLst>
          </p:cNvPr>
          <p:cNvGrpSpPr/>
          <p:nvPr/>
        </p:nvGrpSpPr>
        <p:grpSpPr>
          <a:xfrm>
            <a:off x="4729252" y="899285"/>
            <a:ext cx="1541079" cy="1353744"/>
            <a:chOff x="4846638" y="893373"/>
            <a:chExt cx="2141537" cy="1828800"/>
          </a:xfrm>
        </p:grpSpPr>
        <p:pic>
          <p:nvPicPr>
            <p:cNvPr id="9" name="Picture 8" descr="hessi_and_sun_art">
              <a:extLst>
                <a:ext uri="{FF2B5EF4-FFF2-40B4-BE49-F238E27FC236}">
                  <a16:creationId xmlns:a16="http://schemas.microsoft.com/office/drawing/2014/main" id="{85B14C91-B38F-61C3-C76A-C0BEB7CB08C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4846638" y="893373"/>
              <a:ext cx="2141537" cy="1828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blurRad="127000" dist="127000" dir="2700000" algn="tl" rotWithShape="0">
                <a:srgbClr val="000000">
                  <a:alpha val="35000"/>
                </a:srgbClr>
              </a:outerShdw>
            </a:effectLst>
          </p:spPr>
        </p:pic>
        <p:sp>
          <p:nvSpPr>
            <p:cNvPr id="10" name="Text Box 7">
              <a:extLst>
                <a:ext uri="{FF2B5EF4-FFF2-40B4-BE49-F238E27FC236}">
                  <a16:creationId xmlns:a16="http://schemas.microsoft.com/office/drawing/2014/main" id="{97143DCD-E024-4E6C-A154-3E7A0444D8D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891088" y="2403086"/>
              <a:ext cx="1974850" cy="311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63663" tIns="31832" rIns="63663" bIns="31832" anchor="ctr">
              <a:noAutofit/>
            </a:bodyPr>
            <a:lstStyle>
              <a:lvl1pPr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9pPr>
            </a:lstStyle>
            <a:p>
              <a:pPr>
                <a:spcBef>
                  <a:spcPct val="50000"/>
                </a:spcBef>
                <a:buNone/>
              </a:pPr>
              <a:r>
                <a:rPr lang="en-US" sz="1600" dirty="0">
                  <a:solidFill>
                    <a:srgbClr val="F2F2F2"/>
                  </a:solidFill>
                  <a:latin typeface="Arial" charset="0"/>
                </a:rPr>
                <a:t>RHESSI 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9C1F722-02CC-9A8F-A6A7-D80797A3D5A0}"/>
              </a:ext>
            </a:extLst>
          </p:cNvPr>
          <p:cNvGrpSpPr/>
          <p:nvPr/>
        </p:nvGrpSpPr>
        <p:grpSpPr>
          <a:xfrm>
            <a:off x="6393532" y="893373"/>
            <a:ext cx="1828800" cy="1347870"/>
            <a:chOff x="182563" y="2860286"/>
            <a:chExt cx="1957387" cy="1500187"/>
          </a:xfrm>
        </p:grpSpPr>
        <p:pic>
          <p:nvPicPr>
            <p:cNvPr id="11" name="Picture 6" descr="chipsat_on_orbit_2">
              <a:extLst>
                <a:ext uri="{FF2B5EF4-FFF2-40B4-BE49-F238E27FC236}">
                  <a16:creationId xmlns:a16="http://schemas.microsoft.com/office/drawing/2014/main" id="{3100A57C-731B-5E00-A7C5-1DEF56F10AD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182563" y="2860286"/>
              <a:ext cx="1920875" cy="15001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blurRad="127000" dist="127000" dir="2700000" algn="tl" rotWithShape="0">
                <a:srgbClr val="000000">
                  <a:alpha val="35000"/>
                </a:srgbClr>
              </a:outerShdw>
            </a:effectLst>
          </p:spPr>
        </p:pic>
        <p:sp>
          <p:nvSpPr>
            <p:cNvPr id="12" name="Text Box 7">
              <a:extLst>
                <a:ext uri="{FF2B5EF4-FFF2-40B4-BE49-F238E27FC236}">
                  <a16:creationId xmlns:a16="http://schemas.microsoft.com/office/drawing/2014/main" id="{71DAB31D-1891-3F8F-30EE-DDBA1603641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1613" y="4033448"/>
              <a:ext cx="1938337" cy="311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63663" tIns="31832" rIns="63663" bIns="31832" anchor="ctr">
              <a:noAutofit/>
            </a:bodyPr>
            <a:lstStyle>
              <a:lvl1pPr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9pPr>
            </a:lstStyle>
            <a:p>
              <a:pPr>
                <a:spcBef>
                  <a:spcPct val="50000"/>
                </a:spcBef>
                <a:buNone/>
              </a:pPr>
              <a:r>
                <a:rPr lang="en-US" sz="1600" dirty="0">
                  <a:solidFill>
                    <a:srgbClr val="F2F2F2"/>
                  </a:solidFill>
                  <a:latin typeface="Arial" charset="0"/>
                  <a:cs typeface="Arial" charset="0"/>
                </a:rPr>
                <a:t>CHIPS </a:t>
              </a:r>
            </a:p>
          </p:txBody>
        </p:sp>
      </p:grpSp>
      <p:sp>
        <p:nvSpPr>
          <p:cNvPr id="13" name="TextBox 29">
            <a:extLst>
              <a:ext uri="{FF2B5EF4-FFF2-40B4-BE49-F238E27FC236}">
                <a16:creationId xmlns:a16="http://schemas.microsoft.com/office/drawing/2014/main" id="{48234E79-4184-5F6A-404A-DA927D467E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486585" y="1150858"/>
            <a:ext cx="2131390" cy="1707800"/>
          </a:xfrm>
          <a:prstGeom prst="rect">
            <a:avLst/>
          </a:prstGeom>
          <a:solidFill>
            <a:schemeClr val="bg1"/>
          </a:solidFill>
          <a:ln w="28575">
            <a:solidFill>
              <a:schemeClr val="bg1">
                <a:lumMod val="75000"/>
              </a:schemeClr>
            </a:solidFill>
            <a:round/>
            <a:headEnd/>
            <a:tailEnd/>
          </a:ln>
          <a:effectLst>
            <a:outerShdw blurRad="127000" dist="127000" dir="2700000" algn="tl" rotWithShape="0">
              <a:srgbClr val="000000">
                <a:alpha val="35000"/>
              </a:srgbClr>
            </a:outerShdw>
          </a:effectLst>
        </p:spPr>
        <p:txBody>
          <a:bodyPr tIns="18288" bIns="36576" anchor="ctr"/>
          <a:lstStyle/>
          <a:p>
            <a:pPr>
              <a:buNone/>
              <a:defRPr/>
            </a:pPr>
            <a:r>
              <a:rPr lang="en-US" sz="1600" b="1" dirty="0">
                <a:ea typeface="ＭＳ Ｐゴシック" charset="-128"/>
                <a:cs typeface="ＭＳ Ｐゴシック" charset="-128"/>
              </a:rPr>
              <a:t>UCB/SSL has operated 11 NASA Explorer spacecraft over a period of nearly thirty years (6 are currently operational).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8DDFFB05-0D8B-5744-103F-05D3BC69676E}"/>
              </a:ext>
            </a:extLst>
          </p:cNvPr>
          <p:cNvGrpSpPr/>
          <p:nvPr/>
        </p:nvGrpSpPr>
        <p:grpSpPr>
          <a:xfrm>
            <a:off x="1706564" y="893374"/>
            <a:ext cx="1320922" cy="1365571"/>
            <a:chOff x="182563" y="893373"/>
            <a:chExt cx="1931987" cy="1828800"/>
          </a:xfrm>
        </p:grpSpPr>
        <p:pic>
          <p:nvPicPr>
            <p:cNvPr id="4" name="Picture 3" descr="EUVE Litho 1 Cropped.jpg">
              <a:extLst>
                <a:ext uri="{FF2B5EF4-FFF2-40B4-BE49-F238E27FC236}">
                  <a16:creationId xmlns:a16="http://schemas.microsoft.com/office/drawing/2014/main" id="{37AE563B-073F-EA80-8B58-F72BB235E54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82563" y="893373"/>
              <a:ext cx="1922462" cy="1828800"/>
            </a:xfrm>
            <a:prstGeom prst="rect">
              <a:avLst/>
            </a:prstGeom>
            <a:effectLst>
              <a:outerShdw blurRad="127000" dist="127000" dir="2700000" algn="tl" rotWithShape="0">
                <a:srgbClr val="000000">
                  <a:alpha val="35000"/>
                </a:srgbClr>
              </a:outerShdw>
            </a:effectLst>
          </p:spPr>
        </p:pic>
        <p:sp>
          <p:nvSpPr>
            <p:cNvPr id="14" name="Text Box 7">
              <a:extLst>
                <a:ext uri="{FF2B5EF4-FFF2-40B4-BE49-F238E27FC236}">
                  <a16:creationId xmlns:a16="http://schemas.microsoft.com/office/drawing/2014/main" id="{9CBD7A03-B2B9-D84D-C2DE-EDCD72EC6FB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1613" y="2403086"/>
              <a:ext cx="1912937" cy="311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63663" tIns="31832" rIns="63663" bIns="31832" anchor="ctr">
              <a:noAutofit/>
            </a:bodyPr>
            <a:lstStyle/>
            <a:p>
              <a:pPr>
                <a:spcBef>
                  <a:spcPct val="50000"/>
                </a:spcBef>
                <a:buNone/>
                <a:defRPr/>
              </a:pPr>
              <a:r>
                <a:rPr lang="en-US" sz="1600" dirty="0">
                  <a:solidFill>
                    <a:schemeClr val="bg1">
                      <a:lumMod val="95000"/>
                    </a:schemeClr>
                  </a:solidFill>
                  <a:ea typeface="ＭＳ Ｐゴシック" charset="-128"/>
                  <a:cs typeface="ＭＳ Ｐゴシック" charset="-128"/>
                </a:rPr>
                <a:t>EUVE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AC8CD5E7-8969-E369-2747-F391EF3D5D1C}"/>
              </a:ext>
            </a:extLst>
          </p:cNvPr>
          <p:cNvGrpSpPr/>
          <p:nvPr/>
        </p:nvGrpSpPr>
        <p:grpSpPr>
          <a:xfrm>
            <a:off x="2295827" y="2870863"/>
            <a:ext cx="2128697" cy="1361687"/>
            <a:chOff x="572730" y="4503784"/>
            <a:chExt cx="2524054" cy="1919288"/>
          </a:xfrm>
        </p:grpSpPr>
        <p:pic>
          <p:nvPicPr>
            <p:cNvPr id="15" name="Picture 5" descr="themis_web_image2006">
              <a:extLst>
                <a:ext uri="{FF2B5EF4-FFF2-40B4-BE49-F238E27FC236}">
                  <a16:creationId xmlns:a16="http://schemas.microsoft.com/office/drawing/2014/main" id="{4D019B1D-088E-AB39-D591-E111B0112A7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auto">
            <a:xfrm>
              <a:off x="572730" y="4503784"/>
              <a:ext cx="2416175" cy="1919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blurRad="127000" dist="127000" dir="2700000" algn="tl" rotWithShape="0">
                <a:srgbClr val="000000">
                  <a:alpha val="35000"/>
                </a:srgbClr>
              </a:outerShdw>
            </a:effectLst>
          </p:spPr>
        </p:pic>
        <p:sp>
          <p:nvSpPr>
            <p:cNvPr id="16" name="Text Box 7">
              <a:extLst>
                <a:ext uri="{FF2B5EF4-FFF2-40B4-BE49-F238E27FC236}">
                  <a16:creationId xmlns:a16="http://schemas.microsoft.com/office/drawing/2014/main" id="{5D10C8CA-E7D8-4579-C267-17A92BF3CD3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47273" y="6068018"/>
              <a:ext cx="2449511" cy="311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63663" tIns="31832" rIns="63663" bIns="31832" anchor="ctr">
              <a:noAutofit/>
            </a:bodyPr>
            <a:lstStyle>
              <a:lvl1pPr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9pPr>
            </a:lstStyle>
            <a:p>
              <a:pPr>
                <a:spcBef>
                  <a:spcPct val="50000"/>
                </a:spcBef>
                <a:buNone/>
              </a:pPr>
              <a:r>
                <a:rPr lang="en-US" sz="1600" dirty="0">
                  <a:solidFill>
                    <a:srgbClr val="F2F2F2"/>
                  </a:solidFill>
                  <a:latin typeface="Arial" charset="0"/>
                </a:rPr>
                <a:t>THEMIS / ARTEMIS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4757FB08-BAF1-459E-197B-9032BBF43493}"/>
              </a:ext>
            </a:extLst>
          </p:cNvPr>
          <p:cNvGrpSpPr/>
          <p:nvPr/>
        </p:nvGrpSpPr>
        <p:grpSpPr>
          <a:xfrm>
            <a:off x="5198656" y="2701608"/>
            <a:ext cx="1794688" cy="1816839"/>
            <a:chOff x="2337812" y="2370450"/>
            <a:chExt cx="2175451" cy="2249488"/>
          </a:xfrm>
        </p:grpSpPr>
        <p:pic>
          <p:nvPicPr>
            <p:cNvPr id="6" name="Picture 5" descr="NuSTAR in Space Cropped.png">
              <a:extLst>
                <a:ext uri="{FF2B5EF4-FFF2-40B4-BE49-F238E27FC236}">
                  <a16:creationId xmlns:a16="http://schemas.microsoft.com/office/drawing/2014/main" id="{2F05A2D7-D36F-360B-F9C1-8AC7E6F8794F}"/>
                </a:ext>
              </a:extLst>
            </p:cNvPr>
            <p:cNvPicPr>
              <a:picLocks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337812" y="2370450"/>
              <a:ext cx="1828800" cy="2249488"/>
            </a:xfrm>
            <a:prstGeom prst="rect">
              <a:avLst/>
            </a:prstGeom>
            <a:effectLst>
              <a:outerShdw blurRad="127000" dist="127000" dir="2700000" algn="tl" rotWithShape="0">
                <a:srgbClr val="000000">
                  <a:alpha val="35000"/>
                </a:srgbClr>
              </a:outerShdw>
            </a:effectLst>
          </p:spPr>
        </p:pic>
        <p:sp>
          <p:nvSpPr>
            <p:cNvPr id="17" name="Text Box 7">
              <a:extLst>
                <a:ext uri="{FF2B5EF4-FFF2-40B4-BE49-F238E27FC236}">
                  <a16:creationId xmlns:a16="http://schemas.microsoft.com/office/drawing/2014/main" id="{B7C0475A-E71F-0790-DCD8-6F19422AC6E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724150" y="4195373"/>
              <a:ext cx="1789113" cy="311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63663" tIns="31832" rIns="63663" bIns="31832" anchor="ctr">
              <a:noAutofit/>
            </a:bodyPr>
            <a:lstStyle>
              <a:lvl1pPr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9pPr>
            </a:lstStyle>
            <a:p>
              <a:pPr>
                <a:spcBef>
                  <a:spcPct val="50000"/>
                </a:spcBef>
                <a:buNone/>
              </a:pPr>
              <a:r>
                <a:rPr lang="en-US" sz="1600" dirty="0">
                  <a:solidFill>
                    <a:srgbClr val="F2F2F2"/>
                  </a:solidFill>
                  <a:latin typeface="Arial" charset="0"/>
                </a:rPr>
                <a:t>NuSTAR 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CF0916C4-AE4A-969E-A98B-6E5380258599}"/>
              </a:ext>
            </a:extLst>
          </p:cNvPr>
          <p:cNvGrpSpPr/>
          <p:nvPr/>
        </p:nvGrpSpPr>
        <p:grpSpPr>
          <a:xfrm>
            <a:off x="7670485" y="2896046"/>
            <a:ext cx="1828800" cy="1158875"/>
            <a:chOff x="7132638" y="3231761"/>
            <a:chExt cx="1828800" cy="1158875"/>
          </a:xfrm>
        </p:grpSpPr>
        <p:pic>
          <p:nvPicPr>
            <p:cNvPr id="21" name="Picture 20" descr="ICON Rendering Observatory and Ionosphere v1 Cropped.png">
              <a:extLst>
                <a:ext uri="{FF2B5EF4-FFF2-40B4-BE49-F238E27FC236}">
                  <a16:creationId xmlns:a16="http://schemas.microsoft.com/office/drawing/2014/main" id="{BB1D9A0E-78A7-02E2-17D3-299B0D8B196E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32638" y="3231761"/>
              <a:ext cx="1828800" cy="1158875"/>
            </a:xfrm>
            <a:prstGeom prst="rect">
              <a:avLst/>
            </a:prstGeom>
            <a:effectLst>
              <a:outerShdw blurRad="127000" dist="127000" dir="2700000" algn="tl" rotWithShape="0">
                <a:srgbClr val="000000">
                  <a:alpha val="35000"/>
                </a:srgbClr>
              </a:outerShdw>
            </a:effectLst>
          </p:spPr>
        </p:pic>
        <p:sp>
          <p:nvSpPr>
            <p:cNvPr id="22" name="Text Box 7">
              <a:extLst>
                <a:ext uri="{FF2B5EF4-FFF2-40B4-BE49-F238E27FC236}">
                  <a16:creationId xmlns:a16="http://schemas.microsoft.com/office/drawing/2014/main" id="{ABEBF2C0-8CE8-07A1-EB0B-1A067B60651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159625" y="4066786"/>
              <a:ext cx="1789113" cy="311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63663" tIns="31832" rIns="63663" bIns="31832" anchor="ctr">
              <a:noAutofit/>
            </a:bodyPr>
            <a:lstStyle>
              <a:lvl1pPr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9pPr>
            </a:lstStyle>
            <a:p>
              <a:pPr>
                <a:spcBef>
                  <a:spcPct val="50000"/>
                </a:spcBef>
                <a:buNone/>
              </a:pPr>
              <a:r>
                <a:rPr lang="en-US" sz="1600" dirty="0">
                  <a:solidFill>
                    <a:srgbClr val="F2F2F2"/>
                  </a:solidFill>
                  <a:latin typeface="Arial" charset="0"/>
                </a:rPr>
                <a:t>ICON </a:t>
              </a:r>
            </a:p>
          </p:txBody>
        </p:sp>
      </p:grpSp>
      <p:sp>
        <p:nvSpPr>
          <p:cNvPr id="26" name="TextBox 25">
            <a:extLst>
              <a:ext uri="{FF2B5EF4-FFF2-40B4-BE49-F238E27FC236}">
                <a16:creationId xmlns:a16="http://schemas.microsoft.com/office/drawing/2014/main" id="{8328C154-994A-183B-B78A-46BCC400A5E8}"/>
              </a:ext>
            </a:extLst>
          </p:cNvPr>
          <p:cNvSpPr txBox="1"/>
          <p:nvPr/>
        </p:nvSpPr>
        <p:spPr>
          <a:xfrm>
            <a:off x="7735256" y="5976502"/>
            <a:ext cx="68640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en-US" sz="1600" dirty="0">
                <a:solidFill>
                  <a:schemeClr val="bg1"/>
                </a:solidFill>
                <a:latin typeface="+mn-lt"/>
              </a:rPr>
              <a:t>COSI</a:t>
            </a:r>
          </a:p>
        </p:txBody>
      </p:sp>
      <p:pic>
        <p:nvPicPr>
          <p:cNvPr id="1027" name="Picture 3">
            <a:extLst>
              <a:ext uri="{FF2B5EF4-FFF2-40B4-BE49-F238E27FC236}">
                <a16:creationId xmlns:a16="http://schemas.microsoft.com/office/drawing/2014/main" id="{CFC4290F-A670-CE0D-5095-734D49D403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5904" y="4639282"/>
            <a:ext cx="1558235" cy="16757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7C4C21D3-9FAB-9623-2C38-955A2400B3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22714" y="4731208"/>
            <a:ext cx="1457244" cy="14572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Space Weather Explorers Week – Let's go exploring!">
            <a:extLst>
              <a:ext uri="{FF2B5EF4-FFF2-40B4-BE49-F238E27FC236}">
                <a16:creationId xmlns:a16="http://schemas.microsoft.com/office/drawing/2014/main" id="{3AE3A20A-F6BF-2388-AF3E-B2DCD791A9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6031" y="4978812"/>
            <a:ext cx="2345617" cy="11881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2C9EEB39-D6F5-6E0B-107E-EB7F52BF5CE0}"/>
              </a:ext>
            </a:extLst>
          </p:cNvPr>
          <p:cNvSpPr txBox="1"/>
          <p:nvPr/>
        </p:nvSpPr>
        <p:spPr>
          <a:xfrm>
            <a:off x="1500432" y="6275325"/>
            <a:ext cx="137409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Phase D (Sept 2024)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1B43CC8F-B7F3-31BB-572A-2F3E260E9105}"/>
              </a:ext>
            </a:extLst>
          </p:cNvPr>
          <p:cNvSpPr txBox="1"/>
          <p:nvPr/>
        </p:nvSpPr>
        <p:spPr>
          <a:xfrm>
            <a:off x="4691260" y="6238032"/>
            <a:ext cx="107753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Phase D (2025)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F6B513CF-EA0A-EFA4-4ADC-A6B29B678BC9}"/>
              </a:ext>
            </a:extLst>
          </p:cNvPr>
          <p:cNvSpPr txBox="1"/>
          <p:nvPr/>
        </p:nvSpPr>
        <p:spPr>
          <a:xfrm>
            <a:off x="2908804" y="4217349"/>
            <a:ext cx="53251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B050"/>
                </a:solidFill>
              </a:rPr>
              <a:t>Active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8ACD2083-164A-FB41-5453-9EB4B5B06982}"/>
              </a:ext>
            </a:extLst>
          </p:cNvPr>
          <p:cNvSpPr txBox="1"/>
          <p:nvPr/>
        </p:nvSpPr>
        <p:spPr>
          <a:xfrm>
            <a:off x="5205151" y="4455361"/>
            <a:ext cx="53251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B050"/>
                </a:solidFill>
              </a:rPr>
              <a:t>Active</a:t>
            </a:r>
          </a:p>
        </p:txBody>
      </p:sp>
      <p:pic>
        <p:nvPicPr>
          <p:cNvPr id="45" name="Picture 44" descr="Logo&#10;&#10;Description automatically generated">
            <a:extLst>
              <a:ext uri="{FF2B5EF4-FFF2-40B4-BE49-F238E27FC236}">
                <a16:creationId xmlns:a16="http://schemas.microsoft.com/office/drawing/2014/main" id="{61ECF2BA-879D-7959-F936-190D07F39B65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93321" y="4608459"/>
            <a:ext cx="1702741" cy="170274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24D4254-3FAF-CD00-DBF4-349FBCF87BAD}"/>
              </a:ext>
            </a:extLst>
          </p:cNvPr>
          <p:cNvSpPr txBox="1"/>
          <p:nvPr/>
        </p:nvSpPr>
        <p:spPr>
          <a:xfrm>
            <a:off x="7787656" y="6274111"/>
            <a:ext cx="70884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Phase C 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E9A77B26-2EF6-46CD-993F-79B7774C981F}"/>
              </a:ext>
            </a:extLst>
          </p:cNvPr>
          <p:cNvSpPr txBox="1"/>
          <p:nvPr/>
        </p:nvSpPr>
        <p:spPr>
          <a:xfrm>
            <a:off x="10086095" y="6238032"/>
            <a:ext cx="70884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Phase C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4CBABB6-ECEB-449A-B80B-F5085B665829}"/>
              </a:ext>
            </a:extLst>
          </p:cNvPr>
          <p:cNvSpPr/>
          <p:nvPr/>
        </p:nvSpPr>
        <p:spPr>
          <a:xfrm>
            <a:off x="1719589" y="2525086"/>
            <a:ext cx="3041650" cy="204311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endParaRPr lang="en-US" sz="1400" b="1" dirty="0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FBAC5FCF-C24A-4221-BBB1-FB3D1DAE2C62}"/>
              </a:ext>
            </a:extLst>
          </p:cNvPr>
          <p:cNvSpPr/>
          <p:nvPr/>
        </p:nvSpPr>
        <p:spPr>
          <a:xfrm>
            <a:off x="1112041" y="4608459"/>
            <a:ext cx="2154697" cy="204311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endParaRPr lang="en-US" sz="1400" b="1" dirty="0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73F2F8C5-12F7-4D5D-9BBB-A02FD549FEA5}"/>
              </a:ext>
            </a:extLst>
          </p:cNvPr>
          <p:cNvSpPr/>
          <p:nvPr/>
        </p:nvSpPr>
        <p:spPr>
          <a:xfrm>
            <a:off x="3939895" y="4730097"/>
            <a:ext cx="2154697" cy="2043115"/>
          </a:xfrm>
          <a:prstGeom prst="rect">
            <a:avLst/>
          </a:prstGeom>
          <a:noFill/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endParaRPr lang="en-US" sz="1400" b="1" dirty="0"/>
          </a:p>
        </p:txBody>
      </p:sp>
    </p:spTree>
    <p:extLst>
      <p:ext uri="{BB962C8B-B14F-4D97-AF65-F5344CB8AC3E}">
        <p14:creationId xmlns:p14="http://schemas.microsoft.com/office/powerpoint/2010/main" val="24869869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11EF3C7-3D2B-4146-87C5-ED8FF48986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b="0" i="0" dirty="0">
                <a:solidFill>
                  <a:srgbClr val="111111"/>
                </a:solidFill>
                <a:effectLst/>
              </a:rPr>
              <a:t>Awarded as part of Small Innovative Missions for Planetary Exploration (</a:t>
            </a:r>
            <a:r>
              <a:rPr lang="en-US" sz="2000" b="0" i="0" dirty="0" err="1">
                <a:solidFill>
                  <a:srgbClr val="111111"/>
                </a:solidFill>
                <a:effectLst/>
              </a:rPr>
              <a:t>SIMPLEx</a:t>
            </a:r>
            <a:r>
              <a:rPr lang="en-US" sz="2000" b="0" i="0" dirty="0">
                <a:solidFill>
                  <a:srgbClr val="111111"/>
                </a:solidFill>
                <a:effectLst/>
              </a:rPr>
              <a:t>) program</a:t>
            </a:r>
          </a:p>
          <a:p>
            <a:r>
              <a:rPr lang="en-US" sz="2000" b="0" i="0" dirty="0">
                <a:solidFill>
                  <a:srgbClr val="111111"/>
                </a:solidFill>
                <a:effectLst/>
              </a:rPr>
              <a:t>Aims to fund low-cost, </a:t>
            </a:r>
            <a:r>
              <a:rPr lang="en-US" sz="2000" i="0" dirty="0">
                <a:solidFill>
                  <a:srgbClr val="111111"/>
                </a:solidFill>
                <a:effectLst/>
              </a:rPr>
              <a:t>high-risk</a:t>
            </a:r>
            <a:r>
              <a:rPr lang="en-US" sz="2000" b="0" i="0" dirty="0">
                <a:solidFill>
                  <a:srgbClr val="111111"/>
                </a:solidFill>
                <a:effectLst/>
              </a:rPr>
              <a:t> missions; </a:t>
            </a:r>
            <a:r>
              <a:rPr lang="en-US" sz="2000" b="0" dirty="0">
                <a:solidFill>
                  <a:srgbClr val="111111"/>
                </a:solidFill>
              </a:rPr>
              <a:t> ~</a:t>
            </a:r>
            <a:r>
              <a:rPr lang="en-US" sz="2000" b="0" dirty="0">
                <a:solidFill>
                  <a:srgbClr val="111111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$80 million-budget</a:t>
            </a:r>
            <a:r>
              <a:rPr lang="en-US" sz="2000" b="0" dirty="0">
                <a:solidFill>
                  <a:srgbClr val="111111"/>
                </a:solidFill>
              </a:rPr>
              <a:t> (including launch vehicle)</a:t>
            </a:r>
          </a:p>
          <a:p>
            <a:r>
              <a:rPr lang="en-US" sz="2000" b="0" u="sng" dirty="0">
                <a:solidFill>
                  <a:srgbClr val="111111"/>
                </a:solidFill>
              </a:rPr>
              <a:t>Two</a:t>
            </a:r>
            <a:r>
              <a:rPr lang="en-US" sz="2000" b="0" dirty="0">
                <a:solidFill>
                  <a:srgbClr val="111111"/>
                </a:solidFill>
              </a:rPr>
              <a:t> spacecraft delivered to Mars</a:t>
            </a:r>
          </a:p>
          <a:p>
            <a:r>
              <a:rPr lang="en-US" sz="2000" b="0" dirty="0" err="1">
                <a:solidFill>
                  <a:srgbClr val="111111"/>
                </a:solidFill>
              </a:rPr>
              <a:t>Rocketlab</a:t>
            </a:r>
            <a:r>
              <a:rPr lang="en-US" sz="2000" b="0" dirty="0">
                <a:solidFill>
                  <a:srgbClr val="111111"/>
                </a:solidFill>
              </a:rPr>
              <a:t> busses and a New Glenn launch vehicle</a:t>
            </a:r>
          </a:p>
          <a:p>
            <a:r>
              <a:rPr lang="en-US" sz="2000" b="0" dirty="0">
                <a:solidFill>
                  <a:srgbClr val="111111"/>
                </a:solidFill>
              </a:rPr>
              <a:t>Can’t do interplanetary ops within this budget without…</a:t>
            </a:r>
          </a:p>
          <a:p>
            <a:pPr lvl="1"/>
            <a:r>
              <a:rPr lang="en-US" sz="1850" dirty="0">
                <a:solidFill>
                  <a:srgbClr val="111111"/>
                </a:solidFill>
              </a:rPr>
              <a:t>E</a:t>
            </a:r>
            <a:r>
              <a:rPr lang="en-US" sz="1850" b="0" dirty="0">
                <a:solidFill>
                  <a:srgbClr val="111111"/>
                </a:solidFill>
              </a:rPr>
              <a:t>xtreme (technical and bureaucratic) streamlining</a:t>
            </a:r>
          </a:p>
          <a:p>
            <a:pPr lvl="1"/>
            <a:r>
              <a:rPr lang="en-US" sz="1850" b="0" dirty="0">
                <a:solidFill>
                  <a:srgbClr val="111111"/>
                </a:solidFill>
              </a:rPr>
              <a:t>Free, or mostly in-house tools; some “new-space” tools</a:t>
            </a:r>
          </a:p>
          <a:p>
            <a:pPr lvl="1"/>
            <a:r>
              <a:rPr lang="en-US" sz="1850" dirty="0">
                <a:solidFill>
                  <a:srgbClr val="111111"/>
                </a:solidFill>
              </a:rPr>
              <a:t>Simplified ops and ops training</a:t>
            </a:r>
          </a:p>
          <a:p>
            <a:pPr lvl="1"/>
            <a:r>
              <a:rPr lang="en-US" sz="1850" b="0" dirty="0">
                <a:solidFill>
                  <a:srgbClr val="111111"/>
                </a:solidFill>
              </a:rPr>
              <a:t>Automation, automation, automation</a:t>
            </a:r>
          </a:p>
          <a:p>
            <a:pPr lvl="1"/>
            <a:r>
              <a:rPr lang="en-US" sz="1850" b="0" dirty="0">
                <a:solidFill>
                  <a:srgbClr val="111111"/>
                </a:solidFill>
              </a:rPr>
              <a:t>Maximize re-use of past infrastructure</a:t>
            </a:r>
          </a:p>
          <a:p>
            <a:pPr lvl="1"/>
            <a:r>
              <a:rPr lang="en-US" sz="1850" dirty="0">
                <a:solidFill>
                  <a:srgbClr val="111111"/>
                </a:solidFill>
              </a:rPr>
              <a:t>Small, experienced team with lots of cross-training and ownership</a:t>
            </a:r>
          </a:p>
          <a:p>
            <a:pPr lvl="1"/>
            <a:endParaRPr lang="en-US" sz="1850" dirty="0">
              <a:solidFill>
                <a:srgbClr val="111111"/>
              </a:solidFill>
            </a:endParaRPr>
          </a:p>
          <a:p>
            <a:pPr marL="342859" lvl="1" indent="0">
              <a:buNone/>
            </a:pPr>
            <a:endParaRPr lang="en-US" sz="1850" dirty="0">
              <a:solidFill>
                <a:srgbClr val="111111"/>
              </a:solidFill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C449FEF2-0DC9-4A5E-A379-7B12DAF6BD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9391" y="0"/>
            <a:ext cx="10352015" cy="700088"/>
          </a:xfrm>
        </p:spPr>
        <p:txBody>
          <a:bodyPr/>
          <a:lstStyle/>
          <a:p>
            <a:r>
              <a:rPr lang="en-US" sz="2400" kern="1200" dirty="0">
                <a:solidFill>
                  <a:srgbClr val="3465B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NASA’s ESCAPADE Mission as a Forcing Function for Low-cost Ops</a:t>
            </a:r>
          </a:p>
        </p:txBody>
      </p:sp>
      <p:pic>
        <p:nvPicPr>
          <p:cNvPr id="1026" name="Picture 2" descr="Rocket Lab Integrating Twin Spacecraft for Mission to Mars for NASA">
            <a:extLst>
              <a:ext uri="{FF2B5EF4-FFF2-40B4-BE49-F238E27FC236}">
                <a16:creationId xmlns:a16="http://schemas.microsoft.com/office/drawing/2014/main" id="{A3547401-24ED-4969-9EBA-2769D2304C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93982" y="2250347"/>
            <a:ext cx="2005592" cy="2596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Rocket Lab's Mars mission gets green light from NASA | TechCrunch">
            <a:extLst>
              <a:ext uri="{FF2B5EF4-FFF2-40B4-BE49-F238E27FC236}">
                <a16:creationId xmlns:a16="http://schemas.microsoft.com/office/drawing/2014/main" id="{E24D58FC-2D62-4A97-9074-F3FC0D4B81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76430" y="4984278"/>
            <a:ext cx="2635104" cy="17567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F636CF8-AF21-41CF-8785-5A837572CC73}"/>
              </a:ext>
            </a:extLst>
          </p:cNvPr>
          <p:cNvSpPr txBox="1"/>
          <p:nvPr/>
        </p:nvSpPr>
        <p:spPr>
          <a:xfrm>
            <a:off x="-288227" y="5247093"/>
            <a:ext cx="8296712" cy="18004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85759" lvl="1" indent="-342900">
              <a:buFont typeface="Wingdings" panose="05000000000000000000" pitchFamily="2" charset="2"/>
              <a:buChar char="Ø"/>
            </a:pPr>
            <a:r>
              <a:rPr lang="en-US" sz="1850" dirty="0">
                <a:solidFill>
                  <a:srgbClr val="111111"/>
                </a:solidFill>
                <a:latin typeface="+mn-lt"/>
                <a:ea typeface="+mn-ea"/>
              </a:rPr>
              <a:t>We estimated that Ops had to fit within a 5-8% of total budget</a:t>
            </a:r>
          </a:p>
          <a:p>
            <a:pPr marL="685759" lvl="1" indent="-342900">
              <a:buFont typeface="Wingdings" panose="05000000000000000000" pitchFamily="2" charset="2"/>
              <a:buChar char="Ø"/>
            </a:pPr>
            <a:r>
              <a:rPr lang="en-US" sz="1850" dirty="0">
                <a:solidFill>
                  <a:srgbClr val="111111"/>
                </a:solidFill>
                <a:latin typeface="+mn-lt"/>
                <a:ea typeface="+mn-ea"/>
              </a:rPr>
              <a:t>Costs are directly proportional to institutional bureaucracy and fragmentation (geographic) of Ops sub-disciplines</a:t>
            </a:r>
          </a:p>
          <a:p>
            <a:pPr marL="685759" lvl="1" indent="-342900">
              <a:buFont typeface="Wingdings" panose="05000000000000000000" pitchFamily="2" charset="2"/>
              <a:buChar char="Ø"/>
            </a:pPr>
            <a:r>
              <a:rPr lang="en-US" sz="1850" dirty="0">
                <a:solidFill>
                  <a:srgbClr val="111111"/>
                </a:solidFill>
                <a:latin typeface="+mn-lt"/>
                <a:ea typeface="+mn-ea"/>
              </a:rPr>
              <a:t>Costs inversely proportional to scaling: Ops on “Mission N” are cheaper if I am doing multiple other missions with </a:t>
            </a:r>
            <a:r>
              <a:rPr lang="en-US" sz="1850" i="1" dirty="0">
                <a:solidFill>
                  <a:srgbClr val="111111"/>
                </a:solidFill>
                <a:latin typeface="+mn-lt"/>
                <a:ea typeface="+mn-ea"/>
              </a:rPr>
              <a:t>some</a:t>
            </a:r>
            <a:r>
              <a:rPr lang="en-US" sz="1850" dirty="0">
                <a:solidFill>
                  <a:srgbClr val="111111"/>
                </a:solidFill>
                <a:latin typeface="+mn-lt"/>
                <a:ea typeface="+mn-ea"/>
              </a:rPr>
              <a:t> similarities</a:t>
            </a:r>
          </a:p>
          <a:p>
            <a:endParaRPr lang="en-US" sz="1850" dirty="0">
              <a:solidFill>
                <a:srgbClr val="111111"/>
              </a:solidFill>
              <a:latin typeface="+mn-lt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4709883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Text Box 7"/>
          <p:cNvSpPr txBox="1">
            <a:spLocks noChangeArrowheads="1"/>
          </p:cNvSpPr>
          <p:nvPr/>
        </p:nvSpPr>
        <p:spPr bwMode="auto">
          <a:xfrm>
            <a:off x="797643" y="967998"/>
            <a:ext cx="4664075" cy="37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3671" tIns="31835" rIns="63671" bIns="31835">
            <a:spAutoFit/>
          </a:bodyPr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pPr algn="ctr">
              <a:spcBef>
                <a:spcPts val="600"/>
              </a:spcBef>
            </a:pPr>
            <a:r>
              <a:rPr lang="en-US" sz="2000" dirty="0">
                <a:solidFill>
                  <a:srgbClr val="000000"/>
                </a:solidFill>
                <a:latin typeface="Tahoma"/>
                <a:cs typeface="Tahoma"/>
              </a:rPr>
              <a:t>Mission Operations Center</a:t>
            </a:r>
          </a:p>
        </p:txBody>
      </p:sp>
      <p:sp>
        <p:nvSpPr>
          <p:cNvPr id="11266" name="Text Box 7"/>
          <p:cNvSpPr txBox="1">
            <a:spLocks noChangeArrowheads="1"/>
          </p:cNvSpPr>
          <p:nvPr/>
        </p:nvSpPr>
        <p:spPr bwMode="auto">
          <a:xfrm>
            <a:off x="9110417" y="2017784"/>
            <a:ext cx="2438041" cy="1310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3671" tIns="31835" rIns="63671" bIns="31835">
            <a:spAutoFit/>
          </a:bodyPr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  <a:buNone/>
            </a:pPr>
            <a:r>
              <a:rPr lang="en-US" sz="2000" dirty="0">
                <a:solidFill>
                  <a:srgbClr val="000000"/>
                </a:solidFill>
                <a:latin typeface="Tahoma"/>
                <a:cs typeface="Tahoma"/>
              </a:rPr>
              <a:t>Berkeley Ground Station</a:t>
            </a:r>
          </a:p>
          <a:p>
            <a:pPr>
              <a:spcBef>
                <a:spcPts val="600"/>
              </a:spcBef>
            </a:pPr>
            <a:r>
              <a:rPr lang="en-US" sz="1800" dirty="0">
                <a:solidFill>
                  <a:srgbClr val="000000"/>
                </a:solidFill>
                <a:latin typeface="Tahoma"/>
                <a:cs typeface="Tahoma"/>
              </a:rPr>
              <a:t>11-m S-band antenna and equipment racks</a:t>
            </a: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177369" y="434304"/>
            <a:ext cx="5918631" cy="3671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9" tIns="45714" rIns="91429" bIns="45714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2550" b="1">
                <a:latin typeface="Calibri" pitchFamily="34" charset="0"/>
                <a:ea typeface="+mj-ea"/>
              </a:defRPr>
            </a:lvl1pPr>
            <a:lvl2pPr algn="ctr" eaLnBrk="1" hangingPunct="1">
              <a:defRPr sz="2400" b="1">
                <a:latin typeface="Calibri" pitchFamily="34" charset="0"/>
                <a:ea typeface="ＭＳ Ｐゴシック" pitchFamily="34" charset="-128"/>
              </a:defRPr>
            </a:lvl2pPr>
            <a:lvl3pPr algn="ctr" eaLnBrk="1" hangingPunct="1">
              <a:defRPr sz="2400" b="1">
                <a:latin typeface="Calibri" pitchFamily="34" charset="0"/>
                <a:ea typeface="ＭＳ Ｐゴシック" pitchFamily="34" charset="-128"/>
              </a:defRPr>
            </a:lvl3pPr>
            <a:lvl4pPr algn="ctr" eaLnBrk="1" hangingPunct="1">
              <a:defRPr sz="2400" b="1">
                <a:latin typeface="Calibri" pitchFamily="34" charset="0"/>
                <a:ea typeface="ＭＳ Ｐゴシック" pitchFamily="34" charset="-128"/>
              </a:defRPr>
            </a:lvl4pPr>
            <a:lvl5pPr algn="ctr" eaLnBrk="1" hangingPunct="1">
              <a:defRPr sz="2400" b="1">
                <a:latin typeface="Calibri" pitchFamily="34" charset="0"/>
                <a:ea typeface="ＭＳ Ｐゴシック" pitchFamily="34" charset="-128"/>
              </a:defRPr>
            </a:lvl5pPr>
            <a:lvl6pPr marL="342860" algn="ctr" fontAlgn="base">
              <a:spcBef>
                <a:spcPct val="0"/>
              </a:spcBef>
              <a:spcAft>
                <a:spcPct val="0"/>
              </a:spcAft>
              <a:defRPr sz="2100">
                <a:solidFill>
                  <a:schemeClr val="accent2"/>
                </a:solidFill>
                <a:ea typeface="ＭＳ Ｐゴシック" pitchFamily="34" charset="-128"/>
              </a:defRPr>
            </a:lvl6pPr>
            <a:lvl7pPr marL="685720" algn="ctr" fontAlgn="base">
              <a:spcBef>
                <a:spcPct val="0"/>
              </a:spcBef>
              <a:spcAft>
                <a:spcPct val="0"/>
              </a:spcAft>
              <a:defRPr sz="2100">
                <a:solidFill>
                  <a:schemeClr val="accent2"/>
                </a:solidFill>
                <a:ea typeface="ＭＳ Ｐゴシック" pitchFamily="34" charset="-128"/>
              </a:defRPr>
            </a:lvl7pPr>
            <a:lvl8pPr marL="1028580" algn="ctr" fontAlgn="base">
              <a:spcBef>
                <a:spcPct val="0"/>
              </a:spcBef>
              <a:spcAft>
                <a:spcPct val="0"/>
              </a:spcAft>
              <a:defRPr sz="2100">
                <a:solidFill>
                  <a:schemeClr val="accent2"/>
                </a:solidFill>
                <a:ea typeface="ＭＳ Ｐゴシック" pitchFamily="34" charset="-128"/>
              </a:defRPr>
            </a:lvl8pPr>
            <a:lvl9pPr marL="1371440" algn="ctr" fontAlgn="base">
              <a:spcBef>
                <a:spcPct val="0"/>
              </a:spcBef>
              <a:spcAft>
                <a:spcPct val="0"/>
              </a:spcAft>
              <a:defRPr sz="2100">
                <a:solidFill>
                  <a:schemeClr val="accent2"/>
                </a:solidFill>
                <a:ea typeface="ＭＳ Ｐゴシック" pitchFamily="34" charset="-128"/>
              </a:defRPr>
            </a:lvl9pPr>
          </a:lstStyle>
          <a:p>
            <a:r>
              <a:rPr lang="en-US" sz="2400" dirty="0">
                <a:solidFill>
                  <a:srgbClr val="3465B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Operations Facilities at UCB/SSL</a:t>
            </a:r>
          </a:p>
        </p:txBody>
      </p:sp>
      <p:pic>
        <p:nvPicPr>
          <p:cNvPr id="11" name="Picture 17" descr="bgs_antenna_install_70_cmyk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903746" y="1257024"/>
            <a:ext cx="2083669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127000" dist="127000" dir="2700000" algn="tl" rotWithShape="0">
              <a:srgbClr val="000000">
                <a:alpha val="50000"/>
              </a:srgbClr>
            </a:outerShdw>
          </a:effectLst>
        </p:spPr>
      </p:pic>
      <p:pic>
        <p:nvPicPr>
          <p:cNvPr id="12" name="Picture 11" descr="BGS Racks and ICON RF &amp; Baseband Cube 20140915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5581" y="4215519"/>
            <a:ext cx="3078930" cy="2273510"/>
          </a:xfrm>
          <a:prstGeom prst="rect">
            <a:avLst/>
          </a:prstGeom>
          <a:effectLst>
            <a:outerShdw blurRad="127000" dist="127000" dir="2700000" algn="tl" rotWithShape="0">
              <a:srgbClr val="000000">
                <a:alpha val="35000"/>
              </a:srgbClr>
            </a:outerShdw>
          </a:effectLst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CD591FD6-C7FB-C1DE-1871-382854EFA09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2230" y="2673177"/>
            <a:ext cx="2526804" cy="191229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6BF3373-EAB9-1CA1-513E-F861301DEFF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90179" y="4721889"/>
            <a:ext cx="2604829" cy="193375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529D406-5626-AD49-451C-1BA0663D541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76250" y="2673177"/>
            <a:ext cx="2849753" cy="1903056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F35E068F-1BEA-7C01-C0CC-F5AFD32520E4}"/>
              </a:ext>
            </a:extLst>
          </p:cNvPr>
          <p:cNvSpPr txBox="1"/>
          <p:nvPr/>
        </p:nvSpPr>
        <p:spPr>
          <a:xfrm>
            <a:off x="143055" y="1301142"/>
            <a:ext cx="5411958" cy="12388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Recent Upgrades completed in January 2024 to support our 5 new missions without increase in footprint: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Each individual workstations can control any spacecraft SSL is responsible for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Mission Ops Network upgraded onto NASA backbone with 10x bandwidth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Focus on automation going back two decades – MOC should be mostly empty except during commissioning, maneuvers and anomaly response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Spread cost between 4 different NASA missions</a:t>
            </a:r>
          </a:p>
        </p:txBody>
      </p:sp>
    </p:spTree>
    <p:extLst>
      <p:ext uri="{BB962C8B-B14F-4D97-AF65-F5344CB8AC3E}">
        <p14:creationId xmlns:p14="http://schemas.microsoft.com/office/powerpoint/2010/main" val="16857275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457B3B-6D68-754A-BAA7-E559D22E9C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5895" y="142880"/>
            <a:ext cx="6165908" cy="700088"/>
          </a:xfrm>
        </p:spPr>
        <p:txBody>
          <a:bodyPr/>
          <a:lstStyle/>
          <a:p>
            <a:r>
              <a:rPr lang="en-US" sz="2400" kern="1200" dirty="0">
                <a:solidFill>
                  <a:srgbClr val="3465B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Spacecraft control with Galaxy/ITOS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E86139-4B4F-BE4A-B53E-7E900E6D48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/>
              <a:t>MOC command and control software is Galaxy, formerly ITOS (Integrated Test and Operations System) from Hammers </a:t>
            </a:r>
          </a:p>
          <a:p>
            <a:pPr lvl="1"/>
            <a:r>
              <a:rPr lang="en-US" sz="2000" dirty="0"/>
              <a:t>Used at SSL on FAST, RHESSI, THEMIS/ARTEMIS, </a:t>
            </a:r>
            <a:r>
              <a:rPr lang="en-US" sz="2000" dirty="0" err="1"/>
              <a:t>NuSTAR</a:t>
            </a:r>
            <a:r>
              <a:rPr lang="en-US" sz="2000" dirty="0"/>
              <a:t>, ICON (approximately 100 spacecraft-years)</a:t>
            </a:r>
          </a:p>
          <a:p>
            <a:pPr lvl="1"/>
            <a:r>
              <a:rPr lang="en-US" sz="2000" dirty="0"/>
              <a:t>Integrated with central MOC automation, anomaly paging systems</a:t>
            </a:r>
          </a:p>
          <a:p>
            <a:r>
              <a:rPr lang="en-US" sz="2000" dirty="0"/>
              <a:t>Galaxy/ITOS will support spacecraft and instrument real-time </a:t>
            </a:r>
            <a:r>
              <a:rPr lang="en-US" sz="2000" u="sng" dirty="0"/>
              <a:t>command and control</a:t>
            </a:r>
          </a:p>
          <a:p>
            <a:r>
              <a:rPr lang="en-US" sz="2000" dirty="0">
                <a:solidFill>
                  <a:srgbClr val="FF0000"/>
                </a:solidFill>
              </a:rPr>
              <a:t>Up until recently, Hammers Galaxy was free for NASA missions</a:t>
            </a:r>
          </a:p>
          <a:p>
            <a:r>
              <a:rPr lang="en-US" sz="2000" dirty="0"/>
              <a:t>For the “Front-end” GUIs, we are experimenting with more intuitive custom GUIs that a person with more minimal training can easily on board to</a:t>
            </a:r>
          </a:p>
          <a:p>
            <a:pPr lvl="1"/>
            <a:r>
              <a:rPr lang="en-US" sz="1800" dirty="0"/>
              <a:t>A Berkeley student built custom code on top of Grafana</a:t>
            </a:r>
          </a:p>
          <a:p>
            <a:pPr lvl="1"/>
            <a:r>
              <a:rPr lang="en-US" sz="1800" dirty="0"/>
              <a:t>Lesson: Young, “inexperienced” go-getters can do a lot</a:t>
            </a:r>
          </a:p>
          <a:p>
            <a:r>
              <a:rPr lang="en-US" sz="2000" dirty="0"/>
              <a:t>Long term goal: Home-brewed Command and Control System</a:t>
            </a:r>
          </a:p>
          <a:p>
            <a:pPr marL="342859" lvl="1" indent="0">
              <a:buNone/>
            </a:pP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6968480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FFB0E5A-7F38-43A3-9854-742543BD5C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100% electronic procedures with live embedded telemetry</a:t>
            </a:r>
          </a:p>
          <a:p>
            <a:r>
              <a:rPr lang="en-US" dirty="0"/>
              <a:t>Web-based with near real time latency – Anyone, anywhere can follow real-time</a:t>
            </a:r>
          </a:p>
          <a:p>
            <a:r>
              <a:rPr lang="en-US" dirty="0"/>
              <a:t>Web-based custom GUIs built on top of Grafana - Anyone, anywhere can follow real-time</a:t>
            </a:r>
          </a:p>
          <a:p>
            <a:r>
              <a:rPr lang="en-US" dirty="0"/>
              <a:t>Both procedures and GUI designs can be modified and partially re-used for future missions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D7F9936-0496-42B3-B708-61D2D93DDC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9262" y="0"/>
            <a:ext cx="8484339" cy="700088"/>
          </a:xfrm>
        </p:spPr>
        <p:txBody>
          <a:bodyPr/>
          <a:lstStyle/>
          <a:p>
            <a:r>
              <a:rPr lang="en-US" sz="2400" kern="1200" dirty="0">
                <a:solidFill>
                  <a:srgbClr val="3465B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All-Electronic Procedures and Custom GUIs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DB1A0D6-7384-4F6B-BED7-0E1669F603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259" y="2948728"/>
            <a:ext cx="6717921" cy="327464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9D322A8-9EDB-4DDE-BAF2-A179295EF5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7538" y="2948728"/>
            <a:ext cx="3305263" cy="3201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48583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03F346-91C3-4E12-B3DB-395D435443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Orbit Determination Process Diagram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CFFEA2-F4B8-401F-99C6-5085F48F2A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70259" y="909515"/>
            <a:ext cx="3243247" cy="5464070"/>
          </a:xfrm>
        </p:spPr>
        <p:txBody>
          <a:bodyPr/>
          <a:lstStyle/>
          <a:p>
            <a:r>
              <a:rPr lang="en-US" sz="1600" dirty="0"/>
              <a:t>UCB/SSL using JPL’s Mission Analysis, Operations, and Navigation Toolkit Environment (MONTE) to support flight dynamics and navigation activities.</a:t>
            </a:r>
          </a:p>
          <a:p>
            <a:pPr marL="457200" lvl="1" indent="0">
              <a:buNone/>
            </a:pPr>
            <a:r>
              <a:rPr lang="en-US" sz="1200" dirty="0"/>
              <a:t>Python library that supports</a:t>
            </a:r>
          </a:p>
          <a:p>
            <a:pPr lvl="1"/>
            <a:r>
              <a:rPr lang="en-US" sz="1200" dirty="0"/>
              <a:t>Trajectory design and optimization</a:t>
            </a:r>
          </a:p>
          <a:p>
            <a:pPr lvl="1"/>
            <a:r>
              <a:rPr lang="en-US" sz="1200" dirty="0"/>
              <a:t>Orbit determination and trajectory uncertainty analysis</a:t>
            </a:r>
          </a:p>
          <a:p>
            <a:pPr lvl="1"/>
            <a:r>
              <a:rPr lang="en-US" sz="1200" dirty="0"/>
              <a:t>Orbit event analysis (e.g. shadows, occultations, station views, etc.)</a:t>
            </a:r>
          </a:p>
          <a:p>
            <a:r>
              <a:rPr lang="en-US" sz="1600" dirty="0"/>
              <a:t>MONTE’s mapping capabilities will be used to estimate navigation uncertainty at future events</a:t>
            </a:r>
          </a:p>
          <a:p>
            <a:pPr lvl="1"/>
            <a:r>
              <a:rPr lang="en-US" sz="1200" dirty="0"/>
              <a:t>For example, collision avoidance analyses</a:t>
            </a:r>
          </a:p>
          <a:p>
            <a:r>
              <a:rPr lang="en-US" sz="1600" dirty="0"/>
              <a:t>Trajectory products generated in common formats like SPICE/SPK and CCSDS/OEM.</a:t>
            </a:r>
            <a:endParaRPr lang="en-US" sz="1200" dirty="0"/>
          </a:p>
          <a:p>
            <a:pPr lvl="1"/>
            <a:endParaRPr lang="en-US" sz="1600" kern="0" dirty="0">
              <a:latin typeface="Arial" panose="020B0604020202020204" pitchFamily="34" charset="0"/>
              <a:ea typeface="Calibri" panose="020F0502020204030204" pitchFamily="34" charset="0"/>
            </a:endParaRPr>
          </a:p>
          <a:p>
            <a:endParaRPr lang="en-US" sz="1600" dirty="0"/>
          </a:p>
          <a:p>
            <a:endParaRPr lang="en-US" sz="1800" dirty="0"/>
          </a:p>
          <a:p>
            <a:endParaRPr lang="en-US" sz="1400" dirty="0"/>
          </a:p>
          <a:p>
            <a:pPr marL="0" indent="0">
              <a:buNone/>
            </a:pPr>
            <a:endParaRPr lang="en-US" sz="1400" dirty="0"/>
          </a:p>
          <a:p>
            <a:endParaRPr lang="en-US" sz="1400" dirty="0"/>
          </a:p>
        </p:txBody>
      </p:sp>
      <p:pic>
        <p:nvPicPr>
          <p:cNvPr id="51" name="Picture 50">
            <a:extLst>
              <a:ext uri="{FF2B5EF4-FFF2-40B4-BE49-F238E27FC236}">
                <a16:creationId xmlns:a16="http://schemas.microsoft.com/office/drawing/2014/main" id="{B350FB79-15A7-3890-510D-3A92C288C7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66303" y="1242061"/>
            <a:ext cx="5241478" cy="4105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08731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D51E55-A93C-6AD1-F9D7-02BAE4DFEE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7985" y="31748"/>
            <a:ext cx="8484339" cy="700088"/>
          </a:xfr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pPr defTabSz="457200"/>
            <a:r>
              <a:rPr lang="en-US" sz="2400" kern="1200" dirty="0">
                <a:solidFill>
                  <a:srgbClr val="3465B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SPICE Toolkit and SPICE Enhanced Cosmographia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34A315-916D-9B57-DA23-B05FEEE85B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066801"/>
            <a:ext cx="5486400" cy="5059363"/>
          </a:xfrm>
        </p:spPr>
        <p:txBody>
          <a:bodyPr>
            <a:normAutofit/>
          </a:bodyPr>
          <a:lstStyle/>
          <a:p>
            <a:r>
              <a:rPr lang="en-US" sz="2000" dirty="0"/>
              <a:t>Cosmographia allows visual display of trajectories, orientations, and instrument fields of view</a:t>
            </a:r>
          </a:p>
          <a:p>
            <a:pPr lvl="1"/>
            <a:r>
              <a:rPr lang="en-US" sz="1600" dirty="0">
                <a:hlinkClick r:id="rId4"/>
              </a:rPr>
              <a:t>https://naif.jpl.nasa.gov/naif/cosmographia.html</a:t>
            </a:r>
            <a:endParaRPr lang="en-US" sz="1600" dirty="0"/>
          </a:p>
          <a:p>
            <a:r>
              <a:rPr lang="en-US" sz="2000" dirty="0"/>
              <a:t>Cosmographia leveraging the JPL NAIF SPICE Toolkit for data handling and simulation</a:t>
            </a:r>
          </a:p>
          <a:p>
            <a:pPr lvl="1"/>
            <a:r>
              <a:rPr lang="en-US" sz="1600" dirty="0">
                <a:hlinkClick r:id="rId4"/>
              </a:rPr>
              <a:t>https://naif.jpl.nasa.gov/naif/index.html</a:t>
            </a:r>
            <a:endParaRPr lang="en-US" sz="1600" dirty="0"/>
          </a:p>
          <a:p>
            <a:pPr lvl="1"/>
            <a:r>
              <a:rPr lang="en-US" sz="1600" dirty="0"/>
              <a:t>Trajectory data in SPK format</a:t>
            </a:r>
          </a:p>
          <a:p>
            <a:pPr lvl="1"/>
            <a:r>
              <a:rPr lang="en-US" sz="1600" dirty="0"/>
              <a:t>Frame and FOV definitions defined in SPICE frame and instrument kernels</a:t>
            </a:r>
          </a:p>
          <a:p>
            <a:pPr lvl="1"/>
            <a:r>
              <a:rPr lang="en-US" sz="1600" dirty="0"/>
              <a:t>Orientation data handled by SPICE CK files</a:t>
            </a:r>
          </a:p>
          <a:p>
            <a:pPr lvl="1"/>
            <a:r>
              <a:rPr lang="en-US" sz="1600" dirty="0"/>
              <a:t>Orientation simulations performed with SPICE/</a:t>
            </a:r>
            <a:r>
              <a:rPr lang="en-US" sz="1600" dirty="0" err="1"/>
              <a:t>prediCkt</a:t>
            </a:r>
            <a:endParaRPr lang="en-US" sz="1800" dirty="0"/>
          </a:p>
          <a:p>
            <a:endParaRPr lang="en-US" sz="20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BF0D5C3-6F28-B019-55EF-F53FA0A86241}"/>
              </a:ext>
            </a:extLst>
          </p:cNvPr>
          <p:cNvSpPr txBox="1"/>
          <p:nvPr/>
        </p:nvSpPr>
        <p:spPr>
          <a:xfrm>
            <a:off x="7514095" y="5090977"/>
            <a:ext cx="37381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Example of orientation during a simulated ESCAPADE periapsis transit at Mars</a:t>
            </a:r>
          </a:p>
        </p:txBody>
      </p:sp>
      <p:pic>
        <p:nvPicPr>
          <p:cNvPr id="6" name="Recording 2024-04-24 212323">
            <a:hlinkClick r:id="" action="ppaction://media"/>
            <a:extLst>
              <a:ext uri="{FF2B5EF4-FFF2-40B4-BE49-F238E27FC236}">
                <a16:creationId xmlns:a16="http://schemas.microsoft.com/office/drawing/2014/main" id="{42694775-501C-400C-6E59-4F6EC58FD24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929327" y="1336119"/>
            <a:ext cx="4322932" cy="366317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261659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503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3D213C-00CB-4A45-9950-66E4A8015A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8928" y="74602"/>
            <a:ext cx="8484339" cy="700088"/>
          </a:xfrm>
        </p:spPr>
        <p:txBody>
          <a:bodyPr/>
          <a:lstStyle/>
          <a:p>
            <a:r>
              <a:rPr lang="en-US" sz="2400" kern="1200" dirty="0">
                <a:solidFill>
                  <a:srgbClr val="3465B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Anomaly and Contingency Response</a:t>
            </a: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09CE9442-F7C6-4415-918C-F3B7F0D033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91959" y="1360447"/>
            <a:ext cx="3512127" cy="22317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72" tIns="34286" rIns="68572" bIns="34286"/>
          <a:lstStyle>
            <a:lvl1pPr marL="342900" indent="-3429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2286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pPr marL="259556" lvl="1" indent="-259556">
              <a:buFont typeface="Wingdings" charset="2"/>
              <a:buChar char="q"/>
            </a:pPr>
            <a:r>
              <a:rPr lang="en-US" sz="1500" b="1" dirty="0">
                <a:solidFill>
                  <a:srgbClr val="000000"/>
                </a:solidFill>
                <a:latin typeface="Tahoma"/>
                <a:cs typeface="Tahoma"/>
              </a:rPr>
              <a:t>Anomaly and Contingency Response</a:t>
            </a:r>
          </a:p>
          <a:p>
            <a:pPr marL="472679" lvl="1" indent="-172641">
              <a:spcBef>
                <a:spcPts val="450"/>
              </a:spcBef>
              <a:buFont typeface="Wingdings" charset="2"/>
              <a:buChar char="§"/>
            </a:pPr>
            <a:r>
              <a:rPr lang="en-US" sz="1350" dirty="0">
                <a:solidFill>
                  <a:srgbClr val="000000"/>
                </a:solidFill>
                <a:latin typeface="Tahoma"/>
                <a:cs typeface="Tahoma"/>
              </a:rPr>
              <a:t>Flight controllers are trained to handle spacecraft </a:t>
            </a:r>
            <a:r>
              <a:rPr lang="en-US" sz="1350" dirty="0" err="1">
                <a:solidFill>
                  <a:srgbClr val="000000"/>
                </a:solidFill>
                <a:latin typeface="Tahoma"/>
                <a:cs typeface="Tahoma"/>
              </a:rPr>
              <a:t>safing</a:t>
            </a:r>
            <a:r>
              <a:rPr lang="en-US" sz="1350" dirty="0">
                <a:solidFill>
                  <a:srgbClr val="000000"/>
                </a:solidFill>
                <a:latin typeface="Tahoma"/>
                <a:cs typeface="Tahoma"/>
              </a:rPr>
              <a:t> operations.</a:t>
            </a:r>
          </a:p>
          <a:p>
            <a:pPr marL="472679" lvl="1" indent="-172641">
              <a:spcBef>
                <a:spcPts val="450"/>
              </a:spcBef>
              <a:buFont typeface="Wingdings" charset="2"/>
              <a:buChar char="§"/>
            </a:pPr>
            <a:r>
              <a:rPr lang="en-US" sz="1350" dirty="0">
                <a:solidFill>
                  <a:srgbClr val="000000"/>
                </a:solidFill>
                <a:latin typeface="Tahoma"/>
                <a:cs typeface="Tahoma"/>
              </a:rPr>
              <a:t>Paging systems are in place to alert flight controllers and operations management during on and off-hours.</a:t>
            </a:r>
          </a:p>
          <a:p>
            <a:pPr marL="472679" lvl="1" indent="-172641">
              <a:spcBef>
                <a:spcPts val="450"/>
              </a:spcBef>
              <a:buFont typeface="Wingdings" charset="2"/>
              <a:buChar char="§"/>
            </a:pPr>
            <a:r>
              <a:rPr lang="en-US" sz="1350" dirty="0">
                <a:solidFill>
                  <a:srgbClr val="000000"/>
                </a:solidFill>
                <a:latin typeface="Tahoma"/>
                <a:cs typeface="Tahoma"/>
              </a:rPr>
              <a:t>Anomalies are assessed in consultation with cognizant subsystems engineers.</a:t>
            </a:r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801041F2-6C76-44A9-9876-4A7CE889F5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74533" y="4313715"/>
            <a:ext cx="5622503" cy="2042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72" tIns="34286" rIns="68572" bIns="34286"/>
          <a:lstStyle>
            <a:lvl1pPr marL="24161750" indent="-2416175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pPr marL="259556" lvl="1" indent="-259556">
              <a:spcBef>
                <a:spcPts val="225"/>
              </a:spcBef>
              <a:buFont typeface="Wingdings" charset="2"/>
              <a:buChar char="q"/>
              <a:defRPr/>
            </a:pPr>
            <a:r>
              <a:rPr lang="en-US" sz="1500" b="1" dirty="0">
                <a:solidFill>
                  <a:srgbClr val="000000"/>
                </a:solidFill>
                <a:latin typeface="Tahoma"/>
                <a:cs typeface="Tahoma"/>
              </a:rPr>
              <a:t>Operations Team Expertise</a:t>
            </a:r>
          </a:p>
          <a:p>
            <a:pPr marL="472679" lvl="1" indent="-172641">
              <a:spcBef>
                <a:spcPts val="450"/>
              </a:spcBef>
              <a:buFont typeface="Wingdings" charset="2"/>
              <a:buChar char="§"/>
              <a:defRPr/>
            </a:pPr>
            <a:r>
              <a:rPr lang="en-US" sz="1350" dirty="0">
                <a:solidFill>
                  <a:srgbClr val="000000"/>
                </a:solidFill>
                <a:latin typeface="Tahoma"/>
                <a:cs typeface="Tahoma"/>
              </a:rPr>
              <a:t>Flight controllers are trained to act as first responders in case an anomaly is detected.</a:t>
            </a:r>
          </a:p>
          <a:p>
            <a:pPr marL="472679" lvl="1" indent="-172641">
              <a:spcBef>
                <a:spcPts val="225"/>
              </a:spcBef>
              <a:buFont typeface="Wingdings" charset="2"/>
              <a:buChar char="§"/>
              <a:defRPr/>
            </a:pPr>
            <a:r>
              <a:rPr lang="en-US" sz="1350" dirty="0">
                <a:solidFill>
                  <a:srgbClr val="000000"/>
                </a:solidFill>
                <a:latin typeface="Tahoma"/>
                <a:cs typeface="Tahoma"/>
              </a:rPr>
              <a:t>Anomaly resolution involves operations management and all stakeholders, as required.</a:t>
            </a:r>
          </a:p>
        </p:txBody>
      </p:sp>
      <p:pic>
        <p:nvPicPr>
          <p:cNvPr id="8" name="Picture 5" descr="nustar_contingency_flow.png">
            <a:extLst>
              <a:ext uri="{FF2B5EF4-FFF2-40B4-BE49-F238E27FC236}">
                <a16:creationId xmlns:a16="http://schemas.microsoft.com/office/drawing/2014/main" id="{8E858B2E-20CC-4265-B8D0-1E95EFC2C25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3737" y="1347470"/>
            <a:ext cx="2975372" cy="24467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8" descr="UCB MOC View 3 Small.jpg">
            <a:extLst>
              <a:ext uri="{FF2B5EF4-FFF2-40B4-BE49-F238E27FC236}">
                <a16:creationId xmlns:a16="http://schemas.microsoft.com/office/drawing/2014/main" id="{43E14385-6576-432C-9CC4-8A709F71E83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8832" y="4063582"/>
            <a:ext cx="1778794" cy="1481138"/>
          </a:xfrm>
          <a:prstGeom prst="rect">
            <a:avLst/>
          </a:prstGeom>
          <a:effectLst>
            <a:outerShdw blurRad="127000" dist="127000" dir="2700000" algn="tl" rotWithShape="0">
              <a:srgbClr val="000000">
                <a:alpha val="3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590379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3E2F87-1919-D046-A2E5-CB5F23FA0A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3107" y="75768"/>
            <a:ext cx="6314020" cy="700088"/>
          </a:xfrm>
        </p:spPr>
        <p:txBody>
          <a:bodyPr/>
          <a:lstStyle/>
          <a:p>
            <a:pPr algn="l"/>
            <a:r>
              <a:rPr lang="en-US" sz="2400" kern="1200" dirty="0">
                <a:solidFill>
                  <a:srgbClr val="3465B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Telemetry Databases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B15E17-7DE3-7F47-A6B2-20D7EEAFD6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6075" indent="-346075">
              <a:spcBef>
                <a:spcPts val="0"/>
              </a:spcBef>
              <a:buSzPct val="100000"/>
            </a:pPr>
            <a:r>
              <a:rPr lang="en-US" sz="1600" dirty="0">
                <a:solidFill>
                  <a:srgbClr val="000000"/>
                </a:solidFill>
              </a:rPr>
              <a:t>Berkeley Trending Analysis and Plotting System – </a:t>
            </a:r>
            <a:r>
              <a:rPr lang="en-US" sz="1600" b="1" dirty="0">
                <a:solidFill>
                  <a:srgbClr val="000000"/>
                </a:solidFill>
              </a:rPr>
              <a:t>BTAPS</a:t>
            </a:r>
          </a:p>
          <a:p>
            <a:pPr marL="346075" indent="-346075">
              <a:spcBef>
                <a:spcPts val="300"/>
              </a:spcBef>
              <a:buSzPct val="100000"/>
            </a:pPr>
            <a:r>
              <a:rPr lang="en-US" sz="1600" dirty="0">
                <a:solidFill>
                  <a:srgbClr val="000000"/>
                </a:solidFill>
              </a:rPr>
              <a:t>Designed in-house, first used during THEMIS I&amp;T (2006)</a:t>
            </a:r>
          </a:p>
          <a:p>
            <a:pPr marL="635000" lvl="1" indent="-230188">
              <a:spcBef>
                <a:spcPts val="300"/>
              </a:spcBef>
              <a:buSzPct val="100000"/>
            </a:pPr>
            <a:r>
              <a:rPr lang="en-US" sz="1200" dirty="0">
                <a:solidFill>
                  <a:srgbClr val="000000"/>
                </a:solidFill>
              </a:rPr>
              <a:t>Stores multi-mission raw telemetry packets and telemetry format information (directly from Galaxy/ITOS input files) in a MySQL database</a:t>
            </a:r>
          </a:p>
          <a:p>
            <a:pPr marL="635000" lvl="1" indent="-230188">
              <a:spcBef>
                <a:spcPts val="300"/>
              </a:spcBef>
              <a:buSzPct val="100000"/>
            </a:pPr>
            <a:r>
              <a:rPr lang="en-US" sz="1200" dirty="0">
                <a:solidFill>
                  <a:srgbClr val="000000"/>
                </a:solidFill>
              </a:rPr>
              <a:t>Imports and stores telemetry streams in real time, loads “back orbit” telemetry from files</a:t>
            </a:r>
          </a:p>
          <a:p>
            <a:pPr marL="635000" lvl="1" indent="-230188">
              <a:spcBef>
                <a:spcPts val="300"/>
              </a:spcBef>
              <a:buSzPct val="100000"/>
            </a:pPr>
            <a:r>
              <a:rPr lang="en-US" sz="1200" dirty="0">
                <a:solidFill>
                  <a:srgbClr val="000000"/>
                </a:solidFill>
              </a:rPr>
              <a:t>Real-time strip chart plotting, random access archival plotting, and more</a:t>
            </a:r>
          </a:p>
          <a:p>
            <a:pPr marL="346075" indent="-346075">
              <a:spcBef>
                <a:spcPts val="300"/>
              </a:spcBef>
              <a:buSzPct val="100000"/>
            </a:pPr>
            <a:r>
              <a:rPr lang="en-US" sz="1600" dirty="0">
                <a:solidFill>
                  <a:srgbClr val="000000"/>
                </a:solidFill>
              </a:rPr>
              <a:t>BTAPS supports upcoming missions</a:t>
            </a:r>
          </a:p>
          <a:p>
            <a:pPr marL="635000" lvl="1" indent="-230188">
              <a:spcBef>
                <a:spcPts val="300"/>
              </a:spcBef>
              <a:buSzPct val="100000"/>
            </a:pPr>
            <a:r>
              <a:rPr lang="en-US" sz="1200" dirty="0">
                <a:solidFill>
                  <a:srgbClr val="000000"/>
                </a:solidFill>
              </a:rPr>
              <a:t>All telemetry is sent in real time to the master database at SSL</a:t>
            </a:r>
          </a:p>
          <a:p>
            <a:pPr marL="635000" lvl="1" indent="-230188">
              <a:spcBef>
                <a:spcPts val="300"/>
              </a:spcBef>
              <a:buSzPct val="100000"/>
            </a:pPr>
            <a:r>
              <a:rPr lang="en-US" sz="1200" dirty="0">
                <a:solidFill>
                  <a:srgbClr val="000000"/>
                </a:solidFill>
              </a:rPr>
              <a:t>Telemetry can be monitored from anywhere</a:t>
            </a:r>
          </a:p>
          <a:p>
            <a:pPr marL="635000" lvl="1" indent="-230188">
              <a:spcBef>
                <a:spcPts val="300"/>
              </a:spcBef>
              <a:buSzPct val="100000"/>
            </a:pPr>
            <a:r>
              <a:rPr lang="en-US" sz="1200" dirty="0">
                <a:solidFill>
                  <a:srgbClr val="000000"/>
                </a:solidFill>
              </a:rPr>
              <a:t>I&amp;T telemetry dataset will be kept on-line </a:t>
            </a:r>
            <a:r>
              <a:rPr lang="en-US" sz="1200" i="1" dirty="0">
                <a:solidFill>
                  <a:srgbClr val="000000"/>
                </a:solidFill>
              </a:rPr>
              <a:t>permanently </a:t>
            </a:r>
            <a:r>
              <a:rPr lang="en-US" sz="1200" dirty="0">
                <a:solidFill>
                  <a:srgbClr val="000000"/>
                </a:solidFill>
              </a:rPr>
              <a:t>to facilitate later investigations</a:t>
            </a:r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4" name="Picture 3" descr="btaps_gui.tiff">
            <a:extLst>
              <a:ext uri="{FF2B5EF4-FFF2-40B4-BE49-F238E27FC236}">
                <a16:creationId xmlns:a16="http://schemas.microsoft.com/office/drawing/2014/main" id="{98BEB86E-820C-FD46-A656-104A795DBF5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400" y="4001113"/>
            <a:ext cx="3476618" cy="2281530"/>
          </a:xfrm>
          <a:prstGeom prst="rect">
            <a:avLst/>
          </a:prstGeom>
        </p:spPr>
      </p:pic>
      <p:pic>
        <p:nvPicPr>
          <p:cNvPr id="5" name="Picture 4" descr="btaps_web.tiff">
            <a:extLst>
              <a:ext uri="{FF2B5EF4-FFF2-40B4-BE49-F238E27FC236}">
                <a16:creationId xmlns:a16="http://schemas.microsoft.com/office/drawing/2014/main" id="{0196011D-9779-A740-BEBD-5092F2B6D4A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2835" y="4001113"/>
            <a:ext cx="2962820" cy="228153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466AE22-3DEB-4955-AC6A-E7D0EEE9E48D}"/>
              </a:ext>
            </a:extLst>
          </p:cNvPr>
          <p:cNvSpPr txBox="1"/>
          <p:nvPr/>
        </p:nvSpPr>
        <p:spPr>
          <a:xfrm>
            <a:off x="9193593" y="2323750"/>
            <a:ext cx="209798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B050"/>
                </a:solidFill>
              </a:rPr>
              <a:t>Note: There are now several startups with reputable teams that are working on a commercial tool like this based on experience gained at SpaceX (e.g. their “BORG” tool)</a:t>
            </a:r>
          </a:p>
        </p:txBody>
      </p:sp>
    </p:spTree>
    <p:extLst>
      <p:ext uri="{BB962C8B-B14F-4D97-AF65-F5344CB8AC3E}">
        <p14:creationId xmlns:p14="http://schemas.microsoft.com/office/powerpoint/2010/main" val="28892415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891A63-EBBF-CF48-A091-69B9090A8A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0033" y="126102"/>
            <a:ext cx="9497465" cy="700088"/>
          </a:xfrm>
        </p:spPr>
        <p:txBody>
          <a:bodyPr/>
          <a:lstStyle/>
          <a:p>
            <a:pPr algn="l"/>
            <a:r>
              <a:rPr lang="en-US" sz="2400" kern="1200" dirty="0">
                <a:solidFill>
                  <a:srgbClr val="3465B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BMPS – command sequencing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83FE0A-D0A6-9946-AD38-C6B6E9FDC3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6075" indent="-346075">
              <a:spcBef>
                <a:spcPts val="0"/>
              </a:spcBef>
              <a:buSzPct val="100000"/>
            </a:pPr>
            <a:r>
              <a:rPr lang="en-US" dirty="0">
                <a:solidFill>
                  <a:srgbClr val="000000"/>
                </a:solidFill>
              </a:rPr>
              <a:t>Sequencing: integrating multiple planning resources to build a spacecraft command timeline</a:t>
            </a:r>
          </a:p>
          <a:p>
            <a:pPr marL="635000" lvl="1" indent="-239713">
              <a:spcBef>
                <a:spcPts val="300"/>
              </a:spcBef>
              <a:buSzPct val="100000"/>
            </a:pPr>
            <a:r>
              <a:rPr lang="en-US" dirty="0">
                <a:solidFill>
                  <a:srgbClr val="000000"/>
                </a:solidFill>
              </a:rPr>
              <a:t>Communications pass schedule</a:t>
            </a:r>
          </a:p>
          <a:p>
            <a:pPr marL="635000" lvl="1" indent="-239713">
              <a:spcBef>
                <a:spcPts val="300"/>
              </a:spcBef>
              <a:buSzPct val="100000"/>
            </a:pPr>
            <a:r>
              <a:rPr lang="en-US" dirty="0">
                <a:solidFill>
                  <a:srgbClr val="000000"/>
                </a:solidFill>
              </a:rPr>
              <a:t>Spacecraft bus commands (e.g. maneuvers, state changes)</a:t>
            </a:r>
          </a:p>
          <a:p>
            <a:pPr marL="635000" lvl="1" indent="-239713">
              <a:spcBef>
                <a:spcPts val="300"/>
              </a:spcBef>
              <a:buSzPct val="100000"/>
            </a:pPr>
            <a:r>
              <a:rPr lang="en-US" dirty="0">
                <a:solidFill>
                  <a:srgbClr val="000000"/>
                </a:solidFill>
              </a:rPr>
              <a:t>Instrument mode changes</a:t>
            </a:r>
          </a:p>
          <a:p>
            <a:pPr marL="346075" indent="-346075">
              <a:spcBef>
                <a:spcPts val="300"/>
              </a:spcBef>
              <a:buSzPct val="100000"/>
            </a:pPr>
            <a:r>
              <a:rPr lang="en-US" dirty="0">
                <a:solidFill>
                  <a:srgbClr val="000000"/>
                </a:solidFill>
              </a:rPr>
              <a:t>Performed by Berkeley Mission Planning System (</a:t>
            </a:r>
            <a:r>
              <a:rPr lang="en-US" b="1" dirty="0">
                <a:solidFill>
                  <a:srgbClr val="000000"/>
                </a:solidFill>
              </a:rPr>
              <a:t>BMPS</a:t>
            </a:r>
            <a:r>
              <a:rPr lang="en-US" dirty="0">
                <a:solidFill>
                  <a:srgbClr val="000000"/>
                </a:solidFill>
              </a:rPr>
              <a:t>)</a:t>
            </a:r>
          </a:p>
          <a:p>
            <a:pPr marL="635000" lvl="1" indent="-239713">
              <a:spcBef>
                <a:spcPts val="300"/>
              </a:spcBef>
              <a:buSzPct val="100000"/>
            </a:pPr>
            <a:r>
              <a:rPr lang="en-US" dirty="0">
                <a:solidFill>
                  <a:srgbClr val="000000"/>
                </a:solidFill>
              </a:rPr>
              <a:t>Developed in-house in 2006 (THEMIS), extended for </a:t>
            </a:r>
            <a:r>
              <a:rPr lang="en-US" dirty="0" err="1">
                <a:solidFill>
                  <a:srgbClr val="000000"/>
                </a:solidFill>
              </a:rPr>
              <a:t>NuSTAR</a:t>
            </a:r>
            <a:r>
              <a:rPr lang="en-US" dirty="0">
                <a:solidFill>
                  <a:srgbClr val="000000"/>
                </a:solidFill>
              </a:rPr>
              <a:t>, ICON</a:t>
            </a:r>
          </a:p>
          <a:p>
            <a:pPr marL="635000" lvl="1" indent="-239713">
              <a:spcBef>
                <a:spcPts val="300"/>
              </a:spcBef>
              <a:buSzPct val="100000"/>
            </a:pPr>
            <a:r>
              <a:rPr lang="en-US" dirty="0">
                <a:solidFill>
                  <a:srgbClr val="000000"/>
                </a:solidFill>
              </a:rPr>
              <a:t>Multi-mission design</a:t>
            </a:r>
          </a:p>
          <a:p>
            <a:pPr marL="635000" lvl="1" indent="-239713">
              <a:spcBef>
                <a:spcPts val="300"/>
              </a:spcBef>
              <a:buSzPct val="100000"/>
            </a:pPr>
            <a:r>
              <a:rPr lang="en-US" dirty="0">
                <a:solidFill>
                  <a:srgbClr val="000000"/>
                </a:solidFill>
              </a:rPr>
              <a:t>Tailored to MOC architecture for scheduling, flight dynamics, mission design products</a:t>
            </a:r>
          </a:p>
          <a:p>
            <a:pPr marL="635000" lvl="1" indent="-239713">
              <a:spcBef>
                <a:spcPts val="300"/>
              </a:spcBef>
              <a:buSzPct val="100000"/>
            </a:pPr>
            <a:r>
              <a:rPr lang="en-US" dirty="0">
                <a:solidFill>
                  <a:srgbClr val="000000"/>
                </a:solidFill>
              </a:rPr>
              <a:t>Software expands events from input files into commands for output</a:t>
            </a:r>
          </a:p>
          <a:p>
            <a:pPr marL="635000" lvl="1" indent="-239713">
              <a:spcBef>
                <a:spcPts val="300"/>
              </a:spcBef>
              <a:buSzPct val="100000"/>
            </a:pPr>
            <a:r>
              <a:rPr lang="en-US" dirty="0">
                <a:solidFill>
                  <a:srgbClr val="000000"/>
                </a:solidFill>
              </a:rPr>
              <a:t>Trigger and activity definitions are revision-controlled text files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31467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0349D5-6E40-244C-9F08-B5404C5110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8422" y="153195"/>
            <a:ext cx="9497465" cy="700088"/>
          </a:xfrm>
        </p:spPr>
        <p:txBody>
          <a:bodyPr/>
          <a:lstStyle/>
          <a:p>
            <a:pPr algn="l"/>
            <a:r>
              <a:rPr lang="en-US" sz="2400" kern="1200" dirty="0">
                <a:solidFill>
                  <a:srgbClr val="3465B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Telstar – MOC screen sharing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21C38D-677E-654B-8C0E-9AE74DBE6E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81200" y="1066801"/>
            <a:ext cx="8229600" cy="1518745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Inspired by COVID-19 shelter-in-place/social distancing requirements</a:t>
            </a:r>
          </a:p>
          <a:p>
            <a:r>
              <a:rPr lang="en-US" dirty="0"/>
              <a:t>Encrypted connections with multiple layers of security measures</a:t>
            </a:r>
          </a:p>
          <a:p>
            <a:r>
              <a:rPr lang="en-US" dirty="0"/>
              <a:t>Allowed for scheduling, mission design, Automated Time Sequence generation; not used for commanding</a:t>
            </a:r>
          </a:p>
          <a:p>
            <a:r>
              <a:rPr lang="en-US" dirty="0"/>
              <a:t>Each FOT member has a dedicated terminal (Mac mini)</a:t>
            </a:r>
          </a:p>
        </p:txBody>
      </p:sp>
      <p:pic>
        <p:nvPicPr>
          <p:cNvPr id="7" name="Picture 6" descr="A screen shot of a computer&#10;&#10;Description automatically generated">
            <a:extLst>
              <a:ext uri="{FF2B5EF4-FFF2-40B4-BE49-F238E27FC236}">
                <a16:creationId xmlns:a16="http://schemas.microsoft.com/office/drawing/2014/main" id="{C8484583-DAE6-DD4C-847C-2454823A11A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1200" y="3012583"/>
            <a:ext cx="4872786" cy="310742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7A030B5F-F60E-4FA0-948D-DA355DCB01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85950" y="2609055"/>
            <a:ext cx="3905250" cy="4095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87788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4BD442AB-3E96-4195-8343-6E63AE6060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Interplanetary Ops in cost effectives ways are possible</a:t>
            </a:r>
          </a:p>
          <a:p>
            <a:r>
              <a:rPr lang="en-US" dirty="0"/>
              <a:t>Automation and keeping close eye on new commercially available and free, open-source software, is key</a:t>
            </a:r>
          </a:p>
          <a:p>
            <a:r>
              <a:rPr lang="en-US" dirty="0"/>
              <a:t>Cube/Small-</a:t>
            </a:r>
            <a:r>
              <a:rPr lang="en-US" dirty="0" err="1"/>
              <a:t>sats</a:t>
            </a:r>
            <a:r>
              <a:rPr lang="en-US" dirty="0"/>
              <a:t> constellations are not necessarily more cost effective than </a:t>
            </a:r>
            <a:r>
              <a:rPr lang="en-US" dirty="0" err="1"/>
              <a:t>tranditional</a:t>
            </a:r>
            <a:r>
              <a:rPr lang="en-US" dirty="0"/>
              <a:t> missions when it comes to Ops</a:t>
            </a:r>
          </a:p>
          <a:p>
            <a:r>
              <a:rPr lang="en-US" dirty="0"/>
              <a:t>Must prize and prioritize good engineering and innovation above “process” and “requirements” engineering</a:t>
            </a:r>
          </a:p>
          <a:p>
            <a:r>
              <a:rPr lang="en-US" dirty="0"/>
              <a:t>Co-location of ops functions helps</a:t>
            </a:r>
          </a:p>
          <a:p>
            <a:r>
              <a:rPr lang="en-US" dirty="0"/>
              <a:t>Scaling to take advantage of efforts on your other missions helps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7EE7472-1AEE-4992-972A-D0A0C9D855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152876"/>
            <a:ext cx="8484339" cy="700088"/>
          </a:xfrm>
        </p:spPr>
        <p:txBody>
          <a:bodyPr/>
          <a:lstStyle/>
          <a:p>
            <a:r>
              <a:rPr lang="en-US" sz="2400" kern="1200" dirty="0">
                <a:solidFill>
                  <a:srgbClr val="3465B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Conclusions</a:t>
            </a:r>
          </a:p>
        </p:txBody>
      </p:sp>
    </p:spTree>
    <p:extLst>
      <p:ext uri="{BB962C8B-B14F-4D97-AF65-F5344CB8AC3E}">
        <p14:creationId xmlns:p14="http://schemas.microsoft.com/office/powerpoint/2010/main" val="351086920"/>
      </p:ext>
    </p:extLst>
  </p:cSld>
  <p:clrMapOvr>
    <a:masterClrMapping/>
  </p:clrMapOvr>
</p:sld>
</file>

<file path=ppt/theme/theme1.xml><?xml version="1.0" encoding="utf-8"?>
<a:theme xmlns:a="http://schemas.openxmlformats.org/drawingml/2006/main" name="2_A101RV100711_PDR_template_PDR_template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_______ APMC Template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>
          <a:gsLst>
            <a:gs pos="0">
              <a:schemeClr val="accent1">
                <a:shade val="51000"/>
                <a:satMod val="130000"/>
                <a:alpha val="30000"/>
              </a:schemeClr>
            </a:gs>
            <a:gs pos="80000">
              <a:schemeClr val="accent1">
                <a:shade val="93000"/>
                <a:satMod val="130000"/>
              </a:schemeClr>
            </a:gs>
            <a:gs pos="100000">
              <a:schemeClr val="accent1">
                <a:shade val="94000"/>
                <a:satMod val="135000"/>
              </a:schemeClr>
            </a:gs>
          </a:gsLst>
        </a:gradFill>
      </a:spPr>
      <a:bodyPr wrap="square" rtlCol="0" anchor="ctr">
        <a:spAutoFit/>
      </a:bodyPr>
      <a:lstStyle>
        <a:defPPr algn="ctr">
          <a:defRPr sz="1400" b="1" dirty="0"/>
        </a:defPPr>
      </a:lstStyle>
      <a:style>
        <a:lnRef idx="0">
          <a:schemeClr val="accent1"/>
        </a:lnRef>
        <a:fillRef idx="3">
          <a:schemeClr val="accent1"/>
        </a:fillRef>
        <a:effectRef idx="3">
          <a:schemeClr val="accent1"/>
        </a:effectRef>
        <a:fontRef idx="minor">
          <a:schemeClr val="lt1"/>
        </a:fontRef>
      </a:style>
    </a:spDef>
    <a:lnDef>
      <a:spPr bwMode="auto"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triangle" w="med" len="lg"/>
        </a:ln>
        <a:effectLst/>
      </a:spPr>
      <a:bodyPr/>
      <a:lstStyle/>
    </a:lnDef>
  </a:objectDefaults>
  <a:extraClrSchemeLst>
    <a:extraClrScheme>
      <a:clrScheme name="_______ APMC Templat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_______ APMC Templat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_______ APMC Templat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_______ APMC Templat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_______ APMC Templat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_______ APMC Templat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_______ APMC Templat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_______ APMC Templat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_______ APMC Templat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_______ APMC Templat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_______ APMC Templat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_______ APMC Templat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SE_v0.potx" id="{2ED8654B-0851-4908-85A4-CE0FE0DCA10D}" vid="{1BBECCA3-62F3-46E4-8BF9-AEAD618FE260}"/>
    </a:ext>
  </a:extLst>
</a:theme>
</file>

<file path=ppt/theme/theme2.xml><?xml version="1.0" encoding="utf-8"?>
<a:theme xmlns:a="http://schemas.openxmlformats.org/drawingml/2006/main" name="No Tech Info under EAR &amp; ITAR">
  <a:themeElements>
    <a:clrScheme name="Ball Updated">
      <a:dk1>
        <a:srgbClr val="7D7D7D"/>
      </a:dk1>
      <a:lt1>
        <a:srgbClr val="FFFFFF"/>
      </a:lt1>
      <a:dk2>
        <a:srgbClr val="7D7D7D"/>
      </a:dk2>
      <a:lt2>
        <a:srgbClr val="C6D8DA"/>
      </a:lt2>
      <a:accent1>
        <a:srgbClr val="00AFCA"/>
      </a:accent1>
      <a:accent2>
        <a:srgbClr val="0D707F"/>
      </a:accent2>
      <a:accent3>
        <a:srgbClr val="FFC610"/>
      </a:accent3>
      <a:accent4>
        <a:srgbClr val="9F1E54"/>
      </a:accent4>
      <a:accent5>
        <a:srgbClr val="83B341"/>
      </a:accent5>
      <a:accent6>
        <a:srgbClr val="E45628"/>
      </a:accent6>
      <a:hlink>
        <a:srgbClr val="19E0FF"/>
      </a:hlink>
      <a:folHlink>
        <a:srgbClr val="643385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MethaneSAT_PDR_Template r2.potx  -  Read-Only" id="{74B6AB16-3943-455F-9A6B-3C542DCD4DD3}" vid="{AB76E654-E4A6-4086-8852-727FD64BDA7C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MUSE_v0_Ops</Template>
  <TotalTime>62279</TotalTime>
  <Words>1155</Words>
  <Application>Microsoft Office PowerPoint</Application>
  <PresentationFormat>Widescreen</PresentationFormat>
  <Paragraphs>126</Paragraphs>
  <Slides>13</Slides>
  <Notes>2</Notes>
  <HiddenSlides>0</HiddenSlides>
  <MMClips>1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13</vt:i4>
      </vt:variant>
    </vt:vector>
  </HeadingPairs>
  <TitlesOfParts>
    <vt:vector size="21" baseType="lpstr">
      <vt:lpstr>Arial</vt:lpstr>
      <vt:lpstr>Calibri</vt:lpstr>
      <vt:lpstr>Tahoma</vt:lpstr>
      <vt:lpstr>Times</vt:lpstr>
      <vt:lpstr>Times New Roman</vt:lpstr>
      <vt:lpstr>Wingdings</vt:lpstr>
      <vt:lpstr>2_A101RV100711_PDR_template_PDR_template</vt:lpstr>
      <vt:lpstr>No Tech Info under EAR &amp; ITAR</vt:lpstr>
      <vt:lpstr>C.3 Cost Effective Strategies and Tools for Interplanetary Mission Operations</vt:lpstr>
      <vt:lpstr>Operations History at UCB / SSL </vt:lpstr>
      <vt:lpstr>NASA’s ESCAPADE Mission as a Forcing Function for Low-cost Ops</vt:lpstr>
      <vt:lpstr>PowerPoint Presentation</vt:lpstr>
      <vt:lpstr>Spacecraft control with Galaxy/ITOS</vt:lpstr>
      <vt:lpstr>All-Electronic Procedures and Custom GUIs</vt:lpstr>
      <vt:lpstr>Orbit Determination Process Diagram</vt:lpstr>
      <vt:lpstr>SPICE Toolkit and SPICE Enhanced Cosmographia</vt:lpstr>
      <vt:lpstr>Anomaly and Contingency Response</vt:lpstr>
      <vt:lpstr>Telemetry Databases</vt:lpstr>
      <vt:lpstr>BMPS – command sequencing</vt:lpstr>
      <vt:lpstr>Telstar – MOC screen sharing</vt:lpstr>
      <vt:lpstr>Conclusions</vt:lpstr>
    </vt:vector>
  </TitlesOfParts>
  <Manager/>
  <Company>Lockheed Martin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MUSE</dc:title>
  <dc:subject/>
  <dc:creator>Bart De Pontieu</dc:creator>
  <cp:keywords>Unrestricted</cp:keywords>
  <dc:description/>
  <cp:lastModifiedBy>Abhi Tripathi</cp:lastModifiedBy>
  <cp:revision>1031</cp:revision>
  <cp:lastPrinted>2019-03-14T01:59:39Z</cp:lastPrinted>
  <dcterms:created xsi:type="dcterms:W3CDTF">2018-12-20T17:33:16Z</dcterms:created>
  <dcterms:modified xsi:type="dcterms:W3CDTF">2024-04-26T16:21:47Z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SensitivityID">
    <vt:lpwstr>0</vt:lpwstr>
  </property>
  <property fmtid="{D5CDD505-2E9C-101B-9397-08002B2CF9AE}" pid="3" name="checkedProgramsCount">
    <vt:i4>0</vt:i4>
  </property>
  <property fmtid="{D5CDD505-2E9C-101B-9397-08002B2CF9AE}" pid="4" name="MSIP_Label_502bc7c3-f152-4da1-98bd-f7a1bebdf752_Enabled">
    <vt:lpwstr>true</vt:lpwstr>
  </property>
  <property fmtid="{D5CDD505-2E9C-101B-9397-08002B2CF9AE}" pid="5" name="MSIP_Label_502bc7c3-f152-4da1-98bd-f7a1bebdf752_SetDate">
    <vt:lpwstr>2023-07-17T16:32:41Z</vt:lpwstr>
  </property>
  <property fmtid="{D5CDD505-2E9C-101B-9397-08002B2CF9AE}" pid="6" name="MSIP_Label_502bc7c3-f152-4da1-98bd-f7a1bebdf752_Method">
    <vt:lpwstr>Privileged</vt:lpwstr>
  </property>
  <property fmtid="{D5CDD505-2E9C-101B-9397-08002B2CF9AE}" pid="7" name="MSIP_Label_502bc7c3-f152-4da1-98bd-f7a1bebdf752_Name">
    <vt:lpwstr>Unrestricted</vt:lpwstr>
  </property>
  <property fmtid="{D5CDD505-2E9C-101B-9397-08002B2CF9AE}" pid="8" name="MSIP_Label_502bc7c3-f152-4da1-98bd-f7a1bebdf752_SiteId">
    <vt:lpwstr>b18f006c-b0fc-467d-b23a-a35b5695b5dc</vt:lpwstr>
  </property>
  <property fmtid="{D5CDD505-2E9C-101B-9397-08002B2CF9AE}" pid="9" name="MSIP_Label_502bc7c3-f152-4da1-98bd-f7a1bebdf752_ActionId">
    <vt:lpwstr>f0b34951-31de-4f59-a2e8-f7f22068f2f3</vt:lpwstr>
  </property>
  <property fmtid="{D5CDD505-2E9C-101B-9397-08002B2CF9AE}" pid="10" name="MSIP_Label_502bc7c3-f152-4da1-98bd-f7a1bebdf752_ContentBits">
    <vt:lpwstr>0</vt:lpwstr>
  </property>
  <property fmtid="{D5CDD505-2E9C-101B-9397-08002B2CF9AE}" pid="11" name="LM SIP Document Sensitivity">
    <vt:lpwstr/>
  </property>
  <property fmtid="{D5CDD505-2E9C-101B-9397-08002B2CF9AE}" pid="12" name="Document Author">
    <vt:lpwstr>ACCT01\baallard</vt:lpwstr>
  </property>
  <property fmtid="{D5CDD505-2E9C-101B-9397-08002B2CF9AE}" pid="13" name="Document Sensitivity">
    <vt:lpwstr>1</vt:lpwstr>
  </property>
  <property fmtid="{D5CDD505-2E9C-101B-9397-08002B2CF9AE}" pid="14" name="ThirdParty">
    <vt:lpwstr/>
  </property>
  <property fmtid="{D5CDD505-2E9C-101B-9397-08002B2CF9AE}" pid="15" name="OCI Restriction">
    <vt:bool>false</vt:bool>
  </property>
  <property fmtid="{D5CDD505-2E9C-101B-9397-08002B2CF9AE}" pid="16" name="OCI Additional Info">
    <vt:lpwstr/>
  </property>
  <property fmtid="{D5CDD505-2E9C-101B-9397-08002B2CF9AE}" pid="17" name="Allow Header Overwrite">
    <vt:bool>true</vt:bool>
  </property>
  <property fmtid="{D5CDD505-2E9C-101B-9397-08002B2CF9AE}" pid="18" name="Allow Footer Overwrite">
    <vt:bool>true</vt:bool>
  </property>
  <property fmtid="{D5CDD505-2E9C-101B-9397-08002B2CF9AE}" pid="19" name="Multiple Selected">
    <vt:lpwstr>-1</vt:lpwstr>
  </property>
  <property fmtid="{D5CDD505-2E9C-101B-9397-08002B2CF9AE}" pid="20" name="SIPLongWording">
    <vt:lpwstr>_x000d_
_x000d_
</vt:lpwstr>
  </property>
  <property fmtid="{D5CDD505-2E9C-101B-9397-08002B2CF9AE}" pid="21" name="ExpCountry">
    <vt:lpwstr/>
  </property>
  <property fmtid="{D5CDD505-2E9C-101B-9397-08002B2CF9AE}" pid="22" name="TextBoxAndDropdownValues">
    <vt:lpwstr/>
  </property>
  <property fmtid="{D5CDD505-2E9C-101B-9397-08002B2CF9AE}" pid="23" name="SecurityClassification">
    <vt:lpwstr/>
  </property>
</Properties>
</file>