
<file path=[Content_Types].xml><?xml version="1.0" encoding="utf-8"?>
<Types xmlns="http://schemas.openxmlformats.org/package/2006/content-types">
  <Default Extension="emf" ContentType="image/x-emf"/>
  <Default Extension="gif" ContentType="image/gif"/>
  <Default Extension="glb" ContentType="model/gltf.binary"/>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95" r:id="rId1"/>
    <p:sldMasterId id="2147483697" r:id="rId2"/>
    <p:sldMasterId id="2147483683" r:id="rId3"/>
  </p:sldMasterIdLst>
  <p:notesMasterIdLst>
    <p:notesMasterId r:id="rId18"/>
  </p:notesMasterIdLst>
  <p:handoutMasterIdLst>
    <p:handoutMasterId r:id="rId19"/>
  </p:handoutMasterIdLst>
  <p:sldIdLst>
    <p:sldId id="307" r:id="rId4"/>
    <p:sldId id="321" r:id="rId5"/>
    <p:sldId id="309" r:id="rId6"/>
    <p:sldId id="314" r:id="rId7"/>
    <p:sldId id="308" r:id="rId8"/>
    <p:sldId id="322" r:id="rId9"/>
    <p:sldId id="319" r:id="rId10"/>
    <p:sldId id="315" r:id="rId11"/>
    <p:sldId id="324" r:id="rId12"/>
    <p:sldId id="317" r:id="rId13"/>
    <p:sldId id="311" r:id="rId14"/>
    <p:sldId id="313" r:id="rId15"/>
    <p:sldId id="312" r:id="rId16"/>
    <p:sldId id="320" r:id="rId17"/>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25FADAAB-65F6-F123-81F3-29DFFC36511E}" name="Starr, Mason S" initials="SMS" userId="S::mstarr32@gatech.edu::b06f439f-fbab-4fd0-8c83-67a61b0c6fe0"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4376"/>
    <a:srgbClr val="00823B"/>
    <a:srgbClr val="A50021"/>
    <a:srgbClr val="F9733D"/>
    <a:srgbClr val="F85514"/>
    <a:srgbClr val="CEA122"/>
    <a:srgbClr val="2E2EFD"/>
    <a:srgbClr val="D44106"/>
    <a:srgbClr val="E5E0D4"/>
    <a:srgbClr val="54585A"/>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8241" autoAdjust="0"/>
    <p:restoredTop sz="74379" autoAdjust="0"/>
  </p:normalViewPr>
  <p:slideViewPr>
    <p:cSldViewPr snapToGrid="0" snapToObjects="1">
      <p:cViewPr varScale="1">
        <p:scale>
          <a:sx n="58" d="100"/>
          <a:sy n="58" d="100"/>
        </p:scale>
        <p:origin x="883" y="48"/>
      </p:cViewPr>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snapToGrid="0" snapToObjects="1">
      <p:cViewPr varScale="1">
        <p:scale>
          <a:sx n="97" d="100"/>
          <a:sy n="97" d="100"/>
        </p:scale>
        <p:origin x="3120" y="20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notesMaster" Target="notesMasters/notesMaster1.xml"/><Relationship Id="rId3" Type="http://schemas.openxmlformats.org/officeDocument/2006/relationships/slideMaster" Target="slideMasters/slideMaster3.xml"/><Relationship Id="rId21" Type="http://schemas.openxmlformats.org/officeDocument/2006/relationships/viewProps" Target="viewProps.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microsoft.com/office/2018/10/relationships/authors" Target="authors.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tableStyles" Target="tableStyles.xml"/><Relationship Id="rId10" Type="http://schemas.openxmlformats.org/officeDocument/2006/relationships/slide" Target="slides/slide7.xml"/><Relationship Id="rId19" Type="http://schemas.openxmlformats.org/officeDocument/2006/relationships/handoutMaster" Target="handoutMasters/handoutMaster1.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4CA6E295-2078-3A4C-9B3B-128821A9744A}"/>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6603100D-CACA-0F41-B537-339726C6A501}"/>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E877CCEE-F6A5-9F4C-8CE3-50501077053A}" type="datetimeFigureOut">
              <a:rPr lang="en-US" smtClean="0"/>
              <a:t>4/29/2024</a:t>
            </a:fld>
            <a:endParaRPr lang="en-US"/>
          </a:p>
        </p:txBody>
      </p:sp>
      <p:sp>
        <p:nvSpPr>
          <p:cNvPr id="4" name="Footer Placeholder 3">
            <a:extLst>
              <a:ext uri="{FF2B5EF4-FFF2-40B4-BE49-F238E27FC236}">
                <a16:creationId xmlns:a16="http://schemas.microsoft.com/office/drawing/2014/main" id="{1518C585-FF88-2E4D-AADE-9C9529D2F72E}"/>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720F8045-3A37-824A-8710-57C502BDEFA5}"/>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AC957D50-C692-A448-91EE-4B0FAD320CD6}" type="slidenum">
              <a:rPr lang="en-US" smtClean="0"/>
              <a:t>‹#›</a:t>
            </a:fld>
            <a:endParaRPr lang="en-US"/>
          </a:p>
        </p:txBody>
      </p:sp>
    </p:spTree>
    <p:extLst>
      <p:ext uri="{BB962C8B-B14F-4D97-AF65-F5344CB8AC3E}">
        <p14:creationId xmlns:p14="http://schemas.microsoft.com/office/powerpoint/2010/main" val="128509397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D890FB0-7803-314F-9BE0-3772887DCBDE}" type="datetimeFigureOut">
              <a:rPr lang="en-US" smtClean="0"/>
              <a:t>4/29/2024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AA5D7CC-4584-7D4D-9AC5-26861B0A276E}" type="slidenum">
              <a:rPr lang="en-US" smtClean="0"/>
              <a:t>‹#›</a:t>
            </a:fld>
            <a:endParaRPr lang="en-US"/>
          </a:p>
        </p:txBody>
      </p:sp>
    </p:spTree>
    <p:extLst>
      <p:ext uri="{BB962C8B-B14F-4D97-AF65-F5344CB8AC3E}">
        <p14:creationId xmlns:p14="http://schemas.microsoft.com/office/powerpoint/2010/main" val="180243721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Hello everyone,  we had a bit of title change from what is in the program, today I will be talking about supervisory control operations for cislunar </a:t>
            </a:r>
            <a:r>
              <a:rPr lang="en-US" dirty="0" err="1"/>
              <a:t>Cubesats</a:t>
            </a:r>
            <a:r>
              <a:rPr lang="en-US" dirty="0"/>
              <a:t>. My goal for this presentation is to open a dialogue between all the experts we have in this room to discuss the pros and cons of supervisory control for our missions.</a:t>
            </a:r>
          </a:p>
        </p:txBody>
      </p:sp>
      <p:sp>
        <p:nvSpPr>
          <p:cNvPr id="4" name="Slide Number Placeholder 3"/>
          <p:cNvSpPr>
            <a:spLocks noGrp="1"/>
          </p:cNvSpPr>
          <p:nvPr>
            <p:ph type="sldNum" sz="quarter" idx="5"/>
          </p:nvPr>
        </p:nvSpPr>
        <p:spPr/>
        <p:txBody>
          <a:bodyPr/>
          <a:lstStyle/>
          <a:p>
            <a:fld id="{7AA5D7CC-4584-7D4D-9AC5-26861B0A276E}" type="slidenum">
              <a:rPr lang="en-US" smtClean="0"/>
              <a:t>1</a:t>
            </a:fld>
            <a:endParaRPr lang="en-US"/>
          </a:p>
        </p:txBody>
      </p:sp>
    </p:spTree>
    <p:extLst>
      <p:ext uri="{BB962C8B-B14F-4D97-AF65-F5344CB8AC3E}">
        <p14:creationId xmlns:p14="http://schemas.microsoft.com/office/powerpoint/2010/main" val="428250161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For some context, I was the operations lead for Lunar flashlight, a 6U ______ built by JPL and operated by GT. To my knowledge, we were the first ______. LF operated for about a year, and the ConOps we used in flight differed sig ________________. We had to think creatively to work around anomalies</a:t>
            </a:r>
          </a:p>
        </p:txBody>
      </p:sp>
      <p:sp>
        <p:nvSpPr>
          <p:cNvPr id="4" name="Slide Number Placeholder 3"/>
          <p:cNvSpPr>
            <a:spLocks noGrp="1"/>
          </p:cNvSpPr>
          <p:nvPr>
            <p:ph type="sldNum" sz="quarter" idx="5"/>
          </p:nvPr>
        </p:nvSpPr>
        <p:spPr/>
        <p:txBody>
          <a:bodyPr/>
          <a:lstStyle/>
          <a:p>
            <a:fld id="{7AA5D7CC-4584-7D4D-9AC5-26861B0A276E}" type="slidenum">
              <a:rPr lang="en-US" smtClean="0"/>
              <a:t>2</a:t>
            </a:fld>
            <a:endParaRPr lang="en-US"/>
          </a:p>
        </p:txBody>
      </p:sp>
    </p:spTree>
    <p:extLst>
      <p:ext uri="{BB962C8B-B14F-4D97-AF65-F5344CB8AC3E}">
        <p14:creationId xmlns:p14="http://schemas.microsoft.com/office/powerpoint/2010/main" val="187226857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Our main problem on LF was that our thrusters were extremely unpredictable, we believe due to FOD in the fuel lines. Celeste gave a great presentation on this topic earlier today so I won’t go too in depth, but in summary we performed ___________. Managing the spacecrafts momentum state during these burns was our top priority, to avoid reaction wheel saturation and loss of mission. *review challenges*. </a:t>
            </a:r>
          </a:p>
        </p:txBody>
      </p:sp>
      <p:sp>
        <p:nvSpPr>
          <p:cNvPr id="4" name="Slide Number Placeholder 3"/>
          <p:cNvSpPr>
            <a:spLocks noGrp="1"/>
          </p:cNvSpPr>
          <p:nvPr>
            <p:ph type="sldNum" sz="quarter" idx="5"/>
          </p:nvPr>
        </p:nvSpPr>
        <p:spPr/>
        <p:txBody>
          <a:bodyPr/>
          <a:lstStyle/>
          <a:p>
            <a:fld id="{7AA5D7CC-4584-7D4D-9AC5-26861B0A276E}" type="slidenum">
              <a:rPr lang="en-US" smtClean="0"/>
              <a:t>3</a:t>
            </a:fld>
            <a:endParaRPr lang="en-US"/>
          </a:p>
        </p:txBody>
      </p:sp>
    </p:spTree>
    <p:extLst>
      <p:ext uri="{BB962C8B-B14F-4D97-AF65-F5344CB8AC3E}">
        <p14:creationId xmlns:p14="http://schemas.microsoft.com/office/powerpoint/2010/main" val="302433236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 what do I mean by super? On LF we called it </a:t>
            </a:r>
            <a:r>
              <a:rPr lang="en-US" dirty="0" err="1"/>
              <a:t>joysticking</a:t>
            </a:r>
            <a:r>
              <a:rPr lang="en-US" dirty="0"/>
              <a:t>, and it’s essentially call and response operations that we see on the left. While in 2-way contact with the spacecraft with DSN, we _____.</a:t>
            </a:r>
          </a:p>
          <a:p>
            <a:r>
              <a:rPr lang="en-US" dirty="0"/>
              <a:t>Intention reallocation: This reallocation is often an undesired thing, like running out of dev time and having to descope FSW features, putting the burden on the ops team. A form of this that many of us are familiar with is fault diagnosis and recovery, something that currently occurs on the ground, but recent advances in autonomy has many people striving to make this a spacecraft function, which is great.</a:t>
            </a:r>
          </a:p>
          <a:p>
            <a:r>
              <a:rPr lang="en-US" dirty="0"/>
              <a:t>Autonomy is of course still required, can’t reallocate all autonomy to the ground. Still need FP, a sequence engine, and all the things that make standard operations work. </a:t>
            </a:r>
            <a:r>
              <a:rPr lang="en-US" dirty="0" err="1"/>
              <a:t>Joysticking</a:t>
            </a:r>
            <a:r>
              <a:rPr lang="en-US" dirty="0"/>
              <a:t> can be very useful for non-baseline spacecraft activities, which we had a lot of on LF. </a:t>
            </a:r>
          </a:p>
        </p:txBody>
      </p:sp>
      <p:sp>
        <p:nvSpPr>
          <p:cNvPr id="4" name="Slide Number Placeholder 3"/>
          <p:cNvSpPr>
            <a:spLocks noGrp="1"/>
          </p:cNvSpPr>
          <p:nvPr>
            <p:ph type="sldNum" sz="quarter" idx="5"/>
          </p:nvPr>
        </p:nvSpPr>
        <p:spPr/>
        <p:txBody>
          <a:bodyPr/>
          <a:lstStyle/>
          <a:p>
            <a:fld id="{7AA5D7CC-4584-7D4D-9AC5-26861B0A276E}" type="slidenum">
              <a:rPr lang="en-US" smtClean="0"/>
              <a:t>4</a:t>
            </a:fld>
            <a:endParaRPr lang="en-US"/>
          </a:p>
        </p:txBody>
      </p:sp>
    </p:spTree>
    <p:extLst>
      <p:ext uri="{BB962C8B-B14F-4D97-AF65-F5344CB8AC3E}">
        <p14:creationId xmlns:p14="http://schemas.microsoft.com/office/powerpoint/2010/main" val="301509107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main benefit of </a:t>
            </a:r>
            <a:r>
              <a:rPr lang="en-US" dirty="0" err="1"/>
              <a:t>joysticking</a:t>
            </a:r>
            <a:r>
              <a:rPr lang="en-US" dirty="0"/>
              <a:t> is that it is less expensive, from both a money and time perspective. For example, It is far easier to develop and test a python script that commands a non-standard activity than it is to write a FSW patch that does the same thing. </a:t>
            </a:r>
          </a:p>
          <a:p>
            <a:r>
              <a:rPr lang="en-US" dirty="0"/>
              <a:t>There are several cons to </a:t>
            </a:r>
            <a:r>
              <a:rPr lang="en-US" dirty="0" err="1"/>
              <a:t>joysticking</a:t>
            </a:r>
            <a:r>
              <a:rPr lang="en-US" dirty="0"/>
              <a:t>. Of course, </a:t>
            </a:r>
            <a:r>
              <a:rPr lang="en-US" dirty="0" err="1"/>
              <a:t>joysticked</a:t>
            </a:r>
            <a:r>
              <a:rPr lang="en-US" dirty="0"/>
              <a:t> activities must occur </a:t>
            </a:r>
            <a:r>
              <a:rPr lang="en-US" dirty="0" err="1"/>
              <a:t>HitL</a:t>
            </a:r>
            <a:r>
              <a:rPr lang="en-US" dirty="0"/>
              <a:t>. Reallocating functions from the spacecraft to ground can result in higher workload for operators, but this can often be mitigated by using ground automation. Activity execution times are slower due to the back-and-forth nature of </a:t>
            </a:r>
            <a:r>
              <a:rPr lang="en-US" dirty="0" err="1"/>
              <a:t>joysticking</a:t>
            </a:r>
            <a:r>
              <a:rPr lang="en-US" dirty="0"/>
              <a:t> rather than the spacecraft handling everything. Finally, operators typically make mistakes more frequently than computers, so ground processes can introduce risk of real-time operator error.</a:t>
            </a:r>
          </a:p>
        </p:txBody>
      </p:sp>
      <p:sp>
        <p:nvSpPr>
          <p:cNvPr id="4" name="Slide Number Placeholder 3"/>
          <p:cNvSpPr>
            <a:spLocks noGrp="1"/>
          </p:cNvSpPr>
          <p:nvPr>
            <p:ph type="sldNum" sz="quarter" idx="5"/>
          </p:nvPr>
        </p:nvSpPr>
        <p:spPr/>
        <p:txBody>
          <a:bodyPr/>
          <a:lstStyle/>
          <a:p>
            <a:fld id="{7AA5D7CC-4584-7D4D-9AC5-26861B0A276E}" type="slidenum">
              <a:rPr lang="en-US" smtClean="0"/>
              <a:t>5</a:t>
            </a:fld>
            <a:endParaRPr lang="en-US"/>
          </a:p>
        </p:txBody>
      </p:sp>
    </p:spTree>
    <p:extLst>
      <p:ext uri="{BB962C8B-B14F-4D97-AF65-F5344CB8AC3E}">
        <p14:creationId xmlns:p14="http://schemas.microsoft.com/office/powerpoint/2010/main" val="409188245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central thesis of this presentation is that cislunar CubeSat missions are uniquely poised to take advantage of supervisory control. Why?</a:t>
            </a:r>
          </a:p>
          <a:p>
            <a:pPr marL="228600" indent="-228600">
              <a:buAutoNum type="arabicParenR"/>
            </a:pPr>
            <a:r>
              <a:rPr lang="en-US" dirty="0"/>
              <a:t>We meet the first prerequisite, low latency comms for the call and response. Deep space missions don’t have this due to light time.</a:t>
            </a:r>
          </a:p>
          <a:p>
            <a:pPr marL="228600" lvl="0" indent="-228600">
              <a:buAutoNum type="arabicParenR"/>
            </a:pPr>
            <a:r>
              <a:rPr lang="en-US" dirty="0"/>
              <a:t>Extended tracks give operators lots of time to maneuver the joystick. LEO missions don’t have this.</a:t>
            </a:r>
          </a:p>
          <a:p>
            <a:pPr marL="228600" lvl="0" indent="-228600">
              <a:buAutoNum type="arabicParenR"/>
            </a:pPr>
            <a:r>
              <a:rPr lang="en-US" dirty="0"/>
              <a:t>SS missions often have constrained budgets, which as we will discuss is a major reason to pursue supervisory control</a:t>
            </a:r>
          </a:p>
          <a:p>
            <a:pPr marL="228600" lvl="0" indent="-228600">
              <a:buAutoNum type="arabicParenR"/>
            </a:pPr>
            <a:r>
              <a:rPr lang="en-US" dirty="0"/>
              <a:t>Additionally, we often have a relaxed risk posture, which means we can accept many of the cons of this approach because the upsides are so valuable.</a:t>
            </a:r>
          </a:p>
        </p:txBody>
      </p:sp>
      <p:sp>
        <p:nvSpPr>
          <p:cNvPr id="4" name="Slide Number Placeholder 3"/>
          <p:cNvSpPr>
            <a:spLocks noGrp="1"/>
          </p:cNvSpPr>
          <p:nvPr>
            <p:ph type="sldNum" sz="quarter" idx="5"/>
          </p:nvPr>
        </p:nvSpPr>
        <p:spPr/>
        <p:txBody>
          <a:bodyPr/>
          <a:lstStyle/>
          <a:p>
            <a:fld id="{7AA5D7CC-4584-7D4D-9AC5-26861B0A276E}" type="slidenum">
              <a:rPr lang="en-US" smtClean="0"/>
              <a:t>6</a:t>
            </a:fld>
            <a:endParaRPr lang="en-US"/>
          </a:p>
        </p:txBody>
      </p:sp>
    </p:spTree>
    <p:extLst>
      <p:ext uri="{BB962C8B-B14F-4D97-AF65-F5344CB8AC3E}">
        <p14:creationId xmlns:p14="http://schemas.microsoft.com/office/powerpoint/2010/main" val="99164499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 is a simple example of what this looks like in practice. Heating LF’s thrusters for a burn pulled a lot of power, so we slowly needed to increase the duty cycle of the heaters from 2 being on at a time, to 3, to 4. On LF, we did not have conditional logic in our sequences, so we did not have the ability in our command sequences to say “once we hit this temperature setpoint, change the duty cycle.” We could have given the sequence ample margin, for example giving it 3 minutes of heating when we only expected 2 minutes were needed, but we wasted a lot of power doing that. So we found it was best to just observe in real-time when the setpoint was reached, and send the command to increase the duty cycle manually.</a:t>
            </a:r>
          </a:p>
        </p:txBody>
      </p:sp>
      <p:sp>
        <p:nvSpPr>
          <p:cNvPr id="4" name="Slide Number Placeholder 3"/>
          <p:cNvSpPr>
            <a:spLocks noGrp="1"/>
          </p:cNvSpPr>
          <p:nvPr>
            <p:ph type="sldNum" sz="quarter" idx="5"/>
          </p:nvPr>
        </p:nvSpPr>
        <p:spPr/>
        <p:txBody>
          <a:bodyPr/>
          <a:lstStyle/>
          <a:p>
            <a:fld id="{7AA5D7CC-4584-7D4D-9AC5-26861B0A276E}" type="slidenum">
              <a:rPr lang="en-US" smtClean="0"/>
              <a:t>7</a:t>
            </a:fld>
            <a:endParaRPr lang="en-US"/>
          </a:p>
        </p:txBody>
      </p:sp>
    </p:spTree>
    <p:extLst>
      <p:ext uri="{BB962C8B-B14F-4D97-AF65-F5344CB8AC3E}">
        <p14:creationId xmlns:p14="http://schemas.microsoft.com/office/powerpoint/2010/main" val="234358097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When we executed </a:t>
            </a:r>
            <a:r>
              <a:rPr lang="en-US" dirty="0" err="1"/>
              <a:t>joysticked</a:t>
            </a:r>
            <a:r>
              <a:rPr lang="en-US" dirty="0"/>
              <a:t> activities on LF we used PDF tactical procedures that we annotated on tablets. Procedures were always Verified &amp; Ved on the testbed and reviewed by the team before execution, so that we knew they would work. Any deviations from the procedure required signoff from FD and other project members. Before any command was sent, we required the FD and Ace to review the command and give a verbal go to check for any errors. Procedure as-runs serve as a record of events after the contact.</a:t>
            </a:r>
          </a:p>
          <a:p>
            <a:r>
              <a:rPr lang="en-US" dirty="0"/>
              <a:t>In early LF days, we were trying to rapidly characterize and understand our spacecraft, so we were developing, </a:t>
            </a:r>
            <a:r>
              <a:rPr lang="en-US" dirty="0" err="1"/>
              <a:t>V&amp;Ving</a:t>
            </a:r>
            <a:r>
              <a:rPr lang="en-US" dirty="0"/>
              <a:t>, and running new procedures every 12 hours. We could not have developed robust command sequences on that timeline.</a:t>
            </a:r>
          </a:p>
        </p:txBody>
      </p:sp>
      <p:sp>
        <p:nvSpPr>
          <p:cNvPr id="4" name="Slide Number Placeholder 3"/>
          <p:cNvSpPr>
            <a:spLocks noGrp="1"/>
          </p:cNvSpPr>
          <p:nvPr>
            <p:ph type="sldNum" sz="quarter" idx="5"/>
          </p:nvPr>
        </p:nvSpPr>
        <p:spPr/>
        <p:txBody>
          <a:bodyPr/>
          <a:lstStyle/>
          <a:p>
            <a:fld id="{7AA5D7CC-4584-7D4D-9AC5-26861B0A276E}" type="slidenum">
              <a:rPr lang="en-US" smtClean="0"/>
              <a:t>8</a:t>
            </a:fld>
            <a:endParaRPr lang="en-US"/>
          </a:p>
        </p:txBody>
      </p:sp>
    </p:spTree>
    <p:extLst>
      <p:ext uri="{BB962C8B-B14F-4D97-AF65-F5344CB8AC3E}">
        <p14:creationId xmlns:p14="http://schemas.microsoft.com/office/powerpoint/2010/main" val="406989644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Another way to mitigate risk of operator error is to use ground tools to automatically build and send commands based on the observed spacecraft state. Because our ops team was formed mainly of students with no prior experience with command line, we found that GUIs were useful for complex activities. This GUI is our downlink helper, which helps with downlinking recorded telemetry from the spacecraft. It allows operators to easily see the state of what telemetry is downlinked and onboard, and initiate queries and downlinks with single button clicks, rather than identifying time windows, performing SCET to SCLK conversions, and typing in numbers by hand. This tool allowed us to make the most of our contact time by choosing what telemetry to downlink based on the time we had left in each contact following activity execution.</a:t>
            </a:r>
          </a:p>
          <a:p>
            <a:r>
              <a:rPr lang="en-US" dirty="0"/>
              <a:t>Some example applications that we used on ground automation for on LF are shown here, I think the most useful one we came up with was an uplink script that used EVRs to dynamically handle unstable file uplink, this was very useful when we were having some GDS problems effecting our uplink. I wrote a paper on the tools we used, so just ask and I will send it to you.</a:t>
            </a:r>
          </a:p>
        </p:txBody>
      </p:sp>
      <p:sp>
        <p:nvSpPr>
          <p:cNvPr id="4" name="Slide Number Placeholder 3"/>
          <p:cNvSpPr>
            <a:spLocks noGrp="1"/>
          </p:cNvSpPr>
          <p:nvPr>
            <p:ph type="sldNum" sz="quarter" idx="5"/>
          </p:nvPr>
        </p:nvSpPr>
        <p:spPr/>
        <p:txBody>
          <a:bodyPr/>
          <a:lstStyle/>
          <a:p>
            <a:fld id="{7AA5D7CC-4584-7D4D-9AC5-26861B0A276E}" type="slidenum">
              <a:rPr lang="en-US" smtClean="0"/>
              <a:t>9</a:t>
            </a:fld>
            <a:endParaRPr lang="en-US"/>
          </a:p>
        </p:txBody>
      </p:sp>
    </p:spTree>
    <p:extLst>
      <p:ext uri="{BB962C8B-B14F-4D97-AF65-F5344CB8AC3E}">
        <p14:creationId xmlns:p14="http://schemas.microsoft.com/office/powerpoint/2010/main" val="331692913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 what does a mission need to develop ground automation like this? To enable </a:t>
            </a:r>
            <a:r>
              <a:rPr lang="en-US" dirty="0" err="1"/>
              <a:t>joysticking</a:t>
            </a:r>
            <a:r>
              <a:rPr lang="en-US" dirty="0"/>
              <a:t>, you need at minimum real-time commanding a telemetry visualization software, preferably with the ability to develop custom views. An API is necessary for developing custom scripts and tools. We used JPL’s AMPCS, which was fantastic, if a bit overkill for a CubeSat mission. </a:t>
            </a:r>
          </a:p>
          <a:p>
            <a:r>
              <a:rPr lang="en-US" dirty="0"/>
              <a:t>A general guideline is to minimize the amount of real-time commands built by operators, because operators can make mistakes. Using pre-written command snippets, and automation is key for this.</a:t>
            </a:r>
          </a:p>
        </p:txBody>
      </p:sp>
      <p:sp>
        <p:nvSpPr>
          <p:cNvPr id="4" name="Slide Number Placeholder 3"/>
          <p:cNvSpPr>
            <a:spLocks noGrp="1"/>
          </p:cNvSpPr>
          <p:nvPr>
            <p:ph type="sldNum" sz="quarter" idx="5"/>
          </p:nvPr>
        </p:nvSpPr>
        <p:spPr/>
        <p:txBody>
          <a:bodyPr/>
          <a:lstStyle/>
          <a:p>
            <a:fld id="{7AA5D7CC-4584-7D4D-9AC5-26861B0A276E}" type="slidenum">
              <a:rPr lang="en-US" smtClean="0"/>
              <a:t>10</a:t>
            </a:fld>
            <a:endParaRPr lang="en-US"/>
          </a:p>
        </p:txBody>
      </p:sp>
    </p:spTree>
    <p:extLst>
      <p:ext uri="{BB962C8B-B14F-4D97-AF65-F5344CB8AC3E}">
        <p14:creationId xmlns:p14="http://schemas.microsoft.com/office/powerpoint/2010/main" val="410812831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most important question to be asking when developing </a:t>
            </a:r>
            <a:r>
              <a:rPr lang="en-US" dirty="0" err="1"/>
              <a:t>joysticking</a:t>
            </a:r>
            <a:r>
              <a:rPr lang="en-US" dirty="0"/>
              <a:t> processes is to ask “what happens if we lose comms right now?” We learned this lesson the hard way, when we were heating the thrusters for a burn, and at the point marked with this arrow, our DSN transmitter went down. The spacecraft was left in a state with the heaters on, which was pulling a lot of power and generating a lot of heat, so there was real risk of AFT violations and even UVLO if we didn’t recover fast. We ended up declaring the only spacecraft emergency that we ever declared on LF and got another antenna to turn off the heaters. After this, we learned our lesson, and included sequenced safety nets on all commands that put the spacecraft in a precarious state, such as commands that heat or slew off sun. Command timeouts for mode transitions are important. </a:t>
            </a:r>
          </a:p>
        </p:txBody>
      </p:sp>
      <p:sp>
        <p:nvSpPr>
          <p:cNvPr id="4" name="Slide Number Placeholder 3"/>
          <p:cNvSpPr>
            <a:spLocks noGrp="1"/>
          </p:cNvSpPr>
          <p:nvPr>
            <p:ph type="sldNum" sz="quarter" idx="5"/>
          </p:nvPr>
        </p:nvSpPr>
        <p:spPr/>
        <p:txBody>
          <a:bodyPr/>
          <a:lstStyle/>
          <a:p>
            <a:fld id="{7AA5D7CC-4584-7D4D-9AC5-26861B0A276E}" type="slidenum">
              <a:rPr lang="en-US" smtClean="0"/>
              <a:t>11</a:t>
            </a:fld>
            <a:endParaRPr lang="en-US"/>
          </a:p>
        </p:txBody>
      </p:sp>
    </p:spTree>
    <p:extLst>
      <p:ext uri="{BB962C8B-B14F-4D97-AF65-F5344CB8AC3E}">
        <p14:creationId xmlns:p14="http://schemas.microsoft.com/office/powerpoint/2010/main" val="320520775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 let’s revisit the rotating TCM from earlier. With all the narrow margins and complications of balancing momentum state, we developed a tool that reads the spacecrafts current momentum state and thruster performance, and automatically generates commands with the correct burn parameters and timing. The tool performed a latency calibration and was able to send commands at exactly the right time to execute at a target rotation phase, within a single degree of accuracy, which was a .4 second window.</a:t>
            </a:r>
          </a:p>
        </p:txBody>
      </p:sp>
      <p:sp>
        <p:nvSpPr>
          <p:cNvPr id="4" name="Slide Number Placeholder 3"/>
          <p:cNvSpPr>
            <a:spLocks noGrp="1"/>
          </p:cNvSpPr>
          <p:nvPr>
            <p:ph type="sldNum" sz="quarter" idx="5"/>
          </p:nvPr>
        </p:nvSpPr>
        <p:spPr/>
        <p:txBody>
          <a:bodyPr/>
          <a:lstStyle/>
          <a:p>
            <a:fld id="{7AA5D7CC-4584-7D4D-9AC5-26861B0A276E}" type="slidenum">
              <a:rPr lang="en-US" smtClean="0"/>
              <a:t>12</a:t>
            </a:fld>
            <a:endParaRPr lang="en-US"/>
          </a:p>
        </p:txBody>
      </p:sp>
    </p:spTree>
    <p:extLst>
      <p:ext uri="{BB962C8B-B14F-4D97-AF65-F5344CB8AC3E}">
        <p14:creationId xmlns:p14="http://schemas.microsoft.com/office/powerpoint/2010/main" val="336230503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 how did this all work out? We were able to execute many successful RTCMs on LF when the burn thrusters were more predictable. Eventually, the fuel lines clogged completely and we were unable to do any more burns, so we missed our chance to enter a lunar orbit. But the process worked, and we would have reached the moon if the thrusters didn’t stop working. Here on the right, you can see a decision-making flowchart that we followed when performing the burns, which shows how operators and the tools adapted to the variable spacecraft state.</a:t>
            </a:r>
          </a:p>
        </p:txBody>
      </p:sp>
      <p:sp>
        <p:nvSpPr>
          <p:cNvPr id="4" name="Slide Number Placeholder 3"/>
          <p:cNvSpPr>
            <a:spLocks noGrp="1"/>
          </p:cNvSpPr>
          <p:nvPr>
            <p:ph type="sldNum" sz="quarter" idx="5"/>
          </p:nvPr>
        </p:nvSpPr>
        <p:spPr/>
        <p:txBody>
          <a:bodyPr/>
          <a:lstStyle/>
          <a:p>
            <a:fld id="{7AA5D7CC-4584-7D4D-9AC5-26861B0A276E}" type="slidenum">
              <a:rPr lang="en-US" smtClean="0"/>
              <a:t>13</a:t>
            </a:fld>
            <a:endParaRPr lang="en-US"/>
          </a:p>
        </p:txBody>
      </p:sp>
    </p:spTree>
    <p:extLst>
      <p:ext uri="{BB962C8B-B14F-4D97-AF65-F5344CB8AC3E}">
        <p14:creationId xmlns:p14="http://schemas.microsoft.com/office/powerpoint/2010/main" val="291071120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conclusion, ____________________. I would love to talk about this more with you all and know if you agree or disagree, and if you have used </a:t>
            </a:r>
            <a:r>
              <a:rPr lang="en-US" dirty="0" err="1"/>
              <a:t>joysticking</a:t>
            </a:r>
            <a:r>
              <a:rPr lang="en-US" dirty="0"/>
              <a:t> on your missions. Please reach out!</a:t>
            </a:r>
          </a:p>
        </p:txBody>
      </p:sp>
      <p:sp>
        <p:nvSpPr>
          <p:cNvPr id="4" name="Slide Number Placeholder 3"/>
          <p:cNvSpPr>
            <a:spLocks noGrp="1"/>
          </p:cNvSpPr>
          <p:nvPr>
            <p:ph type="sldNum" sz="quarter" idx="5"/>
          </p:nvPr>
        </p:nvSpPr>
        <p:spPr/>
        <p:txBody>
          <a:bodyPr/>
          <a:lstStyle/>
          <a:p>
            <a:fld id="{7AA5D7CC-4584-7D4D-9AC5-26861B0A276E}" type="slidenum">
              <a:rPr lang="en-US" smtClean="0"/>
              <a:t>14</a:t>
            </a:fld>
            <a:endParaRPr lang="en-US"/>
          </a:p>
        </p:txBody>
      </p:sp>
    </p:spTree>
    <p:extLst>
      <p:ext uri="{BB962C8B-B14F-4D97-AF65-F5344CB8AC3E}">
        <p14:creationId xmlns:p14="http://schemas.microsoft.com/office/powerpoint/2010/main" val="107549740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10" name="Title Placeholder 10">
            <a:extLst>
              <a:ext uri="{FF2B5EF4-FFF2-40B4-BE49-F238E27FC236}">
                <a16:creationId xmlns:a16="http://schemas.microsoft.com/office/drawing/2014/main" id="{03435116-8EC1-A548-452A-A5744ECD0FD6}"/>
              </a:ext>
            </a:extLst>
          </p:cNvPr>
          <p:cNvSpPr>
            <a:spLocks noGrp="1"/>
          </p:cNvSpPr>
          <p:nvPr>
            <p:ph type="title"/>
          </p:nvPr>
        </p:nvSpPr>
        <p:spPr>
          <a:xfrm>
            <a:off x="2447108" y="1846217"/>
            <a:ext cx="8906692" cy="2595153"/>
          </a:xfrm>
          <a:prstGeom prst="rect">
            <a:avLst/>
          </a:prstGeom>
        </p:spPr>
        <p:txBody>
          <a:bodyPr vert="horz" lIns="91440" tIns="45720" rIns="91440" bIns="45720" rtlCol="0" anchor="ctr">
            <a:normAutofit/>
          </a:bodyPr>
          <a:lstStyle/>
          <a:p>
            <a:r>
              <a:rPr lang="en-US" dirty="0"/>
              <a:t>Click to edit </a:t>
            </a:r>
            <a:br>
              <a:rPr lang="en-US" dirty="0"/>
            </a:br>
            <a:r>
              <a:rPr lang="en-US" dirty="0"/>
              <a:t>Master title style</a:t>
            </a:r>
          </a:p>
        </p:txBody>
      </p:sp>
      <p:sp>
        <p:nvSpPr>
          <p:cNvPr id="11" name="Text Placeholder 11">
            <a:extLst>
              <a:ext uri="{FF2B5EF4-FFF2-40B4-BE49-F238E27FC236}">
                <a16:creationId xmlns:a16="http://schemas.microsoft.com/office/drawing/2014/main" id="{BE800B03-ECF5-F0B1-7514-4FC09CECE7E4}"/>
              </a:ext>
            </a:extLst>
          </p:cNvPr>
          <p:cNvSpPr>
            <a:spLocks noGrp="1"/>
          </p:cNvSpPr>
          <p:nvPr>
            <p:ph idx="1"/>
          </p:nvPr>
        </p:nvSpPr>
        <p:spPr>
          <a:xfrm>
            <a:off x="2447108" y="4441370"/>
            <a:ext cx="8906692" cy="625930"/>
          </a:xfrm>
          <a:prstGeom prst="rect">
            <a:avLst/>
          </a:prstGeom>
        </p:spPr>
        <p:txBody>
          <a:bodyPr vert="horz" lIns="91440" tIns="45720" rIns="91440" bIns="45720" rtlCol="0">
            <a:normAutofit/>
          </a:bodyPr>
          <a:lstStyle/>
          <a:p>
            <a:r>
              <a:rPr lang="en-US" dirty="0"/>
              <a:t>Click to edit Master subtitle style</a:t>
            </a:r>
          </a:p>
        </p:txBody>
      </p:sp>
    </p:spTree>
    <p:extLst>
      <p:ext uri="{BB962C8B-B14F-4D97-AF65-F5344CB8AC3E}">
        <p14:creationId xmlns:p14="http://schemas.microsoft.com/office/powerpoint/2010/main" val="4114190589"/>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 Full Photo">
    <p:bg>
      <p:bgPr>
        <a:blipFill dpi="0" rotWithShape="1">
          <a:blip r:embed="rId2">
            <a:lum/>
          </a:blip>
          <a:srcRect/>
          <a:stretch>
            <a:fillRect t="-11000" b="-11000"/>
          </a:stretch>
        </a:blipFill>
        <a:effectLst/>
      </p:bgPr>
    </p:bg>
    <p:spTree>
      <p:nvGrpSpPr>
        <p:cNvPr id="1" name=""/>
        <p:cNvGrpSpPr/>
        <p:nvPr/>
      </p:nvGrpSpPr>
      <p:grpSpPr>
        <a:xfrm>
          <a:off x="0" y="0"/>
          <a:ext cx="0" cy="0"/>
          <a:chOff x="0" y="0"/>
          <a:chExt cx="0" cy="0"/>
        </a:xfrm>
      </p:grpSpPr>
      <p:sp>
        <p:nvSpPr>
          <p:cNvPr id="10" name="Title Placeholder 10">
            <a:extLst>
              <a:ext uri="{FF2B5EF4-FFF2-40B4-BE49-F238E27FC236}">
                <a16:creationId xmlns:a16="http://schemas.microsoft.com/office/drawing/2014/main" id="{03435116-8EC1-A548-452A-A5744ECD0FD6}"/>
              </a:ext>
            </a:extLst>
          </p:cNvPr>
          <p:cNvSpPr>
            <a:spLocks noGrp="1"/>
          </p:cNvSpPr>
          <p:nvPr>
            <p:ph type="title"/>
          </p:nvPr>
        </p:nvSpPr>
        <p:spPr>
          <a:xfrm>
            <a:off x="2447108" y="1846217"/>
            <a:ext cx="8906692" cy="2595153"/>
          </a:xfrm>
          <a:prstGeom prst="rect">
            <a:avLst/>
          </a:prstGeom>
        </p:spPr>
        <p:txBody>
          <a:bodyPr vert="horz" lIns="91440" tIns="45720" rIns="91440" bIns="45720" rtlCol="0" anchor="ctr">
            <a:normAutofit/>
          </a:bodyPr>
          <a:lstStyle>
            <a:lvl1pPr>
              <a:defRPr>
                <a:solidFill>
                  <a:schemeClr val="bg1"/>
                </a:solidFill>
              </a:defRPr>
            </a:lvl1pPr>
          </a:lstStyle>
          <a:p>
            <a:r>
              <a:rPr lang="en-US" dirty="0"/>
              <a:t>Click to edit </a:t>
            </a:r>
            <a:br>
              <a:rPr lang="en-US" dirty="0"/>
            </a:br>
            <a:r>
              <a:rPr lang="en-US" dirty="0"/>
              <a:t>Master title style</a:t>
            </a:r>
          </a:p>
        </p:txBody>
      </p:sp>
      <p:sp>
        <p:nvSpPr>
          <p:cNvPr id="11" name="Text Placeholder 11">
            <a:extLst>
              <a:ext uri="{FF2B5EF4-FFF2-40B4-BE49-F238E27FC236}">
                <a16:creationId xmlns:a16="http://schemas.microsoft.com/office/drawing/2014/main" id="{BE800B03-ECF5-F0B1-7514-4FC09CECE7E4}"/>
              </a:ext>
            </a:extLst>
          </p:cNvPr>
          <p:cNvSpPr>
            <a:spLocks noGrp="1"/>
          </p:cNvSpPr>
          <p:nvPr>
            <p:ph idx="1"/>
          </p:nvPr>
        </p:nvSpPr>
        <p:spPr>
          <a:xfrm>
            <a:off x="2447108" y="4441370"/>
            <a:ext cx="8906692" cy="625930"/>
          </a:xfrm>
          <a:prstGeom prst="rect">
            <a:avLst/>
          </a:prstGeom>
        </p:spPr>
        <p:txBody>
          <a:bodyPr vert="horz" lIns="91440" tIns="45720" rIns="91440" bIns="45720" rtlCol="0">
            <a:normAutofit/>
          </a:bodyPr>
          <a:lstStyle>
            <a:lvl1pPr>
              <a:defRPr>
                <a:solidFill>
                  <a:schemeClr val="bg1"/>
                </a:solidFill>
              </a:defRPr>
            </a:lvl1pPr>
          </a:lstStyle>
          <a:p>
            <a:r>
              <a:rPr lang="en-US" dirty="0"/>
              <a:t>Click to edit Master subtitle style</a:t>
            </a:r>
          </a:p>
        </p:txBody>
      </p:sp>
      <p:pic>
        <p:nvPicPr>
          <p:cNvPr id="3" name="Picture 2">
            <a:extLst>
              <a:ext uri="{FF2B5EF4-FFF2-40B4-BE49-F238E27FC236}">
                <a16:creationId xmlns:a16="http://schemas.microsoft.com/office/drawing/2014/main" id="{CAA14450-E163-A0FB-AE33-14F2CE668DE1}"/>
              </a:ext>
            </a:extLst>
          </p:cNvPr>
          <p:cNvPicPr>
            <a:picLocks noChangeAspect="1"/>
          </p:cNvPicPr>
          <p:nvPr userDrawn="1"/>
        </p:nvPicPr>
        <p:blipFill rotWithShape="1">
          <a:blip r:embed="rId3"/>
          <a:srcRect t="73770"/>
          <a:stretch/>
        </p:blipFill>
        <p:spPr>
          <a:xfrm>
            <a:off x="1" y="5059179"/>
            <a:ext cx="12191999" cy="1798821"/>
          </a:xfrm>
          <a:prstGeom prst="rect">
            <a:avLst/>
          </a:prstGeom>
        </p:spPr>
      </p:pic>
    </p:spTree>
    <p:extLst>
      <p:ext uri="{BB962C8B-B14F-4D97-AF65-F5344CB8AC3E}">
        <p14:creationId xmlns:p14="http://schemas.microsoft.com/office/powerpoint/2010/main" val="2704301616"/>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Dividers - Plain">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Placeholder 10">
            <a:extLst>
              <a:ext uri="{FF2B5EF4-FFF2-40B4-BE49-F238E27FC236}">
                <a16:creationId xmlns:a16="http://schemas.microsoft.com/office/drawing/2014/main" id="{5FCBB805-91EF-D0F1-B5CA-BCA3290EA431}"/>
              </a:ext>
            </a:extLst>
          </p:cNvPr>
          <p:cNvSpPr>
            <a:spLocks noGrp="1"/>
          </p:cNvSpPr>
          <p:nvPr>
            <p:ph type="title"/>
          </p:nvPr>
        </p:nvSpPr>
        <p:spPr>
          <a:xfrm>
            <a:off x="1642654" y="1948985"/>
            <a:ext cx="8906692" cy="2960028"/>
          </a:xfrm>
          <a:prstGeom prst="rect">
            <a:avLst/>
          </a:prstGeom>
        </p:spPr>
        <p:txBody>
          <a:bodyPr vert="horz" lIns="91440" tIns="45720" rIns="91440" bIns="45720" rtlCol="0" anchor="ctr">
            <a:normAutofit/>
          </a:bodyPr>
          <a:lstStyle/>
          <a:p>
            <a:r>
              <a:rPr lang="en-US" dirty="0"/>
              <a:t>Click to edit </a:t>
            </a:r>
            <a:br>
              <a:rPr lang="en-US" dirty="0"/>
            </a:br>
            <a:r>
              <a:rPr lang="en-US" dirty="0"/>
              <a:t>Master title style</a:t>
            </a:r>
          </a:p>
        </p:txBody>
      </p:sp>
    </p:spTree>
    <p:extLst>
      <p:ext uri="{BB962C8B-B14F-4D97-AF65-F5344CB8AC3E}">
        <p14:creationId xmlns:p14="http://schemas.microsoft.com/office/powerpoint/2010/main" val="4281372513"/>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Dividers - Kendeda">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Placeholder 10">
            <a:extLst>
              <a:ext uri="{FF2B5EF4-FFF2-40B4-BE49-F238E27FC236}">
                <a16:creationId xmlns:a16="http://schemas.microsoft.com/office/drawing/2014/main" id="{28D4045A-E327-4892-6A89-6CBE5583D417}"/>
              </a:ext>
            </a:extLst>
          </p:cNvPr>
          <p:cNvSpPr>
            <a:spLocks noGrp="1"/>
          </p:cNvSpPr>
          <p:nvPr>
            <p:ph type="title"/>
          </p:nvPr>
        </p:nvSpPr>
        <p:spPr>
          <a:xfrm>
            <a:off x="1642654" y="1948985"/>
            <a:ext cx="8906692" cy="2960028"/>
          </a:xfrm>
          <a:prstGeom prst="rect">
            <a:avLst/>
          </a:prstGeom>
        </p:spPr>
        <p:txBody>
          <a:bodyPr vert="horz" lIns="91440" tIns="45720" rIns="91440" bIns="45720" rtlCol="0" anchor="ctr">
            <a:normAutofit/>
          </a:bodyPr>
          <a:lstStyle/>
          <a:p>
            <a:r>
              <a:rPr lang="en-US" dirty="0"/>
              <a:t>Click to edit </a:t>
            </a:r>
            <a:br>
              <a:rPr lang="en-US" dirty="0"/>
            </a:br>
            <a:r>
              <a:rPr lang="en-US" dirty="0"/>
              <a:t>Master title style</a:t>
            </a:r>
          </a:p>
        </p:txBody>
      </p:sp>
    </p:spTree>
    <p:extLst>
      <p:ext uri="{BB962C8B-B14F-4D97-AF65-F5344CB8AC3E}">
        <p14:creationId xmlns:p14="http://schemas.microsoft.com/office/powerpoint/2010/main" val="1366797533"/>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Dividers - Tech Tower">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Placeholder 10">
            <a:extLst>
              <a:ext uri="{FF2B5EF4-FFF2-40B4-BE49-F238E27FC236}">
                <a16:creationId xmlns:a16="http://schemas.microsoft.com/office/drawing/2014/main" id="{6B75A76D-59A5-A55D-8427-D310560791ED}"/>
              </a:ext>
            </a:extLst>
          </p:cNvPr>
          <p:cNvSpPr>
            <a:spLocks noGrp="1"/>
          </p:cNvSpPr>
          <p:nvPr>
            <p:ph type="title"/>
          </p:nvPr>
        </p:nvSpPr>
        <p:spPr>
          <a:xfrm>
            <a:off x="1642654" y="1948985"/>
            <a:ext cx="8906692" cy="2960028"/>
          </a:xfrm>
          <a:prstGeom prst="rect">
            <a:avLst/>
          </a:prstGeom>
        </p:spPr>
        <p:txBody>
          <a:bodyPr vert="horz" lIns="91440" tIns="45720" rIns="91440" bIns="45720" rtlCol="0" anchor="ctr">
            <a:normAutofit/>
          </a:bodyPr>
          <a:lstStyle/>
          <a:p>
            <a:r>
              <a:rPr lang="en-US" dirty="0"/>
              <a:t>Click to edit </a:t>
            </a:r>
            <a:br>
              <a:rPr lang="en-US" dirty="0"/>
            </a:br>
            <a:r>
              <a:rPr lang="en-US" dirty="0"/>
              <a:t>Master title style</a:t>
            </a:r>
          </a:p>
        </p:txBody>
      </p:sp>
    </p:spTree>
    <p:extLst>
      <p:ext uri="{BB962C8B-B14F-4D97-AF65-F5344CB8AC3E}">
        <p14:creationId xmlns:p14="http://schemas.microsoft.com/office/powerpoint/2010/main" val="781624383"/>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Dividers - Wreck">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Placeholder 10">
            <a:extLst>
              <a:ext uri="{FF2B5EF4-FFF2-40B4-BE49-F238E27FC236}">
                <a16:creationId xmlns:a16="http://schemas.microsoft.com/office/drawing/2014/main" id="{E3126A54-2183-1E0F-7A09-1B69C88EFBF2}"/>
              </a:ext>
            </a:extLst>
          </p:cNvPr>
          <p:cNvSpPr>
            <a:spLocks noGrp="1"/>
          </p:cNvSpPr>
          <p:nvPr>
            <p:ph type="title"/>
          </p:nvPr>
        </p:nvSpPr>
        <p:spPr>
          <a:xfrm>
            <a:off x="1642654" y="1948985"/>
            <a:ext cx="8906692" cy="2960028"/>
          </a:xfrm>
          <a:prstGeom prst="rect">
            <a:avLst/>
          </a:prstGeom>
        </p:spPr>
        <p:txBody>
          <a:bodyPr vert="horz" lIns="91440" tIns="45720" rIns="91440" bIns="45720" rtlCol="0" anchor="ctr">
            <a:normAutofit/>
          </a:bodyPr>
          <a:lstStyle/>
          <a:p>
            <a:r>
              <a:rPr lang="en-US" dirty="0"/>
              <a:t>Click to edit </a:t>
            </a:r>
            <a:br>
              <a:rPr lang="en-US" dirty="0"/>
            </a:br>
            <a:r>
              <a:rPr lang="en-US" dirty="0"/>
              <a:t>Master title style</a:t>
            </a:r>
          </a:p>
        </p:txBody>
      </p:sp>
    </p:spTree>
    <p:extLst>
      <p:ext uri="{BB962C8B-B14F-4D97-AF65-F5344CB8AC3E}">
        <p14:creationId xmlns:p14="http://schemas.microsoft.com/office/powerpoint/2010/main" val="1680686648"/>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FBFBEFA-1B24-BD40-967B-224093822B35}"/>
              </a:ext>
            </a:extLst>
          </p:cNvPr>
          <p:cNvSpPr>
            <a:spLocks noGrp="1"/>
          </p:cNvSpPr>
          <p:nvPr>
            <p:ph idx="1"/>
          </p:nvPr>
        </p:nvSpPr>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Title Placeholder 1">
            <a:extLst>
              <a:ext uri="{FF2B5EF4-FFF2-40B4-BE49-F238E27FC236}">
                <a16:creationId xmlns:a16="http://schemas.microsoft.com/office/drawing/2014/main" id="{D1CD0E1A-EFF5-9943-8AA6-521A2B23E647}"/>
              </a:ext>
            </a:extLst>
          </p:cNvPr>
          <p:cNvSpPr>
            <a:spLocks noGrp="1"/>
          </p:cNvSpPr>
          <p:nvPr>
            <p:ph type="title"/>
          </p:nvPr>
        </p:nvSpPr>
        <p:spPr>
          <a:xfrm>
            <a:off x="381000" y="200722"/>
            <a:ext cx="11430000" cy="1014761"/>
          </a:xfrm>
          <a:prstGeom prst="rect">
            <a:avLst/>
          </a:prstGeom>
        </p:spPr>
        <p:txBody>
          <a:bodyPr vert="horz" lIns="91440" tIns="45720" rIns="91440" bIns="45720" rtlCol="0" anchor="ctr">
            <a:normAutofit/>
          </a:bodyPr>
          <a:lstStyle/>
          <a:p>
            <a:r>
              <a:rPr lang="en-US" dirty="0"/>
              <a:t>Click to edit Master title style</a:t>
            </a:r>
          </a:p>
        </p:txBody>
      </p:sp>
    </p:spTree>
    <p:extLst>
      <p:ext uri="{BB962C8B-B14F-4D97-AF65-F5344CB8AC3E}">
        <p14:creationId xmlns:p14="http://schemas.microsoft.com/office/powerpoint/2010/main" val="571505928"/>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6B768D-628B-BB40-BEE5-32E27182F2C8}"/>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84DA323E-BF1A-8C44-9650-0F8A4E12DCC0}"/>
              </a:ext>
            </a:extLst>
          </p:cNvPr>
          <p:cNvSpPr>
            <a:spLocks noGrp="1"/>
          </p:cNvSpPr>
          <p:nvPr>
            <p:ph sz="half" idx="1"/>
          </p:nvPr>
        </p:nvSpPr>
        <p:spPr>
          <a:xfrm>
            <a:off x="379048" y="1215483"/>
            <a:ext cx="5615353" cy="4225652"/>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a:extLst>
              <a:ext uri="{FF2B5EF4-FFF2-40B4-BE49-F238E27FC236}">
                <a16:creationId xmlns:a16="http://schemas.microsoft.com/office/drawing/2014/main" id="{271EEF26-478D-684B-BFF1-D8FD9BE7D5F9}"/>
              </a:ext>
            </a:extLst>
          </p:cNvPr>
          <p:cNvSpPr>
            <a:spLocks noGrp="1"/>
          </p:cNvSpPr>
          <p:nvPr>
            <p:ph sz="half" idx="2"/>
          </p:nvPr>
        </p:nvSpPr>
        <p:spPr>
          <a:xfrm>
            <a:off x="6197600" y="1215483"/>
            <a:ext cx="5613400" cy="4225652"/>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661298840"/>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2E310077-12D2-2D4D-8F51-D9CB6B044F9B}"/>
              </a:ext>
            </a:extLst>
          </p:cNvPr>
          <p:cNvSpPr>
            <a:spLocks noGrp="1"/>
          </p:cNvSpPr>
          <p:nvPr>
            <p:ph type="body" idx="1"/>
          </p:nvPr>
        </p:nvSpPr>
        <p:spPr>
          <a:xfrm>
            <a:off x="381001" y="1235113"/>
            <a:ext cx="5617633"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Edit Master text styles</a:t>
            </a:r>
          </a:p>
        </p:txBody>
      </p:sp>
      <p:sp>
        <p:nvSpPr>
          <p:cNvPr id="4" name="Content Placeholder 3">
            <a:extLst>
              <a:ext uri="{FF2B5EF4-FFF2-40B4-BE49-F238E27FC236}">
                <a16:creationId xmlns:a16="http://schemas.microsoft.com/office/drawing/2014/main" id="{4E0DF7D1-4D77-4C46-B579-F5861C7459AC}"/>
              </a:ext>
            </a:extLst>
          </p:cNvPr>
          <p:cNvSpPr>
            <a:spLocks noGrp="1"/>
          </p:cNvSpPr>
          <p:nvPr>
            <p:ph sz="half" idx="2"/>
          </p:nvPr>
        </p:nvSpPr>
        <p:spPr>
          <a:xfrm>
            <a:off x="381001" y="2078658"/>
            <a:ext cx="5617633" cy="3362478"/>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a:extLst>
              <a:ext uri="{FF2B5EF4-FFF2-40B4-BE49-F238E27FC236}">
                <a16:creationId xmlns:a16="http://schemas.microsoft.com/office/drawing/2014/main" id="{1A19A1FD-16BD-7B41-8D0F-269780D1BBDC}"/>
              </a:ext>
            </a:extLst>
          </p:cNvPr>
          <p:cNvSpPr>
            <a:spLocks noGrp="1"/>
          </p:cNvSpPr>
          <p:nvPr>
            <p:ph type="body" sz="quarter" idx="3"/>
          </p:nvPr>
        </p:nvSpPr>
        <p:spPr>
          <a:xfrm>
            <a:off x="6172200" y="1235113"/>
            <a:ext cx="563880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7FBAF2E0-F5E8-3946-89DE-62BFD441B2F1}"/>
              </a:ext>
            </a:extLst>
          </p:cNvPr>
          <p:cNvSpPr>
            <a:spLocks noGrp="1"/>
          </p:cNvSpPr>
          <p:nvPr>
            <p:ph sz="quarter" idx="4"/>
          </p:nvPr>
        </p:nvSpPr>
        <p:spPr>
          <a:xfrm>
            <a:off x="6172200" y="2078658"/>
            <a:ext cx="5638800" cy="3362478"/>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Title Placeholder 1">
            <a:extLst>
              <a:ext uri="{FF2B5EF4-FFF2-40B4-BE49-F238E27FC236}">
                <a16:creationId xmlns:a16="http://schemas.microsoft.com/office/drawing/2014/main" id="{419FCA3D-219A-9547-A7A7-4EB9BE7DD721}"/>
              </a:ext>
            </a:extLst>
          </p:cNvPr>
          <p:cNvSpPr>
            <a:spLocks noGrp="1"/>
          </p:cNvSpPr>
          <p:nvPr>
            <p:ph type="title"/>
          </p:nvPr>
        </p:nvSpPr>
        <p:spPr>
          <a:xfrm>
            <a:off x="381000" y="200722"/>
            <a:ext cx="11430000" cy="1014761"/>
          </a:xfrm>
          <a:prstGeom prst="rect">
            <a:avLst/>
          </a:prstGeom>
        </p:spPr>
        <p:txBody>
          <a:bodyPr vert="horz" lIns="91440" tIns="45720" rIns="91440" bIns="45720" rtlCol="0" anchor="ctr">
            <a:normAutofit/>
          </a:bodyPr>
          <a:lstStyle/>
          <a:p>
            <a:r>
              <a:rPr lang="en-US" dirty="0"/>
              <a:t>Click to edit Master title style</a:t>
            </a:r>
          </a:p>
        </p:txBody>
      </p:sp>
    </p:spTree>
    <p:extLst>
      <p:ext uri="{BB962C8B-B14F-4D97-AF65-F5344CB8AC3E}">
        <p14:creationId xmlns:p14="http://schemas.microsoft.com/office/powerpoint/2010/main" val="1204609514"/>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Gallery">
    <p:spTree>
      <p:nvGrpSpPr>
        <p:cNvPr id="1" name=""/>
        <p:cNvGrpSpPr/>
        <p:nvPr/>
      </p:nvGrpSpPr>
      <p:grpSpPr>
        <a:xfrm>
          <a:off x="0" y="0"/>
          <a:ext cx="0" cy="0"/>
          <a:chOff x="0" y="0"/>
          <a:chExt cx="0" cy="0"/>
        </a:xfrm>
      </p:grpSpPr>
      <p:sp>
        <p:nvSpPr>
          <p:cNvPr id="10" name="Title Placeholder 1">
            <a:extLst>
              <a:ext uri="{FF2B5EF4-FFF2-40B4-BE49-F238E27FC236}">
                <a16:creationId xmlns:a16="http://schemas.microsoft.com/office/drawing/2014/main" id="{419FCA3D-219A-9547-A7A7-4EB9BE7DD721}"/>
              </a:ext>
            </a:extLst>
          </p:cNvPr>
          <p:cNvSpPr>
            <a:spLocks noGrp="1"/>
          </p:cNvSpPr>
          <p:nvPr>
            <p:ph type="title"/>
          </p:nvPr>
        </p:nvSpPr>
        <p:spPr>
          <a:xfrm>
            <a:off x="381000" y="200722"/>
            <a:ext cx="11430000" cy="1014761"/>
          </a:xfrm>
          <a:prstGeom prst="rect">
            <a:avLst/>
          </a:prstGeom>
        </p:spPr>
        <p:txBody>
          <a:bodyPr vert="horz" lIns="91440" tIns="45720" rIns="91440" bIns="45720" rtlCol="0" anchor="ctr">
            <a:normAutofit/>
          </a:bodyPr>
          <a:lstStyle/>
          <a:p>
            <a:r>
              <a:rPr lang="en-US" dirty="0"/>
              <a:t>Click to edit Master title style</a:t>
            </a:r>
          </a:p>
        </p:txBody>
      </p:sp>
      <p:sp>
        <p:nvSpPr>
          <p:cNvPr id="3" name="Picture Placeholder 2">
            <a:extLst>
              <a:ext uri="{FF2B5EF4-FFF2-40B4-BE49-F238E27FC236}">
                <a16:creationId xmlns:a16="http://schemas.microsoft.com/office/drawing/2014/main" id="{7EB05746-5DE4-07B1-5611-4EEBAF38DE1E}"/>
              </a:ext>
            </a:extLst>
          </p:cNvPr>
          <p:cNvSpPr>
            <a:spLocks noGrp="1"/>
          </p:cNvSpPr>
          <p:nvPr>
            <p:ph type="pic" sz="quarter" idx="13"/>
          </p:nvPr>
        </p:nvSpPr>
        <p:spPr>
          <a:xfrm>
            <a:off x="381000" y="1425402"/>
            <a:ext cx="3074469" cy="2081855"/>
          </a:xfrm>
        </p:spPr>
        <p:txBody>
          <a:bodyPr/>
          <a:lstStyle/>
          <a:p>
            <a:endParaRPr lang="en-US"/>
          </a:p>
        </p:txBody>
      </p:sp>
      <p:sp>
        <p:nvSpPr>
          <p:cNvPr id="4" name="Picture Placeholder 2">
            <a:extLst>
              <a:ext uri="{FF2B5EF4-FFF2-40B4-BE49-F238E27FC236}">
                <a16:creationId xmlns:a16="http://schemas.microsoft.com/office/drawing/2014/main" id="{03F001E6-D6D1-A396-EE07-7790621213EA}"/>
              </a:ext>
            </a:extLst>
          </p:cNvPr>
          <p:cNvSpPr>
            <a:spLocks noGrp="1"/>
          </p:cNvSpPr>
          <p:nvPr>
            <p:ph type="pic" sz="quarter" idx="14"/>
          </p:nvPr>
        </p:nvSpPr>
        <p:spPr>
          <a:xfrm>
            <a:off x="3771394" y="1425402"/>
            <a:ext cx="3074469" cy="2081855"/>
          </a:xfrm>
        </p:spPr>
        <p:txBody>
          <a:bodyPr/>
          <a:lstStyle/>
          <a:p>
            <a:endParaRPr lang="en-US"/>
          </a:p>
        </p:txBody>
      </p:sp>
      <p:sp>
        <p:nvSpPr>
          <p:cNvPr id="5" name="Picture Placeholder 2">
            <a:extLst>
              <a:ext uri="{FF2B5EF4-FFF2-40B4-BE49-F238E27FC236}">
                <a16:creationId xmlns:a16="http://schemas.microsoft.com/office/drawing/2014/main" id="{02BD7855-1EA6-1102-5122-4BF617ED2DCB}"/>
              </a:ext>
            </a:extLst>
          </p:cNvPr>
          <p:cNvSpPr>
            <a:spLocks noGrp="1"/>
          </p:cNvSpPr>
          <p:nvPr>
            <p:ph type="pic" sz="quarter" idx="15"/>
          </p:nvPr>
        </p:nvSpPr>
        <p:spPr>
          <a:xfrm>
            <a:off x="7178140" y="1425402"/>
            <a:ext cx="3074469" cy="2081855"/>
          </a:xfrm>
        </p:spPr>
        <p:txBody>
          <a:bodyPr/>
          <a:lstStyle/>
          <a:p>
            <a:endParaRPr lang="en-US"/>
          </a:p>
        </p:txBody>
      </p:sp>
      <p:sp>
        <p:nvSpPr>
          <p:cNvPr id="6" name="Picture Placeholder 2">
            <a:extLst>
              <a:ext uri="{FF2B5EF4-FFF2-40B4-BE49-F238E27FC236}">
                <a16:creationId xmlns:a16="http://schemas.microsoft.com/office/drawing/2014/main" id="{93DB0072-B1E4-2B67-CD64-AFD0CADC50A0}"/>
              </a:ext>
            </a:extLst>
          </p:cNvPr>
          <p:cNvSpPr>
            <a:spLocks noGrp="1"/>
          </p:cNvSpPr>
          <p:nvPr>
            <p:ph type="pic" sz="quarter" idx="16"/>
          </p:nvPr>
        </p:nvSpPr>
        <p:spPr>
          <a:xfrm>
            <a:off x="381000" y="3772092"/>
            <a:ext cx="3074469" cy="2081855"/>
          </a:xfrm>
        </p:spPr>
        <p:txBody>
          <a:bodyPr/>
          <a:lstStyle/>
          <a:p>
            <a:endParaRPr lang="en-US"/>
          </a:p>
        </p:txBody>
      </p:sp>
      <p:sp>
        <p:nvSpPr>
          <p:cNvPr id="16" name="Picture Placeholder 2">
            <a:extLst>
              <a:ext uri="{FF2B5EF4-FFF2-40B4-BE49-F238E27FC236}">
                <a16:creationId xmlns:a16="http://schemas.microsoft.com/office/drawing/2014/main" id="{F12EFAB6-9D79-46A4-1400-FA689BD1831A}"/>
              </a:ext>
            </a:extLst>
          </p:cNvPr>
          <p:cNvSpPr>
            <a:spLocks noGrp="1"/>
          </p:cNvSpPr>
          <p:nvPr>
            <p:ph type="pic" sz="quarter" idx="17"/>
          </p:nvPr>
        </p:nvSpPr>
        <p:spPr>
          <a:xfrm>
            <a:off x="3771394" y="3772092"/>
            <a:ext cx="3074469" cy="2081855"/>
          </a:xfrm>
        </p:spPr>
        <p:txBody>
          <a:bodyPr/>
          <a:lstStyle/>
          <a:p>
            <a:endParaRPr lang="en-US"/>
          </a:p>
        </p:txBody>
      </p:sp>
      <p:sp>
        <p:nvSpPr>
          <p:cNvPr id="17" name="Picture Placeholder 2">
            <a:extLst>
              <a:ext uri="{FF2B5EF4-FFF2-40B4-BE49-F238E27FC236}">
                <a16:creationId xmlns:a16="http://schemas.microsoft.com/office/drawing/2014/main" id="{F8E2A34E-676C-226E-E8A6-42635E9CC189}"/>
              </a:ext>
            </a:extLst>
          </p:cNvPr>
          <p:cNvSpPr>
            <a:spLocks noGrp="1"/>
          </p:cNvSpPr>
          <p:nvPr>
            <p:ph type="pic" sz="quarter" idx="18"/>
          </p:nvPr>
        </p:nvSpPr>
        <p:spPr>
          <a:xfrm>
            <a:off x="7178140" y="3772092"/>
            <a:ext cx="3074469" cy="2081855"/>
          </a:xfrm>
        </p:spPr>
        <p:txBody>
          <a:bodyPr/>
          <a:lstStyle/>
          <a:p>
            <a:endParaRPr lang="en-US"/>
          </a:p>
        </p:txBody>
      </p:sp>
    </p:spTree>
    <p:extLst>
      <p:ext uri="{BB962C8B-B14F-4D97-AF65-F5344CB8AC3E}">
        <p14:creationId xmlns:p14="http://schemas.microsoft.com/office/powerpoint/2010/main" val="2182641507"/>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390501478"/>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7EC417-39B3-8947-8902-0153B5002093}"/>
              </a:ext>
            </a:extLst>
          </p:cNvPr>
          <p:cNvSpPr>
            <a:spLocks noGrp="1"/>
          </p:cNvSpPr>
          <p:nvPr>
            <p:ph type="title"/>
          </p:nvPr>
        </p:nvSpPr>
        <p:spPr>
          <a:xfrm>
            <a:off x="381001" y="457200"/>
            <a:ext cx="3932767" cy="1600200"/>
          </a:xfrm>
        </p:spPr>
        <p:txBody>
          <a:bodyPr anchor="b"/>
          <a:lstStyle>
            <a:lvl1pPr>
              <a:defRPr sz="3200"/>
            </a:lvl1pPr>
          </a:lstStyle>
          <a:p>
            <a:r>
              <a:rPr lang="en-US" dirty="0"/>
              <a:t>Click to edit Master title style</a:t>
            </a:r>
          </a:p>
        </p:txBody>
      </p:sp>
      <p:sp>
        <p:nvSpPr>
          <p:cNvPr id="3" name="Content Placeholder 2">
            <a:extLst>
              <a:ext uri="{FF2B5EF4-FFF2-40B4-BE49-F238E27FC236}">
                <a16:creationId xmlns:a16="http://schemas.microsoft.com/office/drawing/2014/main" id="{0790FAD0-D969-274E-8AC0-FC5A894FB3FE}"/>
              </a:ext>
            </a:extLst>
          </p:cNvPr>
          <p:cNvSpPr>
            <a:spLocks noGrp="1"/>
          </p:cNvSpPr>
          <p:nvPr>
            <p:ph idx="1"/>
          </p:nvPr>
        </p:nvSpPr>
        <p:spPr>
          <a:xfrm>
            <a:off x="4642338" y="457201"/>
            <a:ext cx="7168663" cy="540385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a:extLst>
              <a:ext uri="{FF2B5EF4-FFF2-40B4-BE49-F238E27FC236}">
                <a16:creationId xmlns:a16="http://schemas.microsoft.com/office/drawing/2014/main" id="{705FBC2C-9388-6049-AEF3-C1606676A7E6}"/>
              </a:ext>
            </a:extLst>
          </p:cNvPr>
          <p:cNvSpPr>
            <a:spLocks noGrp="1"/>
          </p:cNvSpPr>
          <p:nvPr>
            <p:ph type="body" sz="half" idx="2"/>
          </p:nvPr>
        </p:nvSpPr>
        <p:spPr>
          <a:xfrm>
            <a:off x="381001" y="2274849"/>
            <a:ext cx="3932767" cy="3594139"/>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Edit Master text styles</a:t>
            </a:r>
          </a:p>
        </p:txBody>
      </p:sp>
    </p:spTree>
    <p:extLst>
      <p:ext uri="{BB962C8B-B14F-4D97-AF65-F5344CB8AC3E}">
        <p14:creationId xmlns:p14="http://schemas.microsoft.com/office/powerpoint/2010/main" val="4003491605"/>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38E57A-36CB-814D-B1A5-9012A244B555}"/>
              </a:ext>
            </a:extLst>
          </p:cNvPr>
          <p:cNvSpPr>
            <a:spLocks noGrp="1"/>
          </p:cNvSpPr>
          <p:nvPr>
            <p:ph type="title"/>
          </p:nvPr>
        </p:nvSpPr>
        <p:spPr>
          <a:xfrm>
            <a:off x="381001" y="457200"/>
            <a:ext cx="3932767" cy="1600200"/>
          </a:xfrm>
        </p:spPr>
        <p:txBody>
          <a:bodyPr anchor="b"/>
          <a:lstStyle>
            <a:lvl1pPr>
              <a:defRPr sz="3200"/>
            </a:lvl1pPr>
          </a:lstStyle>
          <a:p>
            <a:r>
              <a:rPr lang="en-US" dirty="0"/>
              <a:t>Click to edit Master title style</a:t>
            </a:r>
          </a:p>
        </p:txBody>
      </p:sp>
      <p:sp>
        <p:nvSpPr>
          <p:cNvPr id="3" name="Picture Placeholder 2">
            <a:extLst>
              <a:ext uri="{FF2B5EF4-FFF2-40B4-BE49-F238E27FC236}">
                <a16:creationId xmlns:a16="http://schemas.microsoft.com/office/drawing/2014/main" id="{5D3259A3-587A-6D4A-AEF8-E4225996F750}"/>
              </a:ext>
            </a:extLst>
          </p:cNvPr>
          <p:cNvSpPr>
            <a:spLocks noGrp="1"/>
          </p:cNvSpPr>
          <p:nvPr>
            <p:ph type="pic" idx="1"/>
          </p:nvPr>
        </p:nvSpPr>
        <p:spPr>
          <a:xfrm>
            <a:off x="4614203" y="457201"/>
            <a:ext cx="7196798" cy="4983934"/>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a:extLst>
              <a:ext uri="{FF2B5EF4-FFF2-40B4-BE49-F238E27FC236}">
                <a16:creationId xmlns:a16="http://schemas.microsoft.com/office/drawing/2014/main" id="{34AC1918-55BE-A644-8FDC-9E18F9A994B4}"/>
              </a:ext>
            </a:extLst>
          </p:cNvPr>
          <p:cNvSpPr>
            <a:spLocks noGrp="1"/>
          </p:cNvSpPr>
          <p:nvPr>
            <p:ph type="body" sz="half" idx="2"/>
          </p:nvPr>
        </p:nvSpPr>
        <p:spPr>
          <a:xfrm>
            <a:off x="381001" y="2274850"/>
            <a:ext cx="3932767" cy="3166286"/>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Edit Master text styles</a:t>
            </a:r>
          </a:p>
        </p:txBody>
      </p:sp>
    </p:spTree>
    <p:extLst>
      <p:ext uri="{BB962C8B-B14F-4D97-AF65-F5344CB8AC3E}">
        <p14:creationId xmlns:p14="http://schemas.microsoft.com/office/powerpoint/2010/main" val="1077450446"/>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Chart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A7AD69-3205-BCCD-4E2D-E72B1D3B187F}"/>
              </a:ext>
            </a:extLst>
          </p:cNvPr>
          <p:cNvSpPr>
            <a:spLocks noGrp="1"/>
          </p:cNvSpPr>
          <p:nvPr>
            <p:ph type="title"/>
          </p:nvPr>
        </p:nvSpPr>
        <p:spPr/>
        <p:txBody>
          <a:bodyPr/>
          <a:lstStyle/>
          <a:p>
            <a:r>
              <a:rPr lang="en-US"/>
              <a:t>Click to edit Master title style</a:t>
            </a:r>
          </a:p>
        </p:txBody>
      </p:sp>
      <p:sp>
        <p:nvSpPr>
          <p:cNvPr id="6" name="Chart Placeholder 5">
            <a:extLst>
              <a:ext uri="{FF2B5EF4-FFF2-40B4-BE49-F238E27FC236}">
                <a16:creationId xmlns:a16="http://schemas.microsoft.com/office/drawing/2014/main" id="{A169B0B5-D05E-C4AE-458A-3F4627989B43}"/>
              </a:ext>
            </a:extLst>
          </p:cNvPr>
          <p:cNvSpPr>
            <a:spLocks noGrp="1"/>
          </p:cNvSpPr>
          <p:nvPr>
            <p:ph type="chart" sz="quarter" idx="12"/>
          </p:nvPr>
        </p:nvSpPr>
        <p:spPr>
          <a:xfrm>
            <a:off x="381000" y="1435100"/>
            <a:ext cx="7510463" cy="4572000"/>
          </a:xfrm>
        </p:spPr>
        <p:txBody>
          <a:bodyPr/>
          <a:lstStyle/>
          <a:p>
            <a:endParaRPr lang="en-US"/>
          </a:p>
        </p:txBody>
      </p:sp>
      <p:sp>
        <p:nvSpPr>
          <p:cNvPr id="8" name="Text Placeholder 7">
            <a:extLst>
              <a:ext uri="{FF2B5EF4-FFF2-40B4-BE49-F238E27FC236}">
                <a16:creationId xmlns:a16="http://schemas.microsoft.com/office/drawing/2014/main" id="{3AA2623B-F27F-1862-1049-4ADBDCD7601C}"/>
              </a:ext>
            </a:extLst>
          </p:cNvPr>
          <p:cNvSpPr>
            <a:spLocks noGrp="1"/>
          </p:cNvSpPr>
          <p:nvPr>
            <p:ph type="body" sz="quarter" idx="13"/>
          </p:nvPr>
        </p:nvSpPr>
        <p:spPr>
          <a:xfrm>
            <a:off x="8116888" y="1435100"/>
            <a:ext cx="3694112" cy="34178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182337350"/>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image" Target="../media/image2.emf"/><Relationship Id="rId4" Type="http://schemas.openxmlformats.org/officeDocument/2006/relationships/image" Target="../media/image1.png"/></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5.xml"/><Relationship Id="rId2" Type="http://schemas.openxmlformats.org/officeDocument/2006/relationships/slideLayout" Target="../slideLayouts/slideLayout4.xml"/><Relationship Id="rId1" Type="http://schemas.openxmlformats.org/officeDocument/2006/relationships/slideLayout" Target="../slideLayouts/slideLayout3.xml"/><Relationship Id="rId6" Type="http://schemas.openxmlformats.org/officeDocument/2006/relationships/image" Target="../media/image5.jpg"/><Relationship Id="rId5" Type="http://schemas.openxmlformats.org/officeDocument/2006/relationships/theme" Target="../theme/theme2.xml"/><Relationship Id="rId4" Type="http://schemas.openxmlformats.org/officeDocument/2006/relationships/slideLayout" Target="../slideLayouts/slideLayout6.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14.xml"/><Relationship Id="rId3" Type="http://schemas.openxmlformats.org/officeDocument/2006/relationships/slideLayout" Target="../slideLayouts/slideLayout9.xml"/><Relationship Id="rId7" Type="http://schemas.openxmlformats.org/officeDocument/2006/relationships/slideLayout" Target="../slideLayouts/slideLayout13.xml"/><Relationship Id="rId2" Type="http://schemas.openxmlformats.org/officeDocument/2006/relationships/slideLayout" Target="../slideLayouts/slideLayout8.xml"/><Relationship Id="rId1" Type="http://schemas.openxmlformats.org/officeDocument/2006/relationships/slideLayout" Target="../slideLayouts/slideLayout7.xml"/><Relationship Id="rId6" Type="http://schemas.openxmlformats.org/officeDocument/2006/relationships/slideLayout" Target="../slideLayouts/slideLayout12.xml"/><Relationship Id="rId11" Type="http://schemas.openxmlformats.org/officeDocument/2006/relationships/image" Target="../media/image2.emf"/><Relationship Id="rId5" Type="http://schemas.openxmlformats.org/officeDocument/2006/relationships/slideLayout" Target="../slideLayouts/slideLayout11.xml"/><Relationship Id="rId10" Type="http://schemas.openxmlformats.org/officeDocument/2006/relationships/image" Target="../media/image9.png"/><Relationship Id="rId4" Type="http://schemas.openxmlformats.org/officeDocument/2006/relationships/slideLayout" Target="../slideLayouts/slideLayout10.xml"/><Relationship Id="rId9" Type="http://schemas.openxmlformats.org/officeDocument/2006/relationships/theme" Target="../theme/theme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81C16630-5558-9114-4463-47E138DB6255}"/>
              </a:ext>
            </a:extLst>
          </p:cNvPr>
          <p:cNvSpPr txBox="1">
            <a:spLocks/>
          </p:cNvSpPr>
          <p:nvPr userDrawn="1"/>
        </p:nvSpPr>
        <p:spPr>
          <a:xfrm>
            <a:off x="2447108" y="1680753"/>
            <a:ext cx="8682445" cy="2760617"/>
          </a:xfrm>
          <a:prstGeom prst="rect">
            <a:avLst/>
          </a:prstGeom>
        </p:spPr>
        <p:txBody>
          <a:bodyPr anchor="ctr" anchorCtr="0">
            <a:normAutofit/>
          </a:bodyPr>
          <a:lstStyle>
            <a:lvl1pPr algn="l" defTabSz="342900" rtl="0" eaLnBrk="1" latinLnBrk="0" hangingPunct="1">
              <a:lnSpc>
                <a:spcPct val="100000"/>
              </a:lnSpc>
              <a:spcBef>
                <a:spcPct val="0"/>
              </a:spcBef>
              <a:buNone/>
              <a:defRPr sz="6000" b="1" i="0" kern="1200" cap="none" spc="0" baseline="0">
                <a:solidFill>
                  <a:srgbClr val="003057"/>
                </a:solidFill>
                <a:latin typeface="Roboto" panose="02000000000000000000" pitchFamily="2" charset="0"/>
                <a:ea typeface="Roboto" panose="02000000000000000000" pitchFamily="2" charset="0"/>
                <a:cs typeface="Roboto" panose="02000000000000000000" pitchFamily="2" charset="0"/>
              </a:defRPr>
            </a:lvl1pPr>
          </a:lstStyle>
          <a:p>
            <a:endParaRPr lang="en-US" dirty="0"/>
          </a:p>
        </p:txBody>
      </p:sp>
      <p:sp>
        <p:nvSpPr>
          <p:cNvPr id="11" name="Title Placeholder 10">
            <a:extLst>
              <a:ext uri="{FF2B5EF4-FFF2-40B4-BE49-F238E27FC236}">
                <a16:creationId xmlns:a16="http://schemas.microsoft.com/office/drawing/2014/main" id="{3552819F-CE1E-70EB-07B5-3B61D2578A1C}"/>
              </a:ext>
            </a:extLst>
          </p:cNvPr>
          <p:cNvSpPr>
            <a:spLocks noGrp="1"/>
          </p:cNvSpPr>
          <p:nvPr>
            <p:ph type="title"/>
          </p:nvPr>
        </p:nvSpPr>
        <p:spPr>
          <a:xfrm>
            <a:off x="2447108" y="1846217"/>
            <a:ext cx="8906692" cy="2595153"/>
          </a:xfrm>
          <a:prstGeom prst="rect">
            <a:avLst/>
          </a:prstGeom>
        </p:spPr>
        <p:txBody>
          <a:bodyPr vert="horz" lIns="91440" tIns="45720" rIns="91440" bIns="45720" rtlCol="0" anchor="ctr">
            <a:normAutofit/>
          </a:bodyPr>
          <a:lstStyle/>
          <a:p>
            <a:r>
              <a:rPr lang="en-US" dirty="0"/>
              <a:t>Click to edit </a:t>
            </a:r>
            <a:br>
              <a:rPr lang="en-US" dirty="0"/>
            </a:br>
            <a:r>
              <a:rPr lang="en-US" dirty="0"/>
              <a:t>Master title style</a:t>
            </a:r>
          </a:p>
        </p:txBody>
      </p:sp>
      <p:sp>
        <p:nvSpPr>
          <p:cNvPr id="12" name="Text Placeholder 11">
            <a:extLst>
              <a:ext uri="{FF2B5EF4-FFF2-40B4-BE49-F238E27FC236}">
                <a16:creationId xmlns:a16="http://schemas.microsoft.com/office/drawing/2014/main" id="{CBD913C0-CC86-E0C0-B503-69104064ECF7}"/>
              </a:ext>
            </a:extLst>
          </p:cNvPr>
          <p:cNvSpPr>
            <a:spLocks noGrp="1"/>
          </p:cNvSpPr>
          <p:nvPr>
            <p:ph type="body" idx="1"/>
          </p:nvPr>
        </p:nvSpPr>
        <p:spPr>
          <a:xfrm>
            <a:off x="2447108" y="4441370"/>
            <a:ext cx="8906692" cy="625930"/>
          </a:xfrm>
          <a:prstGeom prst="rect">
            <a:avLst/>
          </a:prstGeom>
        </p:spPr>
        <p:txBody>
          <a:bodyPr vert="horz" lIns="91440" tIns="45720" rIns="91440" bIns="45720" rtlCol="0">
            <a:normAutofit/>
          </a:bodyPr>
          <a:lstStyle/>
          <a:p>
            <a:r>
              <a:rPr lang="en-US" dirty="0"/>
              <a:t>Click to edit Master subtitle style</a:t>
            </a:r>
          </a:p>
        </p:txBody>
      </p:sp>
      <p:pic>
        <p:nvPicPr>
          <p:cNvPr id="9" name="Picture 8">
            <a:extLst>
              <a:ext uri="{FF2B5EF4-FFF2-40B4-BE49-F238E27FC236}">
                <a16:creationId xmlns:a16="http://schemas.microsoft.com/office/drawing/2014/main" id="{A4CBA03D-A0FC-E3C2-CF4C-DB6C3737423C}"/>
              </a:ext>
            </a:extLst>
          </p:cNvPr>
          <p:cNvPicPr>
            <a:picLocks noChangeAspect="1"/>
          </p:cNvPicPr>
          <p:nvPr userDrawn="1"/>
        </p:nvPicPr>
        <p:blipFill>
          <a:blip r:embed="rId5"/>
          <a:stretch>
            <a:fillRect/>
          </a:stretch>
        </p:blipFill>
        <p:spPr>
          <a:xfrm>
            <a:off x="0" y="5720080"/>
            <a:ext cx="4591191" cy="1137920"/>
          </a:xfrm>
          <a:prstGeom prst="rect">
            <a:avLst/>
          </a:prstGeom>
        </p:spPr>
      </p:pic>
    </p:spTree>
    <p:extLst>
      <p:ext uri="{BB962C8B-B14F-4D97-AF65-F5344CB8AC3E}">
        <p14:creationId xmlns:p14="http://schemas.microsoft.com/office/powerpoint/2010/main" val="2336126548"/>
      </p:ext>
    </p:extLst>
  </p:cSld>
  <p:clrMap bg1="lt1" tx1="dk1" bg2="lt2" tx2="dk2" accent1="accent1" accent2="accent2" accent3="accent3" accent4="accent4" accent5="accent5" accent6="accent6" hlink="hlink" folHlink="folHlink"/>
  <p:sldLayoutIdLst>
    <p:sldLayoutId id="2147483696" r:id="rId1"/>
    <p:sldLayoutId id="2147483707" r:id="rId2"/>
  </p:sldLayoutIdLst>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hf hdr="0" ftr="0" dt="0"/>
  <p:txStyles>
    <p:titleStyle>
      <a:lvl1pPr algn="l" defTabSz="342900" rtl="0" eaLnBrk="1" latinLnBrk="0" hangingPunct="1">
        <a:spcBef>
          <a:spcPct val="0"/>
        </a:spcBef>
        <a:buNone/>
        <a:defRPr sz="6000" b="1" i="0" kern="1200">
          <a:solidFill>
            <a:schemeClr val="tx1"/>
          </a:solidFill>
          <a:latin typeface="Roboto" panose="02000000000000000000" pitchFamily="2" charset="0"/>
          <a:ea typeface="Roboto" panose="02000000000000000000" pitchFamily="2" charset="0"/>
          <a:cs typeface="Roboto" panose="02000000000000000000" pitchFamily="2" charset="0"/>
        </a:defRPr>
      </a:lvl1pPr>
    </p:titleStyle>
    <p:bodyStyle>
      <a:lvl1pPr marL="0" indent="0" algn="l" defTabSz="342900" rtl="0" eaLnBrk="1" latinLnBrk="0" hangingPunct="1">
        <a:spcBef>
          <a:spcPct val="20000"/>
        </a:spcBef>
        <a:buFont typeface="Arial"/>
        <a:buNone/>
        <a:defRPr sz="1800" kern="1200">
          <a:solidFill>
            <a:srgbClr val="B3A369"/>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en-US"/>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6"/>
          <a:srcRect/>
          <a:stretch>
            <a:fillRect/>
          </a:stretch>
        </a:blipFill>
        <a:effectLst/>
      </p:bgPr>
    </p:bg>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9555A20D-930F-A185-C845-C95F4365004A}"/>
              </a:ext>
            </a:extLst>
          </p:cNvPr>
          <p:cNvSpPr txBox="1">
            <a:spLocks/>
          </p:cNvSpPr>
          <p:nvPr userDrawn="1"/>
        </p:nvSpPr>
        <p:spPr>
          <a:xfrm>
            <a:off x="1746069" y="2137954"/>
            <a:ext cx="8699862" cy="2582091"/>
          </a:xfrm>
          <a:prstGeom prst="rect">
            <a:avLst/>
          </a:prstGeom>
        </p:spPr>
        <p:txBody>
          <a:bodyPr anchor="ctr" anchorCtr="0">
            <a:normAutofit/>
          </a:bodyPr>
          <a:lstStyle>
            <a:lvl1pPr algn="ctr" defTabSz="342900" rtl="0" eaLnBrk="1" latinLnBrk="0" hangingPunct="1">
              <a:lnSpc>
                <a:spcPct val="100000"/>
              </a:lnSpc>
              <a:spcBef>
                <a:spcPct val="0"/>
              </a:spcBef>
              <a:buNone/>
              <a:defRPr sz="6000" b="1" i="0" kern="1200" cap="none" spc="0" baseline="0">
                <a:solidFill>
                  <a:srgbClr val="003057"/>
                </a:solidFill>
                <a:latin typeface="Roboto" panose="02000000000000000000" pitchFamily="2" charset="0"/>
                <a:ea typeface="Roboto" panose="02000000000000000000" pitchFamily="2" charset="0"/>
                <a:cs typeface="Roboto" panose="02000000000000000000" pitchFamily="2" charset="0"/>
              </a:defRPr>
            </a:lvl1pPr>
          </a:lstStyle>
          <a:p>
            <a:endParaRPr lang="en-US" dirty="0"/>
          </a:p>
        </p:txBody>
      </p:sp>
      <p:sp>
        <p:nvSpPr>
          <p:cNvPr id="4" name="Title Placeholder 10">
            <a:extLst>
              <a:ext uri="{FF2B5EF4-FFF2-40B4-BE49-F238E27FC236}">
                <a16:creationId xmlns:a16="http://schemas.microsoft.com/office/drawing/2014/main" id="{C83A85DD-FCD4-4A59-0F3C-B8F9FA03085F}"/>
              </a:ext>
            </a:extLst>
          </p:cNvPr>
          <p:cNvSpPr>
            <a:spLocks noGrp="1"/>
          </p:cNvSpPr>
          <p:nvPr>
            <p:ph type="title"/>
          </p:nvPr>
        </p:nvSpPr>
        <p:spPr>
          <a:xfrm>
            <a:off x="1642654" y="1948985"/>
            <a:ext cx="8906692" cy="2960028"/>
          </a:xfrm>
          <a:prstGeom prst="rect">
            <a:avLst/>
          </a:prstGeom>
        </p:spPr>
        <p:txBody>
          <a:bodyPr vert="horz" lIns="91440" tIns="45720" rIns="91440" bIns="45720" rtlCol="0" anchor="ctr">
            <a:normAutofit/>
          </a:bodyPr>
          <a:lstStyle/>
          <a:p>
            <a:r>
              <a:rPr lang="en-US" dirty="0"/>
              <a:t>Click to edit </a:t>
            </a:r>
            <a:br>
              <a:rPr lang="en-US" dirty="0"/>
            </a:br>
            <a:r>
              <a:rPr lang="en-US" dirty="0"/>
              <a:t>Master title style</a:t>
            </a:r>
          </a:p>
        </p:txBody>
      </p:sp>
    </p:spTree>
    <p:extLst>
      <p:ext uri="{BB962C8B-B14F-4D97-AF65-F5344CB8AC3E}">
        <p14:creationId xmlns:p14="http://schemas.microsoft.com/office/powerpoint/2010/main" val="4265836520"/>
      </p:ext>
    </p:extLst>
  </p:cSld>
  <p:clrMap bg1="lt1" tx1="dk1" bg2="lt2" tx2="dk2" accent1="accent1" accent2="accent2" accent3="accent3" accent4="accent4" accent5="accent5" accent6="accent6" hlink="hlink" folHlink="folHlink"/>
  <p:sldLayoutIdLst>
    <p:sldLayoutId id="2147483698" r:id="rId1"/>
    <p:sldLayoutId id="2147483699" r:id="rId2"/>
    <p:sldLayoutId id="2147483700" r:id="rId3"/>
    <p:sldLayoutId id="2147483701" r:id="rId4"/>
  </p:sldLayoutIdLst>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hf hdr="0" ftr="0" dt="0"/>
  <p:txStyles>
    <p:titleStyle>
      <a:lvl1pPr algn="ctr" defTabSz="342900" rtl="0" eaLnBrk="1" latinLnBrk="0" hangingPunct="1">
        <a:spcBef>
          <a:spcPct val="0"/>
        </a:spcBef>
        <a:buNone/>
        <a:defRPr sz="6000" b="1" i="0" kern="1200">
          <a:solidFill>
            <a:schemeClr val="tx1"/>
          </a:solidFill>
          <a:latin typeface="Roboto" panose="02000000000000000000" pitchFamily="2" charset="0"/>
          <a:ea typeface="Roboto" panose="02000000000000000000" pitchFamily="2" charset="0"/>
          <a:cs typeface="Roboto" panose="02000000000000000000" pitchFamily="2" charset="0"/>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en-US"/>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0">
            <a:lum/>
          </a:blip>
          <a:srcRect/>
          <a:stretch>
            <a:fillRect/>
          </a:stretch>
        </a:blip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39FA67B1-866C-6493-FB25-EBCBC547484C}"/>
              </a:ext>
            </a:extLst>
          </p:cNvPr>
          <p:cNvSpPr/>
          <p:nvPr userDrawn="1"/>
        </p:nvSpPr>
        <p:spPr>
          <a:xfrm>
            <a:off x="9682480" y="5811520"/>
            <a:ext cx="2509520" cy="1046480"/>
          </a:xfrm>
          <a:prstGeom prst="rect">
            <a:avLst/>
          </a:prstGeom>
          <a:ln>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2" name="Title Placeholder 1">
            <a:extLst>
              <a:ext uri="{FF2B5EF4-FFF2-40B4-BE49-F238E27FC236}">
                <a16:creationId xmlns:a16="http://schemas.microsoft.com/office/drawing/2014/main" id="{566794E2-0939-7444-A82A-8BD5C7FA1DDC}"/>
              </a:ext>
            </a:extLst>
          </p:cNvPr>
          <p:cNvSpPr>
            <a:spLocks noGrp="1"/>
          </p:cNvSpPr>
          <p:nvPr>
            <p:ph type="title"/>
          </p:nvPr>
        </p:nvSpPr>
        <p:spPr>
          <a:xfrm>
            <a:off x="381000" y="200722"/>
            <a:ext cx="11430000" cy="1014761"/>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a:extLst>
              <a:ext uri="{FF2B5EF4-FFF2-40B4-BE49-F238E27FC236}">
                <a16:creationId xmlns:a16="http://schemas.microsoft.com/office/drawing/2014/main" id="{E616A5F8-57A3-204B-9489-10B6EA097328}"/>
              </a:ext>
            </a:extLst>
          </p:cNvPr>
          <p:cNvSpPr>
            <a:spLocks noGrp="1"/>
          </p:cNvSpPr>
          <p:nvPr>
            <p:ph type="body" idx="1"/>
          </p:nvPr>
        </p:nvSpPr>
        <p:spPr>
          <a:xfrm>
            <a:off x="381000" y="1215485"/>
            <a:ext cx="11429999" cy="4225650"/>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5" name="Picture 4">
            <a:extLst>
              <a:ext uri="{FF2B5EF4-FFF2-40B4-BE49-F238E27FC236}">
                <a16:creationId xmlns:a16="http://schemas.microsoft.com/office/drawing/2014/main" id="{11BAD2C0-40F3-3161-1F05-071D4B35F1B1}"/>
              </a:ext>
            </a:extLst>
          </p:cNvPr>
          <p:cNvPicPr>
            <a:picLocks noChangeAspect="1"/>
          </p:cNvPicPr>
          <p:nvPr userDrawn="1"/>
        </p:nvPicPr>
        <p:blipFill>
          <a:blip r:embed="rId11"/>
          <a:stretch>
            <a:fillRect/>
          </a:stretch>
        </p:blipFill>
        <p:spPr>
          <a:xfrm>
            <a:off x="8604404" y="5963920"/>
            <a:ext cx="3587596" cy="889180"/>
          </a:xfrm>
          <a:prstGeom prst="rect">
            <a:avLst/>
          </a:prstGeom>
          <a:solidFill>
            <a:schemeClr val="accent1">
              <a:alpha val="0"/>
            </a:schemeClr>
          </a:solidFill>
        </p:spPr>
      </p:pic>
    </p:spTree>
    <p:extLst>
      <p:ext uri="{BB962C8B-B14F-4D97-AF65-F5344CB8AC3E}">
        <p14:creationId xmlns:p14="http://schemas.microsoft.com/office/powerpoint/2010/main" val="2871032842"/>
      </p:ext>
    </p:extLst>
  </p:cSld>
  <p:clrMap bg1="lt1" tx1="dk1" bg2="lt2" tx2="dk2" accent1="accent1" accent2="accent2" accent3="accent3" accent4="accent4" accent5="accent5" accent6="accent6" hlink="hlink" folHlink="folHlink"/>
  <p:sldLayoutIdLst>
    <p:sldLayoutId id="2147483685" r:id="rId1"/>
    <p:sldLayoutId id="2147483687" r:id="rId2"/>
    <p:sldLayoutId id="2147483688" r:id="rId3"/>
    <p:sldLayoutId id="2147483693" r:id="rId4"/>
    <p:sldLayoutId id="2147483690" r:id="rId5"/>
    <p:sldLayoutId id="2147483691" r:id="rId6"/>
    <p:sldLayoutId id="2147483692" r:id="rId7"/>
    <p:sldLayoutId id="2147483694" r:id="rId8"/>
  </p:sldLayoutIdLst>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hf hdr="0" ftr="0" dt="0"/>
  <p:txStyles>
    <p:titleStyle>
      <a:lvl1pPr algn="l" defTabSz="914400" rtl="0" eaLnBrk="1" latinLnBrk="0" hangingPunct="1">
        <a:lnSpc>
          <a:spcPct val="90000"/>
        </a:lnSpc>
        <a:spcBef>
          <a:spcPct val="0"/>
        </a:spcBef>
        <a:buNone/>
        <a:defRPr sz="3600" b="1" i="0" kern="1200" baseline="0">
          <a:solidFill>
            <a:srgbClr val="A7934B"/>
          </a:solidFill>
          <a:latin typeface="Roboto" panose="02000000000000000000" pitchFamily="2" charset="0"/>
          <a:ea typeface="Roboto" panose="02000000000000000000" pitchFamily="2" charset="0"/>
          <a:cs typeface="Roboto" panose="02000000000000000000" pitchFamily="2"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b="0" kern="1200">
          <a:solidFill>
            <a:srgbClr val="003057"/>
          </a:solidFill>
          <a:latin typeface="Roboto" panose="02000000000000000000" pitchFamily="2" charset="0"/>
          <a:ea typeface="Roboto" panose="02000000000000000000" pitchFamily="2" charset="0"/>
          <a:cs typeface="Roboto" panose="02000000000000000000" pitchFamily="2" charset="0"/>
        </a:defRPr>
      </a:lvl1pPr>
      <a:lvl2pPr marL="685800" indent="-228600" algn="l" defTabSz="914400" rtl="0" eaLnBrk="1" latinLnBrk="0" hangingPunct="1">
        <a:lnSpc>
          <a:spcPct val="90000"/>
        </a:lnSpc>
        <a:spcBef>
          <a:spcPts val="500"/>
        </a:spcBef>
        <a:buFont typeface="Arial" panose="020B0604020202020204" pitchFamily="34" charset="0"/>
        <a:buChar char="•"/>
        <a:defRPr sz="2000" b="0" kern="1200">
          <a:solidFill>
            <a:srgbClr val="003057"/>
          </a:solidFill>
          <a:latin typeface="Roboto" panose="02000000000000000000" pitchFamily="2" charset="0"/>
          <a:ea typeface="Roboto" panose="02000000000000000000" pitchFamily="2" charset="0"/>
          <a:cs typeface="Roboto" panose="02000000000000000000" pitchFamily="2"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800" b="0" kern="1200">
          <a:solidFill>
            <a:srgbClr val="003057"/>
          </a:solidFill>
          <a:latin typeface="Roboto" panose="02000000000000000000" pitchFamily="2" charset="0"/>
          <a:ea typeface="Roboto" panose="02000000000000000000" pitchFamily="2" charset="0"/>
          <a:cs typeface="Roboto" panose="02000000000000000000" pitchFamily="2"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400" b="0" kern="1200">
          <a:solidFill>
            <a:srgbClr val="003057"/>
          </a:solidFill>
          <a:latin typeface="Roboto" panose="02000000000000000000" pitchFamily="2" charset="0"/>
          <a:ea typeface="Roboto" panose="02000000000000000000" pitchFamily="2" charset="0"/>
          <a:cs typeface="Roboto" panose="02000000000000000000" pitchFamily="2"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100" b="0" kern="1200">
          <a:solidFill>
            <a:srgbClr val="003057"/>
          </a:solidFill>
          <a:latin typeface="Roboto" panose="02000000000000000000" pitchFamily="2" charset="0"/>
          <a:ea typeface="Roboto" panose="02000000000000000000" pitchFamily="2" charset="0"/>
          <a:cs typeface="Roboto" panose="02000000000000000000" pitchFamily="2"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xml"/><Relationship Id="rId1" Type="http://schemas.openxmlformats.org/officeDocument/2006/relationships/slideLayout" Target="../slideLayouts/slideLayout8.xml"/></Relationships>
</file>

<file path=ppt/slides/_rels/slide3.xml.rels><?xml version="1.0" encoding="UTF-8" standalone="yes"?>
<Relationships xmlns="http://schemas.openxmlformats.org/package/2006/relationships"><Relationship Id="rId3" Type="http://schemas.microsoft.com/office/2017/06/relationships/model3d" Target="../media/model3d1.glb"/><Relationship Id="rId2" Type="http://schemas.openxmlformats.org/officeDocument/2006/relationships/notesSlide" Target="../notesSlides/notesSlide3.xml"/><Relationship Id="rId1" Type="http://schemas.openxmlformats.org/officeDocument/2006/relationships/slideLayout" Target="../slideLayouts/slideLayout8.xml"/><Relationship Id="rId5" Type="http://schemas.openxmlformats.org/officeDocument/2006/relationships/image" Target="../media/image12.gif"/><Relationship Id="rId4" Type="http://schemas.openxmlformats.org/officeDocument/2006/relationships/image" Target="../media/image11.png"/></Relationships>
</file>

<file path=ppt/slides/_rels/slide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4.xml"/><Relationship Id="rId1" Type="http://schemas.openxmlformats.org/officeDocument/2006/relationships/slideLayout" Target="../slideLayouts/slideLayout8.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9.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7.xml"/><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8.xml"/><Relationship Id="rId1" Type="http://schemas.openxmlformats.org/officeDocument/2006/relationships/slideLayout" Target="../slideLayouts/slideLayout8.xml"/></Relationships>
</file>

<file path=ppt/slides/_rels/slide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9.xml"/><Relationship Id="rId1" Type="http://schemas.openxmlformats.org/officeDocument/2006/relationships/slideLayout" Target="../slideLayouts/slideLayout8.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1.xml"/><Relationship Id="rId1" Type="http://schemas.openxmlformats.org/officeDocument/2006/relationships/slideLayout" Target="../slideLayouts/slideLayout8.xml"/></Relationships>
</file>

<file path=ppt/slides/_rels/slide12.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2.xml"/><Relationship Id="rId1" Type="http://schemas.openxmlformats.org/officeDocument/2006/relationships/slideLayout" Target="../slideLayouts/slideLayout8.xml"/><Relationship Id="rId4" Type="http://schemas.openxmlformats.org/officeDocument/2006/relationships/image" Target="../media/image18.png"/></Relationships>
</file>

<file path=ppt/slides/_rels/slide13.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3.xml"/><Relationship Id="rId1" Type="http://schemas.openxmlformats.org/officeDocument/2006/relationships/slideLayout" Target="../slideLayouts/slideLayout8.xml"/><Relationship Id="rId4" Type="http://schemas.openxmlformats.org/officeDocument/2006/relationships/image" Target="../media/image20.png"/></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5FACC4-8BA4-D145-6D28-7181D4BBF84B}"/>
              </a:ext>
            </a:extLst>
          </p:cNvPr>
          <p:cNvSpPr>
            <a:spLocks noGrp="1"/>
          </p:cNvSpPr>
          <p:nvPr>
            <p:ph type="title"/>
          </p:nvPr>
        </p:nvSpPr>
        <p:spPr>
          <a:xfrm>
            <a:off x="981074" y="2301753"/>
            <a:ext cx="10229850" cy="1671884"/>
          </a:xfrm>
          <a:solidFill>
            <a:schemeClr val="bg1"/>
          </a:solidFill>
          <a:ln w="57150">
            <a:solidFill>
              <a:schemeClr val="accent1"/>
            </a:solidFill>
          </a:ln>
          <a:effectLst/>
        </p:spPr>
        <p:txBody>
          <a:bodyPr vert="horz" lIns="91440" tIns="45720" rIns="91440" bIns="45720" rtlCol="0" anchor="ctr">
            <a:normAutofit/>
          </a:bodyPr>
          <a:lstStyle/>
          <a:p>
            <a:pPr algn="ctr"/>
            <a:r>
              <a:rPr lang="en-US" sz="4400" dirty="0"/>
              <a:t>Careful with that Joystick!</a:t>
            </a:r>
            <a:br>
              <a:rPr lang="en-US" sz="4400" dirty="0"/>
            </a:br>
            <a:r>
              <a:rPr lang="en-US" sz="3100" dirty="0"/>
              <a:t>In Favor of Supervisory Control for Cislunar CubeSats</a:t>
            </a:r>
            <a:endParaRPr lang="en-US" sz="4400" dirty="0"/>
          </a:p>
        </p:txBody>
      </p:sp>
      <p:sp>
        <p:nvSpPr>
          <p:cNvPr id="3" name="Content Placeholder 2">
            <a:extLst>
              <a:ext uri="{FF2B5EF4-FFF2-40B4-BE49-F238E27FC236}">
                <a16:creationId xmlns:a16="http://schemas.microsoft.com/office/drawing/2014/main" id="{C0E02467-1D6D-30DE-402A-35783DB9D563}"/>
              </a:ext>
            </a:extLst>
          </p:cNvPr>
          <p:cNvSpPr>
            <a:spLocks noGrp="1"/>
          </p:cNvSpPr>
          <p:nvPr>
            <p:ph idx="1"/>
          </p:nvPr>
        </p:nvSpPr>
        <p:spPr>
          <a:xfrm>
            <a:off x="2586189" y="4229100"/>
            <a:ext cx="7019621" cy="1888933"/>
          </a:xfrm>
        </p:spPr>
        <p:txBody>
          <a:bodyPr>
            <a:normAutofit/>
          </a:bodyPr>
          <a:lstStyle/>
          <a:p>
            <a:pPr algn="ctr">
              <a:spcBef>
                <a:spcPts val="0"/>
              </a:spcBef>
              <a:spcAft>
                <a:spcPts val="300"/>
              </a:spcAft>
            </a:pPr>
            <a:r>
              <a:rPr lang="en-US" sz="3200" b="1" dirty="0">
                <a:solidFill>
                  <a:srgbClr val="A49249"/>
                </a:solidFill>
              </a:rPr>
              <a:t>Mason Starr</a:t>
            </a:r>
          </a:p>
          <a:p>
            <a:pPr algn="ctr">
              <a:spcBef>
                <a:spcPts val="0"/>
              </a:spcBef>
              <a:spcAft>
                <a:spcPts val="300"/>
              </a:spcAft>
            </a:pPr>
            <a:r>
              <a:rPr lang="en-US" sz="2400" b="1" dirty="0">
                <a:solidFill>
                  <a:srgbClr val="A49249"/>
                </a:solidFill>
              </a:rPr>
              <a:t>Interplanetary Small Satellite Conference</a:t>
            </a:r>
          </a:p>
          <a:p>
            <a:pPr algn="ctr">
              <a:spcBef>
                <a:spcPts val="0"/>
              </a:spcBef>
              <a:spcAft>
                <a:spcPts val="300"/>
              </a:spcAft>
            </a:pPr>
            <a:r>
              <a:rPr lang="en-US" sz="2000" b="1" dirty="0">
                <a:solidFill>
                  <a:srgbClr val="A49249"/>
                </a:solidFill>
              </a:rPr>
              <a:t>April 30</a:t>
            </a:r>
            <a:r>
              <a:rPr lang="en-US" sz="2000" b="1" baseline="30000" dirty="0">
                <a:solidFill>
                  <a:srgbClr val="A49249"/>
                </a:solidFill>
              </a:rPr>
              <a:t>th</a:t>
            </a:r>
            <a:r>
              <a:rPr lang="en-US" sz="2000" b="1" dirty="0">
                <a:solidFill>
                  <a:srgbClr val="A49249"/>
                </a:solidFill>
              </a:rPr>
              <a:t>, 2024</a:t>
            </a:r>
          </a:p>
        </p:txBody>
      </p:sp>
    </p:spTree>
    <p:extLst>
      <p:ext uri="{BB962C8B-B14F-4D97-AF65-F5344CB8AC3E}">
        <p14:creationId xmlns:p14="http://schemas.microsoft.com/office/powerpoint/2010/main" val="3862558325"/>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E5301DA5-0D48-00A3-4B8B-9990758509B7}"/>
              </a:ext>
            </a:extLst>
          </p:cNvPr>
          <p:cNvSpPr>
            <a:spLocks noGrp="1"/>
          </p:cNvSpPr>
          <p:nvPr>
            <p:ph type="title"/>
          </p:nvPr>
        </p:nvSpPr>
        <p:spPr/>
        <p:txBody>
          <a:bodyPr/>
          <a:lstStyle/>
          <a:p>
            <a:r>
              <a:rPr lang="en-US" dirty="0"/>
              <a:t>Context</a:t>
            </a:r>
          </a:p>
        </p:txBody>
      </p:sp>
      <p:sp>
        <p:nvSpPr>
          <p:cNvPr id="4" name="Content Placeholder 3">
            <a:extLst>
              <a:ext uri="{FF2B5EF4-FFF2-40B4-BE49-F238E27FC236}">
                <a16:creationId xmlns:a16="http://schemas.microsoft.com/office/drawing/2014/main" id="{26E568AC-B5C8-790F-B028-15AB6F3216B3}"/>
              </a:ext>
            </a:extLst>
          </p:cNvPr>
          <p:cNvSpPr>
            <a:spLocks noGrp="1"/>
          </p:cNvSpPr>
          <p:nvPr>
            <p:ph sz="half" idx="1"/>
          </p:nvPr>
        </p:nvSpPr>
        <p:spPr>
          <a:xfrm>
            <a:off x="379048" y="1215482"/>
            <a:ext cx="5438821" cy="5253897"/>
          </a:xfrm>
        </p:spPr>
        <p:txBody>
          <a:bodyPr/>
          <a:lstStyle/>
          <a:p>
            <a:r>
              <a:rPr lang="en-US" dirty="0"/>
              <a:t>Lunar Flashlight was built by JPL and operated by Georgia Tech</a:t>
            </a:r>
          </a:p>
          <a:p>
            <a:endParaRPr lang="en-US" dirty="0"/>
          </a:p>
          <a:p>
            <a:r>
              <a:rPr lang="en-US" dirty="0"/>
              <a:t>Launch Dec. 2022, EOM Dec. 2023</a:t>
            </a:r>
          </a:p>
          <a:p>
            <a:endParaRPr lang="en-US" dirty="0"/>
          </a:p>
          <a:p>
            <a:r>
              <a:rPr lang="en-US" dirty="0"/>
              <a:t>Mission differed significantly from pre-launch expectations due to in-flight anomalies</a:t>
            </a:r>
          </a:p>
          <a:p>
            <a:endParaRPr lang="en-US" dirty="0"/>
          </a:p>
          <a:p>
            <a:r>
              <a:rPr lang="en-US" dirty="0"/>
              <a:t>Ops had to think quickly and creatively in flight to work around anomalies</a:t>
            </a:r>
          </a:p>
        </p:txBody>
      </p:sp>
      <p:pic>
        <p:nvPicPr>
          <p:cNvPr id="6" name="Picture 6">
            <a:extLst>
              <a:ext uri="{FF2B5EF4-FFF2-40B4-BE49-F238E27FC236}">
                <a16:creationId xmlns:a16="http://schemas.microsoft.com/office/drawing/2014/main" id="{BB0C6636-58B5-EA46-CA2D-46DEA7F47CDD}"/>
              </a:ext>
            </a:extLst>
          </p:cNvPr>
          <p:cNvPicPr>
            <a:picLocks noGrp="1" noChangeAspect="1" noChangeArrowheads="1"/>
          </p:cNvPicPr>
          <p:nvPr>
            <p:ph sz="half" idx="2"/>
          </p:nvPr>
        </p:nvPicPr>
        <p:blipFill rotWithShape="1">
          <a:blip r:embed="rId3">
            <a:extLst>
              <a:ext uri="{28A0092B-C50C-407E-A947-70E740481C1C}">
                <a14:useLocalDpi xmlns:a14="http://schemas.microsoft.com/office/drawing/2010/main" val="0"/>
              </a:ext>
            </a:extLst>
          </a:blip>
          <a:srcRect r="20164"/>
          <a:stretch/>
        </p:blipFill>
        <p:spPr bwMode="auto">
          <a:xfrm>
            <a:off x="5994401" y="640852"/>
            <a:ext cx="5749935" cy="4800283"/>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a:extLst>
              <a:ext uri="{FF2B5EF4-FFF2-40B4-BE49-F238E27FC236}">
                <a16:creationId xmlns:a16="http://schemas.microsoft.com/office/drawing/2014/main" id="{596770E8-DD30-7F93-EBE2-97F23F959913}"/>
              </a:ext>
            </a:extLst>
          </p:cNvPr>
          <p:cNvSpPr txBox="1"/>
          <p:nvPr/>
        </p:nvSpPr>
        <p:spPr>
          <a:xfrm>
            <a:off x="5994401" y="5486400"/>
            <a:ext cx="5749936" cy="369332"/>
          </a:xfrm>
          <a:prstGeom prst="rect">
            <a:avLst/>
          </a:prstGeom>
          <a:noFill/>
        </p:spPr>
        <p:txBody>
          <a:bodyPr wrap="square" rtlCol="0">
            <a:spAutoFit/>
          </a:bodyPr>
          <a:lstStyle/>
          <a:p>
            <a:pPr algn="ctr"/>
            <a:r>
              <a:rPr lang="en-US" dirty="0"/>
              <a:t>Mission Operations Center at Georgia Tech</a:t>
            </a:r>
          </a:p>
        </p:txBody>
      </p:sp>
    </p:spTree>
    <p:extLst>
      <p:ext uri="{BB962C8B-B14F-4D97-AF65-F5344CB8AC3E}">
        <p14:creationId xmlns:p14="http://schemas.microsoft.com/office/powerpoint/2010/main" val="160043941"/>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044A1C-6AB9-699E-366D-40CA6BAC148A}"/>
              </a:ext>
            </a:extLst>
          </p:cNvPr>
          <p:cNvSpPr>
            <a:spLocks noGrp="1"/>
          </p:cNvSpPr>
          <p:nvPr>
            <p:ph type="title"/>
          </p:nvPr>
        </p:nvSpPr>
        <p:spPr/>
        <p:txBody>
          <a:bodyPr/>
          <a:lstStyle/>
          <a:p>
            <a:r>
              <a:rPr lang="en-US" dirty="0"/>
              <a:t>The Tale of the RTCM</a:t>
            </a:r>
          </a:p>
        </p:txBody>
      </p:sp>
      <p:sp>
        <p:nvSpPr>
          <p:cNvPr id="3" name="Content Placeholder 2">
            <a:extLst>
              <a:ext uri="{FF2B5EF4-FFF2-40B4-BE49-F238E27FC236}">
                <a16:creationId xmlns:a16="http://schemas.microsoft.com/office/drawing/2014/main" id="{F15A969C-1524-A366-FF82-981EC6B1C627}"/>
              </a:ext>
            </a:extLst>
          </p:cNvPr>
          <p:cNvSpPr>
            <a:spLocks noGrp="1"/>
          </p:cNvSpPr>
          <p:nvPr>
            <p:ph sz="half" idx="1"/>
          </p:nvPr>
        </p:nvSpPr>
        <p:spPr>
          <a:xfrm>
            <a:off x="379048" y="1215482"/>
            <a:ext cx="7145748" cy="5441795"/>
          </a:xfrm>
        </p:spPr>
        <p:txBody>
          <a:bodyPr>
            <a:normAutofit/>
          </a:bodyPr>
          <a:lstStyle/>
          <a:p>
            <a:r>
              <a:rPr lang="en-US" dirty="0"/>
              <a:t>Lunar Flashlight had unpredictable thrusters</a:t>
            </a:r>
          </a:p>
          <a:p>
            <a:endParaRPr lang="en-US" b="1" dirty="0"/>
          </a:p>
          <a:p>
            <a:r>
              <a:rPr lang="en-US" dirty="0"/>
              <a:t>Solution: perform a rotating TCM with one thruster</a:t>
            </a:r>
          </a:p>
          <a:p>
            <a:endParaRPr lang="en-US" b="1" dirty="0"/>
          </a:p>
          <a:p>
            <a:r>
              <a:rPr lang="en-US" dirty="0"/>
              <a:t>Challenges:</a:t>
            </a:r>
          </a:p>
          <a:p>
            <a:pPr lvl="1"/>
            <a:r>
              <a:rPr lang="en-US" dirty="0"/>
              <a:t>Variable thruster performance</a:t>
            </a:r>
          </a:p>
          <a:p>
            <a:pPr lvl="1"/>
            <a:r>
              <a:rPr lang="en-US" dirty="0"/>
              <a:t>Narrow phase margins on thrusting maneuvers</a:t>
            </a:r>
          </a:p>
          <a:p>
            <a:pPr lvl="1"/>
            <a:r>
              <a:rPr lang="en-US" dirty="0"/>
              <a:t>Burns must be designed with current thruster performance</a:t>
            </a:r>
          </a:p>
          <a:p>
            <a:pPr lvl="1"/>
            <a:r>
              <a:rPr lang="en-US" b="1" dirty="0"/>
              <a:t>No onboard ability to adapt aside from limited FP</a:t>
            </a:r>
            <a:endParaRPr lang="en-US" dirty="0"/>
          </a:p>
          <a:p>
            <a:endParaRPr lang="en-US" dirty="0"/>
          </a:p>
          <a:p>
            <a:r>
              <a:rPr lang="en-US" dirty="0"/>
              <a:t>How do we pull this off? To be continued…</a:t>
            </a:r>
          </a:p>
        </p:txBody>
      </p:sp>
      <mc:AlternateContent xmlns:mc="http://schemas.openxmlformats.org/markup-compatibility/2006">
        <mc:Choice xmlns:am3d="http://schemas.microsoft.com/office/drawing/2017/model3d" Requires="am3d">
          <p:graphicFrame>
            <p:nvGraphicFramePr>
              <p:cNvPr id="5" name="Content Placeholder 8">
                <a:extLst>
                  <a:ext uri="{FF2B5EF4-FFF2-40B4-BE49-F238E27FC236}">
                    <a16:creationId xmlns:a16="http://schemas.microsoft.com/office/drawing/2014/main" id="{98F512EE-2DDC-464D-745E-AB532CF46FAE}"/>
                  </a:ext>
                </a:extLst>
              </p:cNvPr>
              <p:cNvGraphicFramePr>
                <a:graphicFrameLocks noChangeAspect="1"/>
              </p:cNvGraphicFramePr>
              <p:nvPr>
                <p:extLst>
                  <p:ext uri="{D42A27DB-BD31-4B8C-83A1-F6EECF244321}">
                    <p14:modId xmlns:p14="http://schemas.microsoft.com/office/powerpoint/2010/main" val="989323248"/>
                  </p:ext>
                </p:extLst>
              </p:nvPr>
            </p:nvGraphicFramePr>
            <p:xfrm rot="10800000">
              <a:off x="7739784" y="1025884"/>
              <a:ext cx="3856228" cy="2071646"/>
            </p:xfrm>
            <a:graphic>
              <a:graphicData uri="http://schemas.microsoft.com/office/drawing/2017/model3d">
                <am3d:model3d r:embed="rId3">
                  <am3d:spPr>
                    <a:xfrm rot="10800000">
                      <a:off x="0" y="0"/>
                      <a:ext cx="3856228" cy="2071646"/>
                    </a:xfrm>
                    <a:prstGeom prst="rect">
                      <a:avLst/>
                    </a:prstGeom>
                  </am3d:spPr>
                  <am3d:camera>
                    <am3d:pos x="0" y="0" z="69916777"/>
                    <am3d:up dx="0" dy="36000000" dz="0"/>
                    <am3d:lookAt x="0" y="0" z="0"/>
                    <am3d:perspective fov="2700000"/>
                  </am3d:camera>
                  <am3d:trans>
                    <am3d:meterPerModelUnit n="1114422" d="1000000"/>
                    <am3d:preTrans dx="-16780" dy="-692734" dz="93193"/>
                    <am3d:scale>
                      <am3d:sx n="1000000" d="1000000"/>
                      <am3d:sy n="1000000" d="1000000"/>
                      <am3d:sz n="1000000" d="1000000"/>
                    </am3d:scale>
                    <am3d:rot ax="1897586" ay="-3651281" az="-1696411"/>
                    <am3d:postTrans dx="0" dy="0" dz="0"/>
                  </am3d:trans>
                  <am3d:raster rName="Office3DRenderer" rVer="16.0.8326">
                    <am3d:blip r:embed="rId4"/>
                  </am3d:raster>
                  <am3d:objViewport viewportSz="6357808"/>
                  <am3d:ambientLight>
                    <am3d:clr>
                      <a:scrgbClr r="50000" g="50000" b="50000"/>
                    </am3d:clr>
                    <am3d:illuminance n="500000" d="1000000"/>
                  </am3d:ambientLight>
                  <am3d:ptLight rad="0">
                    <am3d:clr>
                      <a:scrgbClr r="100000" g="75000" b="50000"/>
                    </am3d:clr>
                    <am3d:intensity n="9765625" d="1000000"/>
                    <am3d:pos x="21959998" y="70920001" z="16344003"/>
                  </am3d:ptLight>
                  <am3d:ptLight rad="0">
                    <am3d:clr>
                      <a:scrgbClr r="40000" g="60000" b="95000"/>
                    </am3d:clr>
                    <am3d:intensity n="12250000" d="1000000"/>
                    <am3d:pos x="-37964106" y="51130435" z="57631972"/>
                  </am3d:ptLight>
                  <am3d:ptLight rad="0">
                    <am3d:clr>
                      <a:scrgbClr r="86837" g="72700" b="100000"/>
                    </am3d:clr>
                    <am3d:intensity n="3125000" d="1000000"/>
                    <am3d:pos x="-37739122" y="58056624" z="-34769649"/>
                  </am3d:ptLight>
                </am3d:model3d>
              </a:graphicData>
            </a:graphic>
          </p:graphicFrame>
        </mc:Choice>
        <mc:Fallback>
          <p:pic>
            <p:nvPicPr>
              <p:cNvPr id="5" name="Content Placeholder 8">
                <a:extLst>
                  <a:ext uri="{FF2B5EF4-FFF2-40B4-BE49-F238E27FC236}">
                    <a16:creationId xmlns:a16="http://schemas.microsoft.com/office/drawing/2014/main" id="{98F512EE-2DDC-464D-745E-AB532CF46FAE}"/>
                  </a:ext>
                </a:extLst>
              </p:cNvPr>
              <p:cNvPicPr>
                <a:picLocks noGrp="1" noRot="1" noChangeAspect="1" noMove="1" noResize="1" noEditPoints="1" noAdjustHandles="1" noChangeArrowheads="1" noChangeShapeType="1" noCrop="1"/>
              </p:cNvPicPr>
              <p:nvPr/>
            </p:nvPicPr>
            <p:blipFill>
              <a:blip r:embed="rId4"/>
              <a:stretch>
                <a:fillRect/>
              </a:stretch>
            </p:blipFill>
            <p:spPr>
              <a:xfrm rot="10800000">
                <a:off x="7739784" y="1025884"/>
                <a:ext cx="3856228" cy="2071646"/>
              </a:xfrm>
              <a:prstGeom prst="rect">
                <a:avLst/>
              </a:prstGeom>
            </p:spPr>
          </p:pic>
        </mc:Fallback>
      </mc:AlternateContent>
      <p:pic>
        <p:nvPicPr>
          <p:cNvPr id="6" name="Picture 5" descr="A red and blue circle with arrows&#10;&#10;Description automatically generated">
            <a:extLst>
              <a:ext uri="{FF2B5EF4-FFF2-40B4-BE49-F238E27FC236}">
                <a16:creationId xmlns:a16="http://schemas.microsoft.com/office/drawing/2014/main" id="{DCA652BB-6FE0-554D-9D8F-2B0EF6401641}"/>
              </a:ext>
            </a:extLst>
          </p:cNvPr>
          <p:cNvPicPr>
            <a:picLocks noChangeAspect="1"/>
          </p:cNvPicPr>
          <p:nvPr/>
        </p:nvPicPr>
        <p:blipFill rotWithShape="1">
          <a:blip r:embed="rId5"/>
          <a:srcRect l="22500" t="19539" r="20500" b="33127"/>
          <a:stretch/>
        </p:blipFill>
        <p:spPr>
          <a:xfrm>
            <a:off x="7930538" y="3395886"/>
            <a:ext cx="3474720" cy="2164081"/>
          </a:xfrm>
          <a:prstGeom prst="rect">
            <a:avLst/>
          </a:prstGeom>
        </p:spPr>
      </p:pic>
      <p:sp>
        <p:nvSpPr>
          <p:cNvPr id="7" name="TextBox 6">
            <a:extLst>
              <a:ext uri="{FF2B5EF4-FFF2-40B4-BE49-F238E27FC236}">
                <a16:creationId xmlns:a16="http://schemas.microsoft.com/office/drawing/2014/main" id="{8AC8D2AF-AF4C-4B7F-2F70-741A1DD7DB92}"/>
              </a:ext>
            </a:extLst>
          </p:cNvPr>
          <p:cNvSpPr txBox="1"/>
          <p:nvPr/>
        </p:nvSpPr>
        <p:spPr>
          <a:xfrm>
            <a:off x="9782810" y="3580552"/>
            <a:ext cx="1899920" cy="400110"/>
          </a:xfrm>
          <a:prstGeom prst="rect">
            <a:avLst/>
          </a:prstGeom>
          <a:noFill/>
        </p:spPr>
        <p:txBody>
          <a:bodyPr wrap="square" rtlCol="0">
            <a:spAutoFit/>
          </a:bodyPr>
          <a:lstStyle/>
          <a:p>
            <a:r>
              <a:rPr lang="en-US" sz="2000" b="1" dirty="0">
                <a:solidFill>
                  <a:srgbClr val="FF0000"/>
                </a:solidFill>
                <a:latin typeface="Segoe UI Semilight" panose="020B0402040204020203" pitchFamily="34" charset="0"/>
                <a:cs typeface="Segoe UI Semilight" panose="020B0402040204020203" pitchFamily="34" charset="0"/>
              </a:rPr>
              <a:t>Thrust</a:t>
            </a:r>
          </a:p>
        </p:txBody>
      </p:sp>
      <p:sp>
        <p:nvSpPr>
          <p:cNvPr id="8" name="TextBox 7">
            <a:extLst>
              <a:ext uri="{FF2B5EF4-FFF2-40B4-BE49-F238E27FC236}">
                <a16:creationId xmlns:a16="http://schemas.microsoft.com/office/drawing/2014/main" id="{6426C125-1711-A353-B006-F80B50B2DAB2}"/>
              </a:ext>
            </a:extLst>
          </p:cNvPr>
          <p:cNvSpPr txBox="1"/>
          <p:nvPr/>
        </p:nvSpPr>
        <p:spPr>
          <a:xfrm>
            <a:off x="8242958" y="5367322"/>
            <a:ext cx="2849880" cy="400110"/>
          </a:xfrm>
          <a:prstGeom prst="rect">
            <a:avLst/>
          </a:prstGeom>
          <a:noFill/>
        </p:spPr>
        <p:txBody>
          <a:bodyPr wrap="square" rtlCol="0">
            <a:spAutoFit/>
          </a:bodyPr>
          <a:lstStyle/>
          <a:p>
            <a:pPr algn="ctr"/>
            <a:r>
              <a:rPr lang="en-US" sz="2000" b="1" dirty="0">
                <a:solidFill>
                  <a:srgbClr val="2E2EFD"/>
                </a:solidFill>
                <a:latin typeface="Segoe UI Semilight" panose="020B0402040204020203" pitchFamily="34" charset="0"/>
                <a:cs typeface="Segoe UI Semilight" panose="020B0402040204020203" pitchFamily="34" charset="0"/>
              </a:rPr>
              <a:t>Torque</a:t>
            </a:r>
          </a:p>
        </p:txBody>
      </p:sp>
    </p:spTree>
    <p:extLst>
      <p:ext uri="{BB962C8B-B14F-4D97-AF65-F5344CB8AC3E}">
        <p14:creationId xmlns:p14="http://schemas.microsoft.com/office/powerpoint/2010/main" val="4253025496"/>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7" presetClass="emph" presetSubtype="256" repeatCount="indefinite" fill="hold" nodeType="withEffect">
                                  <p:stCondLst>
                                    <p:cond delay="0"/>
                                  </p:stCondLst>
                                  <p:childTnLst>
                                    <p:animRot by="-21600000">
                                      <p:cBhvr>
                                        <p:cTn id="6" dur="20000" fill="hold"/>
                                        <p:tgtEl>
                                          <p:spTgt spid="5"/>
                                        </p:tgtEl>
                                        <p:attrNameLst>
                                          <p:attrName>3d.view.rotation.y</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55D19C-AFDF-E13A-D993-DC2964202C12}"/>
              </a:ext>
            </a:extLst>
          </p:cNvPr>
          <p:cNvSpPr>
            <a:spLocks noGrp="1"/>
          </p:cNvSpPr>
          <p:nvPr>
            <p:ph type="title"/>
          </p:nvPr>
        </p:nvSpPr>
        <p:spPr/>
        <p:txBody>
          <a:bodyPr/>
          <a:lstStyle/>
          <a:p>
            <a:r>
              <a:rPr lang="en-US" dirty="0"/>
              <a:t>Supervisory Control</a:t>
            </a:r>
          </a:p>
        </p:txBody>
      </p:sp>
      <p:sp>
        <p:nvSpPr>
          <p:cNvPr id="8" name="Content Placeholder 7">
            <a:extLst>
              <a:ext uri="{FF2B5EF4-FFF2-40B4-BE49-F238E27FC236}">
                <a16:creationId xmlns:a16="http://schemas.microsoft.com/office/drawing/2014/main" id="{9FC96153-4153-2008-5D38-1B0BA89783D3}"/>
              </a:ext>
            </a:extLst>
          </p:cNvPr>
          <p:cNvSpPr>
            <a:spLocks noGrp="1"/>
          </p:cNvSpPr>
          <p:nvPr>
            <p:ph sz="half" idx="1"/>
          </p:nvPr>
        </p:nvSpPr>
        <p:spPr>
          <a:xfrm>
            <a:off x="379048" y="1215482"/>
            <a:ext cx="7949406" cy="5116737"/>
          </a:xfrm>
        </p:spPr>
        <p:txBody>
          <a:bodyPr>
            <a:normAutofit/>
          </a:bodyPr>
          <a:lstStyle/>
          <a:p>
            <a:r>
              <a:rPr lang="en-US" dirty="0"/>
              <a:t>“</a:t>
            </a:r>
            <a:r>
              <a:rPr lang="en-US" b="1" dirty="0"/>
              <a:t>Joysticking</a:t>
            </a:r>
            <a:r>
              <a:rPr lang="en-US" dirty="0"/>
              <a:t>”: Call-and-response operations</a:t>
            </a:r>
          </a:p>
          <a:p>
            <a:endParaRPr lang="en-US" dirty="0"/>
          </a:p>
          <a:p>
            <a:r>
              <a:rPr lang="en-US" b="1" dirty="0"/>
              <a:t>Intentional </a:t>
            </a:r>
            <a:r>
              <a:rPr lang="en-US" dirty="0"/>
              <a:t>reallocation of functions from the spacecraft to ground</a:t>
            </a:r>
          </a:p>
          <a:p>
            <a:pPr lvl="1"/>
            <a:r>
              <a:rPr lang="en-US" dirty="0"/>
              <a:t>Not an example: descoping features due to short dev timeline</a:t>
            </a:r>
          </a:p>
          <a:p>
            <a:pPr lvl="1"/>
            <a:r>
              <a:rPr lang="en-US" dirty="0"/>
              <a:t>Example: Fault diagnosis and recovery</a:t>
            </a:r>
          </a:p>
          <a:p>
            <a:endParaRPr lang="en-US" dirty="0"/>
          </a:p>
          <a:p>
            <a:r>
              <a:rPr lang="en-US" dirty="0"/>
              <a:t>Spacecraft autonomy is </a:t>
            </a:r>
            <a:r>
              <a:rPr lang="en-US" b="1" dirty="0"/>
              <a:t>still required</a:t>
            </a:r>
          </a:p>
          <a:p>
            <a:pPr lvl="1"/>
            <a:r>
              <a:rPr lang="en-US" dirty="0" err="1"/>
              <a:t>Joysticking</a:t>
            </a:r>
            <a:r>
              <a:rPr lang="en-US" dirty="0"/>
              <a:t> is most useful for non-baseline activities</a:t>
            </a:r>
          </a:p>
          <a:p>
            <a:pPr marL="0" indent="0">
              <a:buNone/>
            </a:pPr>
            <a:endParaRPr lang="en-US" dirty="0"/>
          </a:p>
        </p:txBody>
      </p:sp>
      <p:pic>
        <p:nvPicPr>
          <p:cNvPr id="5" name="Picture 4" descr="A diagram of a computer program&#10;&#10;Description automatically generated">
            <a:extLst>
              <a:ext uri="{FF2B5EF4-FFF2-40B4-BE49-F238E27FC236}">
                <a16:creationId xmlns:a16="http://schemas.microsoft.com/office/drawing/2014/main" id="{77BB38E3-0590-C1BD-1893-F2493B3710AF}"/>
              </a:ext>
            </a:extLst>
          </p:cNvPr>
          <p:cNvPicPr>
            <a:picLocks noChangeAspect="1"/>
          </p:cNvPicPr>
          <p:nvPr/>
        </p:nvPicPr>
        <p:blipFill>
          <a:blip r:embed="rId3"/>
          <a:stretch>
            <a:fillRect/>
          </a:stretch>
        </p:blipFill>
        <p:spPr>
          <a:xfrm>
            <a:off x="8732520" y="792858"/>
            <a:ext cx="3291840" cy="4648277"/>
          </a:xfrm>
          <a:prstGeom prst="rect">
            <a:avLst/>
          </a:prstGeom>
        </p:spPr>
      </p:pic>
    </p:spTree>
    <p:extLst>
      <p:ext uri="{BB962C8B-B14F-4D97-AF65-F5344CB8AC3E}">
        <p14:creationId xmlns:p14="http://schemas.microsoft.com/office/powerpoint/2010/main" val="745649299"/>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6">
            <a:extLst>
              <a:ext uri="{FF2B5EF4-FFF2-40B4-BE49-F238E27FC236}">
                <a16:creationId xmlns:a16="http://schemas.microsoft.com/office/drawing/2014/main" id="{53920BFA-2838-A6E4-9412-3FAE1E220775}"/>
              </a:ext>
            </a:extLst>
          </p:cNvPr>
          <p:cNvSpPr>
            <a:spLocks noGrp="1"/>
          </p:cNvSpPr>
          <p:nvPr>
            <p:ph sz="quarter" idx="4"/>
          </p:nvPr>
        </p:nvSpPr>
        <p:spPr>
          <a:xfrm>
            <a:off x="380999" y="1357509"/>
            <a:ext cx="5547361" cy="4629150"/>
          </a:xfrm>
        </p:spPr>
        <p:txBody>
          <a:bodyPr>
            <a:normAutofit/>
          </a:bodyPr>
          <a:lstStyle/>
          <a:p>
            <a:pPr marL="0" indent="0">
              <a:buNone/>
            </a:pPr>
            <a:r>
              <a:rPr lang="en-US" b="1" dirty="0"/>
              <a:t>Pros</a:t>
            </a:r>
          </a:p>
          <a:p>
            <a:r>
              <a:rPr lang="en-US" dirty="0"/>
              <a:t>Reduced cost – spacecraft automation is expensive</a:t>
            </a:r>
          </a:p>
          <a:p>
            <a:r>
              <a:rPr lang="en-US" dirty="0"/>
              <a:t>Rapid development</a:t>
            </a:r>
          </a:p>
          <a:p>
            <a:r>
              <a:rPr lang="en-US" dirty="0"/>
              <a:t>Easy to test and V&amp;V</a:t>
            </a:r>
          </a:p>
          <a:p>
            <a:r>
              <a:rPr lang="en-US" dirty="0"/>
              <a:t>Adapt to unpredictable spacecraft state</a:t>
            </a:r>
          </a:p>
          <a:p>
            <a:endParaRPr lang="en-US" dirty="0"/>
          </a:p>
          <a:p>
            <a:pPr marL="0" indent="0">
              <a:buNone/>
            </a:pPr>
            <a:endParaRPr lang="en-US" dirty="0"/>
          </a:p>
          <a:p>
            <a:endParaRPr lang="en-US" dirty="0"/>
          </a:p>
          <a:p>
            <a:endParaRPr lang="en-US" dirty="0"/>
          </a:p>
          <a:p>
            <a:endParaRPr lang="en-US" dirty="0"/>
          </a:p>
        </p:txBody>
      </p:sp>
      <p:sp>
        <p:nvSpPr>
          <p:cNvPr id="4" name="Title 3">
            <a:extLst>
              <a:ext uri="{FF2B5EF4-FFF2-40B4-BE49-F238E27FC236}">
                <a16:creationId xmlns:a16="http://schemas.microsoft.com/office/drawing/2014/main" id="{2D4E9CF9-3914-0F59-5EBA-250835D62C91}"/>
              </a:ext>
            </a:extLst>
          </p:cNvPr>
          <p:cNvSpPr>
            <a:spLocks noGrp="1"/>
          </p:cNvSpPr>
          <p:nvPr>
            <p:ph type="title"/>
          </p:nvPr>
        </p:nvSpPr>
        <p:spPr/>
        <p:txBody>
          <a:bodyPr/>
          <a:lstStyle/>
          <a:p>
            <a:r>
              <a:rPr lang="en-US" dirty="0"/>
              <a:t>The </a:t>
            </a:r>
            <a:r>
              <a:rPr lang="en-US" dirty="0" err="1"/>
              <a:t>Joysticking</a:t>
            </a:r>
            <a:r>
              <a:rPr lang="en-US" dirty="0"/>
              <a:t> Tradeoff</a:t>
            </a:r>
          </a:p>
        </p:txBody>
      </p:sp>
      <p:sp>
        <p:nvSpPr>
          <p:cNvPr id="9" name="Content Placeholder 6">
            <a:extLst>
              <a:ext uri="{FF2B5EF4-FFF2-40B4-BE49-F238E27FC236}">
                <a16:creationId xmlns:a16="http://schemas.microsoft.com/office/drawing/2014/main" id="{3AA336B6-6C08-ABF7-29C6-5CA3865DC42C}"/>
              </a:ext>
            </a:extLst>
          </p:cNvPr>
          <p:cNvSpPr txBox="1">
            <a:spLocks/>
          </p:cNvSpPr>
          <p:nvPr/>
        </p:nvSpPr>
        <p:spPr>
          <a:xfrm>
            <a:off x="6172199" y="4092999"/>
            <a:ext cx="5638800" cy="143035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400" b="0" kern="1200">
                <a:solidFill>
                  <a:srgbClr val="003057"/>
                </a:solidFill>
                <a:latin typeface="Roboto" panose="02000000000000000000" pitchFamily="2" charset="0"/>
                <a:ea typeface="Roboto" panose="02000000000000000000" pitchFamily="2" charset="0"/>
                <a:cs typeface="Roboto" panose="02000000000000000000" pitchFamily="2" charset="0"/>
              </a:defRPr>
            </a:lvl1pPr>
            <a:lvl2pPr marL="685800" indent="-228600" algn="l" defTabSz="914400" rtl="0" eaLnBrk="1" latinLnBrk="0" hangingPunct="1">
              <a:lnSpc>
                <a:spcPct val="90000"/>
              </a:lnSpc>
              <a:spcBef>
                <a:spcPts val="500"/>
              </a:spcBef>
              <a:buFont typeface="Arial" panose="020B0604020202020204" pitchFamily="34" charset="0"/>
              <a:buChar char="•"/>
              <a:defRPr sz="2000" b="0" kern="1200">
                <a:solidFill>
                  <a:srgbClr val="003057"/>
                </a:solidFill>
                <a:latin typeface="Roboto" panose="02000000000000000000" pitchFamily="2" charset="0"/>
                <a:ea typeface="Roboto" panose="02000000000000000000" pitchFamily="2" charset="0"/>
                <a:cs typeface="Roboto" panose="02000000000000000000" pitchFamily="2"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800" b="0" kern="1200">
                <a:solidFill>
                  <a:srgbClr val="003057"/>
                </a:solidFill>
                <a:latin typeface="Roboto" panose="02000000000000000000" pitchFamily="2" charset="0"/>
                <a:ea typeface="Roboto" panose="02000000000000000000" pitchFamily="2" charset="0"/>
                <a:cs typeface="Roboto" panose="02000000000000000000" pitchFamily="2"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400" b="0" kern="1200">
                <a:solidFill>
                  <a:srgbClr val="003057"/>
                </a:solidFill>
                <a:latin typeface="Roboto" panose="02000000000000000000" pitchFamily="2" charset="0"/>
                <a:ea typeface="Roboto" panose="02000000000000000000" pitchFamily="2" charset="0"/>
                <a:cs typeface="Roboto" panose="02000000000000000000" pitchFamily="2"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100" b="0" kern="1200">
                <a:solidFill>
                  <a:srgbClr val="003057"/>
                </a:solidFill>
                <a:latin typeface="Roboto" panose="02000000000000000000" pitchFamily="2" charset="0"/>
                <a:ea typeface="Roboto" panose="02000000000000000000" pitchFamily="2" charset="0"/>
                <a:cs typeface="Roboto" panose="02000000000000000000" pitchFamily="2"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US" dirty="0"/>
          </a:p>
          <a:p>
            <a:endParaRPr lang="en-US" dirty="0"/>
          </a:p>
          <a:p>
            <a:endParaRPr lang="en-US" dirty="0"/>
          </a:p>
        </p:txBody>
      </p:sp>
      <p:sp>
        <p:nvSpPr>
          <p:cNvPr id="13" name="Content Placeholder 4">
            <a:extLst>
              <a:ext uri="{FF2B5EF4-FFF2-40B4-BE49-F238E27FC236}">
                <a16:creationId xmlns:a16="http://schemas.microsoft.com/office/drawing/2014/main" id="{740FF1EF-DE9A-F267-AB6E-EBB8F6D50969}"/>
              </a:ext>
            </a:extLst>
          </p:cNvPr>
          <p:cNvSpPr>
            <a:spLocks noGrp="1"/>
          </p:cNvSpPr>
          <p:nvPr>
            <p:ph sz="half" idx="2"/>
          </p:nvPr>
        </p:nvSpPr>
        <p:spPr>
          <a:xfrm>
            <a:off x="6561438" y="1357509"/>
            <a:ext cx="5249561" cy="4080966"/>
          </a:xfrm>
        </p:spPr>
        <p:txBody>
          <a:bodyPr/>
          <a:lstStyle/>
          <a:p>
            <a:pPr marL="0" indent="0">
              <a:buNone/>
            </a:pPr>
            <a:r>
              <a:rPr lang="en-US" b="1" dirty="0"/>
              <a:t>Cons</a:t>
            </a:r>
            <a:endParaRPr lang="en-US" dirty="0"/>
          </a:p>
          <a:p>
            <a:r>
              <a:rPr lang="en-US" dirty="0" err="1"/>
              <a:t>Joysticked</a:t>
            </a:r>
            <a:r>
              <a:rPr lang="en-US" dirty="0"/>
              <a:t> activities must be performed human-in-the-loop</a:t>
            </a:r>
          </a:p>
          <a:p>
            <a:r>
              <a:rPr lang="en-US" dirty="0"/>
              <a:t>Higher operator workload</a:t>
            </a:r>
          </a:p>
          <a:p>
            <a:r>
              <a:rPr lang="en-US" dirty="0"/>
              <a:t>Slower activity execution</a:t>
            </a:r>
          </a:p>
          <a:p>
            <a:r>
              <a:rPr lang="en-US" dirty="0"/>
              <a:t>Introduce risk of operator error</a:t>
            </a:r>
          </a:p>
          <a:p>
            <a:pPr lvl="1"/>
            <a:endParaRPr lang="en-US" dirty="0"/>
          </a:p>
        </p:txBody>
      </p:sp>
    </p:spTree>
    <p:extLst>
      <p:ext uri="{BB962C8B-B14F-4D97-AF65-F5344CB8AC3E}">
        <p14:creationId xmlns:p14="http://schemas.microsoft.com/office/powerpoint/2010/main" val="3720203208"/>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7E38E9-FA2D-B6DB-C008-9F95C902A8F5}"/>
              </a:ext>
            </a:extLst>
          </p:cNvPr>
          <p:cNvSpPr>
            <a:spLocks noGrp="1"/>
          </p:cNvSpPr>
          <p:nvPr>
            <p:ph type="title"/>
          </p:nvPr>
        </p:nvSpPr>
        <p:spPr/>
        <p:txBody>
          <a:bodyPr/>
          <a:lstStyle/>
          <a:p>
            <a:r>
              <a:rPr lang="en-US" dirty="0" err="1"/>
              <a:t>Joysticking</a:t>
            </a:r>
            <a:r>
              <a:rPr lang="en-US" dirty="0"/>
              <a:t> Cislunar CubeSats</a:t>
            </a:r>
          </a:p>
        </p:txBody>
      </p:sp>
      <p:sp>
        <p:nvSpPr>
          <p:cNvPr id="4" name="Content Placeholder 3">
            <a:extLst>
              <a:ext uri="{FF2B5EF4-FFF2-40B4-BE49-F238E27FC236}">
                <a16:creationId xmlns:a16="http://schemas.microsoft.com/office/drawing/2014/main" id="{44CFB61E-0AAB-A794-0CE7-DE2F48A24D4D}"/>
              </a:ext>
            </a:extLst>
          </p:cNvPr>
          <p:cNvSpPr>
            <a:spLocks noGrp="1"/>
          </p:cNvSpPr>
          <p:nvPr>
            <p:ph sz="half" idx="2"/>
          </p:nvPr>
        </p:nvSpPr>
        <p:spPr>
          <a:xfrm>
            <a:off x="474705" y="1215483"/>
            <a:ext cx="11242589" cy="4225652"/>
          </a:xfrm>
        </p:spPr>
        <p:txBody>
          <a:bodyPr/>
          <a:lstStyle/>
          <a:p>
            <a:r>
              <a:rPr lang="en-US" b="1" dirty="0"/>
              <a:t>As the industry trends towards advanced spacecraft autonomy, cislunar CubeSats are in a unique position to make use of supervisory control and ground autonomy</a:t>
            </a:r>
          </a:p>
          <a:p>
            <a:pPr marL="0" indent="0">
              <a:buNone/>
            </a:pPr>
            <a:endParaRPr lang="en-US" dirty="0"/>
          </a:p>
          <a:p>
            <a:r>
              <a:rPr lang="en-US" dirty="0"/>
              <a:t>Low-latency communications</a:t>
            </a:r>
          </a:p>
          <a:p>
            <a:r>
              <a:rPr lang="en-US" dirty="0"/>
              <a:t>Extended tracks with DSN</a:t>
            </a:r>
          </a:p>
          <a:p>
            <a:r>
              <a:rPr lang="en-US" dirty="0"/>
              <a:t>Constrained budgets</a:t>
            </a:r>
          </a:p>
          <a:p>
            <a:r>
              <a:rPr lang="en-US" dirty="0"/>
              <a:t>Relaxed risk posture</a:t>
            </a:r>
          </a:p>
          <a:p>
            <a:pPr lvl="1"/>
            <a:endParaRPr lang="en-US" dirty="0"/>
          </a:p>
          <a:p>
            <a:endParaRPr lang="en-US" dirty="0"/>
          </a:p>
          <a:p>
            <a:endParaRPr lang="en-US" dirty="0"/>
          </a:p>
        </p:txBody>
      </p:sp>
    </p:spTree>
    <p:extLst>
      <p:ext uri="{BB962C8B-B14F-4D97-AF65-F5344CB8AC3E}">
        <p14:creationId xmlns:p14="http://schemas.microsoft.com/office/powerpoint/2010/main" val="2404224853"/>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xEl>
                                              <p:pRg st="2" end="2"/>
                                            </p:txEl>
                                          </p:spTgt>
                                        </p:tgtEl>
                                        <p:attrNameLst>
                                          <p:attrName>style.visibility</p:attrName>
                                        </p:attrNameLst>
                                      </p:cBhvr>
                                      <p:to>
                                        <p:strVal val="visible"/>
                                      </p:to>
                                    </p:set>
                                    <p:animEffect transition="in" filter="fade">
                                      <p:cBhvr>
                                        <p:cTn id="7" dur="500"/>
                                        <p:tgtEl>
                                          <p:spTgt spid="4">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4">
                                            <p:txEl>
                                              <p:pRg st="3" end="3"/>
                                            </p:txEl>
                                          </p:spTgt>
                                        </p:tgtEl>
                                        <p:attrNameLst>
                                          <p:attrName>style.visibility</p:attrName>
                                        </p:attrNameLst>
                                      </p:cBhvr>
                                      <p:to>
                                        <p:strVal val="visible"/>
                                      </p:to>
                                    </p:set>
                                    <p:animEffect transition="in" filter="fade">
                                      <p:cBhvr>
                                        <p:cTn id="12" dur="500"/>
                                        <p:tgtEl>
                                          <p:spTgt spid="4">
                                            <p:txEl>
                                              <p:pRg st="3" end="3"/>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4">
                                            <p:txEl>
                                              <p:pRg st="4" end="4"/>
                                            </p:txEl>
                                          </p:spTgt>
                                        </p:tgtEl>
                                        <p:attrNameLst>
                                          <p:attrName>style.visibility</p:attrName>
                                        </p:attrNameLst>
                                      </p:cBhvr>
                                      <p:to>
                                        <p:strVal val="visible"/>
                                      </p:to>
                                    </p:set>
                                    <p:animEffect transition="in" filter="fade">
                                      <p:cBhvr>
                                        <p:cTn id="17" dur="500"/>
                                        <p:tgtEl>
                                          <p:spTgt spid="4">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4">
                                            <p:txEl>
                                              <p:pRg st="5" end="5"/>
                                            </p:txEl>
                                          </p:spTgt>
                                        </p:tgtEl>
                                        <p:attrNameLst>
                                          <p:attrName>style.visibility</p:attrName>
                                        </p:attrNameLst>
                                      </p:cBhvr>
                                      <p:to>
                                        <p:strVal val="visible"/>
                                      </p:to>
                                    </p:set>
                                    <p:animEffect transition="in" filter="fade">
                                      <p:cBhvr>
                                        <p:cTn id="22" dur="500"/>
                                        <p:tgtEl>
                                          <p:spTgt spid="4">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3B537402-3831-C3EB-60BD-F93D5B29A279}"/>
              </a:ext>
            </a:extLst>
          </p:cNvPr>
          <p:cNvSpPr>
            <a:spLocks noGrp="1"/>
          </p:cNvSpPr>
          <p:nvPr>
            <p:ph type="title"/>
          </p:nvPr>
        </p:nvSpPr>
        <p:spPr/>
        <p:txBody>
          <a:bodyPr/>
          <a:lstStyle/>
          <a:p>
            <a:r>
              <a:rPr lang="en-US" dirty="0"/>
              <a:t>Example: Heating Lunar Flashlight’s Thrusters</a:t>
            </a:r>
          </a:p>
        </p:txBody>
      </p:sp>
      <p:pic>
        <p:nvPicPr>
          <p:cNvPr id="13" name="Content Placeholder 12">
            <a:extLst>
              <a:ext uri="{FF2B5EF4-FFF2-40B4-BE49-F238E27FC236}">
                <a16:creationId xmlns:a16="http://schemas.microsoft.com/office/drawing/2014/main" id="{B65CB49D-1CF0-E4FD-E180-153CC4607659}"/>
              </a:ext>
            </a:extLst>
          </p:cNvPr>
          <p:cNvPicPr>
            <a:picLocks noGrp="1" noChangeAspect="1"/>
          </p:cNvPicPr>
          <p:nvPr>
            <p:ph sz="half" idx="2"/>
          </p:nvPr>
        </p:nvPicPr>
        <p:blipFill>
          <a:blip r:embed="rId3"/>
          <a:stretch>
            <a:fillRect/>
          </a:stretch>
        </p:blipFill>
        <p:spPr>
          <a:xfrm>
            <a:off x="381000" y="1215483"/>
            <a:ext cx="6916112" cy="5441795"/>
          </a:xfrm>
        </p:spPr>
      </p:pic>
      <p:sp>
        <p:nvSpPr>
          <p:cNvPr id="14" name="TextBox 13">
            <a:extLst>
              <a:ext uri="{FF2B5EF4-FFF2-40B4-BE49-F238E27FC236}">
                <a16:creationId xmlns:a16="http://schemas.microsoft.com/office/drawing/2014/main" id="{FD3ED420-4F1A-F23F-24EA-0C1F0ECFC5E9}"/>
              </a:ext>
            </a:extLst>
          </p:cNvPr>
          <p:cNvSpPr txBox="1"/>
          <p:nvPr/>
        </p:nvSpPr>
        <p:spPr>
          <a:xfrm>
            <a:off x="2320290" y="4883285"/>
            <a:ext cx="1467068" cy="369332"/>
          </a:xfrm>
          <a:prstGeom prst="rect">
            <a:avLst/>
          </a:prstGeom>
          <a:noFill/>
        </p:spPr>
        <p:txBody>
          <a:bodyPr wrap="none" rtlCol="0">
            <a:spAutoFit/>
          </a:bodyPr>
          <a:lstStyle/>
          <a:p>
            <a:r>
              <a:rPr lang="en-US" dirty="0"/>
              <a:t>2 heaters on</a:t>
            </a:r>
          </a:p>
        </p:txBody>
      </p:sp>
      <p:sp>
        <p:nvSpPr>
          <p:cNvPr id="17" name="TextBox 16">
            <a:extLst>
              <a:ext uri="{FF2B5EF4-FFF2-40B4-BE49-F238E27FC236}">
                <a16:creationId xmlns:a16="http://schemas.microsoft.com/office/drawing/2014/main" id="{A5EBB9B3-A688-B6CF-4C42-E2D54F9A9387}"/>
              </a:ext>
            </a:extLst>
          </p:cNvPr>
          <p:cNvSpPr txBox="1"/>
          <p:nvPr/>
        </p:nvSpPr>
        <p:spPr>
          <a:xfrm>
            <a:off x="3530793" y="3901917"/>
            <a:ext cx="1467068" cy="369332"/>
          </a:xfrm>
          <a:prstGeom prst="rect">
            <a:avLst/>
          </a:prstGeom>
          <a:noFill/>
        </p:spPr>
        <p:txBody>
          <a:bodyPr wrap="none" rtlCol="0">
            <a:spAutoFit/>
          </a:bodyPr>
          <a:lstStyle/>
          <a:p>
            <a:r>
              <a:rPr lang="en-US" dirty="0"/>
              <a:t>3 heaters on</a:t>
            </a:r>
          </a:p>
        </p:txBody>
      </p:sp>
      <p:sp>
        <p:nvSpPr>
          <p:cNvPr id="18" name="TextBox 17">
            <a:extLst>
              <a:ext uri="{FF2B5EF4-FFF2-40B4-BE49-F238E27FC236}">
                <a16:creationId xmlns:a16="http://schemas.microsoft.com/office/drawing/2014/main" id="{45185E54-A503-029C-6C06-381927D81487}"/>
              </a:ext>
            </a:extLst>
          </p:cNvPr>
          <p:cNvSpPr txBox="1"/>
          <p:nvPr/>
        </p:nvSpPr>
        <p:spPr>
          <a:xfrm>
            <a:off x="3988375" y="3044062"/>
            <a:ext cx="1467068" cy="369332"/>
          </a:xfrm>
          <a:prstGeom prst="rect">
            <a:avLst/>
          </a:prstGeom>
          <a:noFill/>
        </p:spPr>
        <p:txBody>
          <a:bodyPr wrap="none" rtlCol="0">
            <a:spAutoFit/>
          </a:bodyPr>
          <a:lstStyle/>
          <a:p>
            <a:r>
              <a:rPr lang="en-US" dirty="0"/>
              <a:t>4 heaters on</a:t>
            </a:r>
          </a:p>
        </p:txBody>
      </p:sp>
      <p:cxnSp>
        <p:nvCxnSpPr>
          <p:cNvPr id="20" name="Straight Arrow Connector 19">
            <a:extLst>
              <a:ext uri="{FF2B5EF4-FFF2-40B4-BE49-F238E27FC236}">
                <a16:creationId xmlns:a16="http://schemas.microsoft.com/office/drawing/2014/main" id="{4D7C5FD4-AA7A-008B-8492-5D1A4760FA1D}"/>
              </a:ext>
            </a:extLst>
          </p:cNvPr>
          <p:cNvCxnSpPr>
            <a:cxnSpLocks/>
          </p:cNvCxnSpPr>
          <p:nvPr/>
        </p:nvCxnSpPr>
        <p:spPr>
          <a:xfrm flipH="1">
            <a:off x="1703070" y="5029200"/>
            <a:ext cx="617220" cy="125730"/>
          </a:xfrm>
          <a:prstGeom prst="straightConnector1">
            <a:avLst/>
          </a:prstGeom>
          <a:ln w="57150">
            <a:solidFill>
              <a:srgbClr val="004376"/>
            </a:solidFill>
            <a:tailEnd type="triangle"/>
          </a:ln>
        </p:spPr>
        <p:style>
          <a:lnRef idx="1">
            <a:schemeClr val="accent1"/>
          </a:lnRef>
          <a:fillRef idx="0">
            <a:schemeClr val="accent1"/>
          </a:fillRef>
          <a:effectRef idx="0">
            <a:schemeClr val="accent1"/>
          </a:effectRef>
          <a:fontRef idx="minor">
            <a:schemeClr val="tx1"/>
          </a:fontRef>
        </p:style>
      </p:cxnSp>
      <p:cxnSp>
        <p:nvCxnSpPr>
          <p:cNvPr id="21" name="Straight Arrow Connector 20">
            <a:extLst>
              <a:ext uri="{FF2B5EF4-FFF2-40B4-BE49-F238E27FC236}">
                <a16:creationId xmlns:a16="http://schemas.microsoft.com/office/drawing/2014/main" id="{72DC4BF3-DDEE-498E-01A8-61D7BABC509D}"/>
              </a:ext>
            </a:extLst>
          </p:cNvPr>
          <p:cNvCxnSpPr>
            <a:cxnSpLocks/>
            <a:stCxn id="17" idx="1"/>
          </p:cNvCxnSpPr>
          <p:nvPr/>
        </p:nvCxnSpPr>
        <p:spPr>
          <a:xfrm flipH="1" flipV="1">
            <a:off x="2754630" y="3804231"/>
            <a:ext cx="776163" cy="282352"/>
          </a:xfrm>
          <a:prstGeom prst="straightConnector1">
            <a:avLst/>
          </a:prstGeom>
          <a:ln w="57150">
            <a:solidFill>
              <a:srgbClr val="004376"/>
            </a:solidFill>
            <a:tailEnd type="triangle"/>
          </a:ln>
        </p:spPr>
        <p:style>
          <a:lnRef idx="1">
            <a:schemeClr val="accent1"/>
          </a:lnRef>
          <a:fillRef idx="0">
            <a:schemeClr val="accent1"/>
          </a:fillRef>
          <a:effectRef idx="0">
            <a:schemeClr val="accent1"/>
          </a:effectRef>
          <a:fontRef idx="minor">
            <a:schemeClr val="tx1"/>
          </a:fontRef>
        </p:style>
      </p:cxnSp>
      <p:cxnSp>
        <p:nvCxnSpPr>
          <p:cNvPr id="24" name="Straight Arrow Connector 23">
            <a:extLst>
              <a:ext uri="{FF2B5EF4-FFF2-40B4-BE49-F238E27FC236}">
                <a16:creationId xmlns:a16="http://schemas.microsoft.com/office/drawing/2014/main" id="{42E5F968-3E26-7018-9E8C-255D3F0A22BE}"/>
              </a:ext>
            </a:extLst>
          </p:cNvPr>
          <p:cNvCxnSpPr>
            <a:cxnSpLocks/>
          </p:cNvCxnSpPr>
          <p:nvPr/>
        </p:nvCxnSpPr>
        <p:spPr>
          <a:xfrm flipH="1" flipV="1">
            <a:off x="4606290" y="2411730"/>
            <a:ext cx="106680" cy="632332"/>
          </a:xfrm>
          <a:prstGeom prst="straightConnector1">
            <a:avLst/>
          </a:prstGeom>
          <a:ln w="57150">
            <a:solidFill>
              <a:srgbClr val="004376"/>
            </a:solidFill>
            <a:tailEnd type="triangle"/>
          </a:ln>
        </p:spPr>
        <p:style>
          <a:lnRef idx="1">
            <a:schemeClr val="accent1"/>
          </a:lnRef>
          <a:fillRef idx="0">
            <a:schemeClr val="accent1"/>
          </a:fillRef>
          <a:effectRef idx="0">
            <a:schemeClr val="accent1"/>
          </a:effectRef>
          <a:fontRef idx="minor">
            <a:schemeClr val="tx1"/>
          </a:fontRef>
        </p:style>
      </p:cxnSp>
      <p:sp>
        <p:nvSpPr>
          <p:cNvPr id="26" name="TextBox 25">
            <a:extLst>
              <a:ext uri="{FF2B5EF4-FFF2-40B4-BE49-F238E27FC236}">
                <a16:creationId xmlns:a16="http://schemas.microsoft.com/office/drawing/2014/main" id="{F2E9CA1C-368C-0064-B008-C7CDDBEB3954}"/>
              </a:ext>
            </a:extLst>
          </p:cNvPr>
          <p:cNvSpPr txBox="1"/>
          <p:nvPr/>
        </p:nvSpPr>
        <p:spPr>
          <a:xfrm rot="16200000">
            <a:off x="-570188" y="3179949"/>
            <a:ext cx="1723613" cy="369332"/>
          </a:xfrm>
          <a:prstGeom prst="rect">
            <a:avLst/>
          </a:prstGeom>
          <a:noFill/>
        </p:spPr>
        <p:txBody>
          <a:bodyPr wrap="none" rtlCol="0">
            <a:spAutoFit/>
          </a:bodyPr>
          <a:lstStyle/>
          <a:p>
            <a:r>
              <a:rPr lang="en-US" dirty="0"/>
              <a:t>Temp (Celsius)</a:t>
            </a:r>
          </a:p>
        </p:txBody>
      </p:sp>
      <p:sp>
        <p:nvSpPr>
          <p:cNvPr id="2" name="Content Placeholder 7">
            <a:extLst>
              <a:ext uri="{FF2B5EF4-FFF2-40B4-BE49-F238E27FC236}">
                <a16:creationId xmlns:a16="http://schemas.microsoft.com/office/drawing/2014/main" id="{AF94A4BD-23A2-7689-B57C-51BDE20449FA}"/>
              </a:ext>
            </a:extLst>
          </p:cNvPr>
          <p:cNvSpPr txBox="1">
            <a:spLocks/>
          </p:cNvSpPr>
          <p:nvPr/>
        </p:nvSpPr>
        <p:spPr>
          <a:xfrm>
            <a:off x="6675598" y="1617421"/>
            <a:ext cx="5325901" cy="3635196"/>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400" b="0" kern="1200">
                <a:solidFill>
                  <a:srgbClr val="003057"/>
                </a:solidFill>
                <a:latin typeface="Roboto" panose="02000000000000000000" pitchFamily="2" charset="0"/>
                <a:ea typeface="Roboto" panose="02000000000000000000" pitchFamily="2" charset="0"/>
                <a:cs typeface="Roboto" panose="02000000000000000000" pitchFamily="2" charset="0"/>
              </a:defRPr>
            </a:lvl1pPr>
            <a:lvl2pPr marL="685800" indent="-228600" algn="l" defTabSz="914400" rtl="0" eaLnBrk="1" latinLnBrk="0" hangingPunct="1">
              <a:lnSpc>
                <a:spcPct val="90000"/>
              </a:lnSpc>
              <a:spcBef>
                <a:spcPts val="500"/>
              </a:spcBef>
              <a:buFont typeface="Arial" panose="020B0604020202020204" pitchFamily="34" charset="0"/>
              <a:buChar char="•"/>
              <a:defRPr sz="2000" b="0" kern="1200">
                <a:solidFill>
                  <a:srgbClr val="003057"/>
                </a:solidFill>
                <a:latin typeface="Roboto" panose="02000000000000000000" pitchFamily="2" charset="0"/>
                <a:ea typeface="Roboto" panose="02000000000000000000" pitchFamily="2" charset="0"/>
                <a:cs typeface="Roboto" panose="02000000000000000000" pitchFamily="2"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800" b="0" kern="1200">
                <a:solidFill>
                  <a:srgbClr val="003057"/>
                </a:solidFill>
                <a:latin typeface="Roboto" panose="02000000000000000000" pitchFamily="2" charset="0"/>
                <a:ea typeface="Roboto" panose="02000000000000000000" pitchFamily="2" charset="0"/>
                <a:cs typeface="Roboto" panose="02000000000000000000" pitchFamily="2"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400" b="0" kern="1200">
                <a:solidFill>
                  <a:srgbClr val="003057"/>
                </a:solidFill>
                <a:latin typeface="Roboto" panose="02000000000000000000" pitchFamily="2" charset="0"/>
                <a:ea typeface="Roboto" panose="02000000000000000000" pitchFamily="2" charset="0"/>
                <a:cs typeface="Roboto" panose="02000000000000000000" pitchFamily="2"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100" b="0" kern="1200">
                <a:solidFill>
                  <a:srgbClr val="003057"/>
                </a:solidFill>
                <a:latin typeface="Roboto" panose="02000000000000000000" pitchFamily="2" charset="0"/>
                <a:ea typeface="Roboto" panose="02000000000000000000" pitchFamily="2" charset="0"/>
                <a:cs typeface="Roboto" panose="02000000000000000000" pitchFamily="2"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t>For power load reasons, duty cycle must be increased at certain temperature thresholds</a:t>
            </a:r>
          </a:p>
          <a:p>
            <a:endParaRPr lang="en-US" dirty="0"/>
          </a:p>
          <a:p>
            <a:r>
              <a:rPr lang="en-US" dirty="0"/>
              <a:t>No conditional logic in LF’s sequences to support the duty cycle increase</a:t>
            </a:r>
          </a:p>
          <a:p>
            <a:endParaRPr lang="en-US" dirty="0"/>
          </a:p>
          <a:p>
            <a:r>
              <a:rPr lang="en-US" dirty="0"/>
              <a:t>Could have used a conservative amount of time in a sequence, but power was tight</a:t>
            </a:r>
          </a:p>
        </p:txBody>
      </p:sp>
    </p:spTree>
    <p:extLst>
      <p:ext uri="{BB962C8B-B14F-4D97-AF65-F5344CB8AC3E}">
        <p14:creationId xmlns:p14="http://schemas.microsoft.com/office/powerpoint/2010/main" val="3361337947"/>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22F4C4-39E3-C133-55A1-4D0391D882FB}"/>
              </a:ext>
            </a:extLst>
          </p:cNvPr>
          <p:cNvSpPr>
            <a:spLocks noGrp="1"/>
          </p:cNvSpPr>
          <p:nvPr>
            <p:ph type="title"/>
          </p:nvPr>
        </p:nvSpPr>
        <p:spPr/>
        <p:txBody>
          <a:bodyPr/>
          <a:lstStyle/>
          <a:p>
            <a:r>
              <a:rPr lang="en-US" dirty="0"/>
              <a:t>Tactical Procedures Help Mitigate Risk </a:t>
            </a:r>
          </a:p>
        </p:txBody>
      </p:sp>
      <p:sp>
        <p:nvSpPr>
          <p:cNvPr id="4" name="Content Placeholder 3">
            <a:extLst>
              <a:ext uri="{FF2B5EF4-FFF2-40B4-BE49-F238E27FC236}">
                <a16:creationId xmlns:a16="http://schemas.microsoft.com/office/drawing/2014/main" id="{DD7416A7-98B6-BB4B-4197-E4D7C48E89FC}"/>
              </a:ext>
            </a:extLst>
          </p:cNvPr>
          <p:cNvSpPr>
            <a:spLocks noGrp="1"/>
          </p:cNvSpPr>
          <p:nvPr>
            <p:ph sz="half" idx="2"/>
          </p:nvPr>
        </p:nvSpPr>
        <p:spPr>
          <a:xfrm>
            <a:off x="6197600" y="1550504"/>
            <a:ext cx="5613400" cy="4691269"/>
          </a:xfrm>
        </p:spPr>
        <p:txBody>
          <a:bodyPr>
            <a:normAutofit/>
          </a:bodyPr>
          <a:lstStyle/>
          <a:p>
            <a:r>
              <a:rPr lang="en-US" dirty="0"/>
              <a:t>V&amp;V’ed on testbed; reviewed</a:t>
            </a:r>
          </a:p>
          <a:p>
            <a:endParaRPr lang="en-US" dirty="0"/>
          </a:p>
          <a:p>
            <a:r>
              <a:rPr lang="en-US" dirty="0"/>
              <a:t>Two sets of eyes; verbal “GO”</a:t>
            </a:r>
          </a:p>
          <a:p>
            <a:endParaRPr lang="en-US" dirty="0"/>
          </a:p>
          <a:p>
            <a:r>
              <a:rPr lang="en-US" dirty="0"/>
              <a:t>Flight rule signoffs built in</a:t>
            </a:r>
          </a:p>
          <a:p>
            <a:endParaRPr lang="en-US" dirty="0"/>
          </a:p>
          <a:p>
            <a:r>
              <a:rPr lang="en-US" dirty="0"/>
              <a:t>“As-runs” serve as records of events</a:t>
            </a:r>
          </a:p>
        </p:txBody>
      </p:sp>
      <p:pic>
        <p:nvPicPr>
          <p:cNvPr id="5" name="Content Placeholder 4" descr="A close-up of a paper&#10;&#10;Description automatically generated">
            <a:extLst>
              <a:ext uri="{FF2B5EF4-FFF2-40B4-BE49-F238E27FC236}">
                <a16:creationId xmlns:a16="http://schemas.microsoft.com/office/drawing/2014/main" id="{DE447C29-0A61-9B91-B813-3E94163A4FD5}"/>
              </a:ext>
            </a:extLst>
          </p:cNvPr>
          <p:cNvPicPr>
            <a:picLocks noGrp="1" noChangeAspect="1"/>
          </p:cNvPicPr>
          <p:nvPr>
            <p:ph sz="half" idx="1"/>
          </p:nvPr>
        </p:nvPicPr>
        <p:blipFill>
          <a:blip r:embed="rId3">
            <a:clrChange>
              <a:clrFrom>
                <a:srgbClr val="FFFFFF"/>
              </a:clrFrom>
              <a:clrTo>
                <a:srgbClr val="FFFFFF">
                  <a:alpha val="0"/>
                </a:srgbClr>
              </a:clrTo>
            </a:clrChange>
          </a:blip>
          <a:stretch>
            <a:fillRect/>
          </a:stretch>
        </p:blipFill>
        <p:spPr>
          <a:xfrm>
            <a:off x="381000" y="1113153"/>
            <a:ext cx="5345430" cy="5368219"/>
          </a:xfrm>
          <a:prstGeom prst="rect">
            <a:avLst/>
          </a:prstGeom>
        </p:spPr>
      </p:pic>
    </p:spTree>
    <p:extLst>
      <p:ext uri="{BB962C8B-B14F-4D97-AF65-F5344CB8AC3E}">
        <p14:creationId xmlns:p14="http://schemas.microsoft.com/office/powerpoint/2010/main" val="1738891089"/>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0D7017-4E9C-C9F0-B485-A81454FA06A4}"/>
              </a:ext>
            </a:extLst>
          </p:cNvPr>
          <p:cNvSpPr>
            <a:spLocks noGrp="1"/>
          </p:cNvSpPr>
          <p:nvPr>
            <p:ph type="title"/>
          </p:nvPr>
        </p:nvSpPr>
        <p:spPr/>
        <p:txBody>
          <a:bodyPr/>
          <a:lstStyle/>
          <a:p>
            <a:r>
              <a:rPr lang="en-US" dirty="0"/>
              <a:t>Ground Automation</a:t>
            </a:r>
          </a:p>
        </p:txBody>
      </p:sp>
      <p:sp>
        <p:nvSpPr>
          <p:cNvPr id="3" name="Content Placeholder 2">
            <a:extLst>
              <a:ext uri="{FF2B5EF4-FFF2-40B4-BE49-F238E27FC236}">
                <a16:creationId xmlns:a16="http://schemas.microsoft.com/office/drawing/2014/main" id="{D7AF51C3-C397-E717-1EA6-46F31908F371}"/>
              </a:ext>
            </a:extLst>
          </p:cNvPr>
          <p:cNvSpPr>
            <a:spLocks noGrp="1"/>
          </p:cNvSpPr>
          <p:nvPr>
            <p:ph sz="half" idx="1"/>
          </p:nvPr>
        </p:nvSpPr>
        <p:spPr>
          <a:xfrm>
            <a:off x="379048" y="1215482"/>
            <a:ext cx="4988081" cy="3064765"/>
          </a:xfrm>
        </p:spPr>
        <p:txBody>
          <a:bodyPr>
            <a:normAutofit/>
          </a:bodyPr>
          <a:lstStyle/>
          <a:p>
            <a:r>
              <a:rPr lang="en-US" dirty="0"/>
              <a:t>Develop tactical tools</a:t>
            </a:r>
          </a:p>
          <a:p>
            <a:pPr lvl="1"/>
            <a:r>
              <a:rPr lang="en-US" dirty="0"/>
              <a:t>Capture spacecraft state</a:t>
            </a:r>
          </a:p>
          <a:p>
            <a:pPr lvl="1"/>
            <a:r>
              <a:rPr lang="en-US" dirty="0"/>
              <a:t>Perform calculations</a:t>
            </a:r>
          </a:p>
          <a:p>
            <a:pPr lvl="1"/>
            <a:r>
              <a:rPr lang="en-US" dirty="0"/>
              <a:t>Issue commands</a:t>
            </a:r>
          </a:p>
          <a:p>
            <a:pPr lvl="1"/>
            <a:endParaRPr lang="en-US" dirty="0"/>
          </a:p>
          <a:p>
            <a:r>
              <a:rPr lang="en-US" dirty="0"/>
              <a:t>Scripts are fast to develop, GUIs are often easier to use for advanced applications</a:t>
            </a:r>
          </a:p>
          <a:p>
            <a:endParaRPr lang="en-US" dirty="0"/>
          </a:p>
          <a:p>
            <a:endParaRPr lang="en-US" dirty="0"/>
          </a:p>
          <a:p>
            <a:endParaRPr lang="en-US" dirty="0"/>
          </a:p>
        </p:txBody>
      </p:sp>
      <p:pic>
        <p:nvPicPr>
          <p:cNvPr id="5" name="Picture 4">
            <a:extLst>
              <a:ext uri="{FF2B5EF4-FFF2-40B4-BE49-F238E27FC236}">
                <a16:creationId xmlns:a16="http://schemas.microsoft.com/office/drawing/2014/main" id="{307419B8-58ED-A6EC-6CB0-58D9C8055A60}"/>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5456191" y="420350"/>
            <a:ext cx="6489081" cy="3859897"/>
          </a:xfrm>
          <a:prstGeom prst="rect">
            <a:avLst/>
          </a:prstGeom>
          <a:noFill/>
          <a:ln>
            <a:noFill/>
          </a:ln>
        </p:spPr>
      </p:pic>
      <p:sp>
        <p:nvSpPr>
          <p:cNvPr id="6" name="TextBox 5">
            <a:extLst>
              <a:ext uri="{FF2B5EF4-FFF2-40B4-BE49-F238E27FC236}">
                <a16:creationId xmlns:a16="http://schemas.microsoft.com/office/drawing/2014/main" id="{70AD0BFC-66B6-8BFE-4174-8DB4513C1845}"/>
              </a:ext>
            </a:extLst>
          </p:cNvPr>
          <p:cNvSpPr txBox="1"/>
          <p:nvPr/>
        </p:nvSpPr>
        <p:spPr>
          <a:xfrm>
            <a:off x="5261307" y="4315209"/>
            <a:ext cx="6878850" cy="369332"/>
          </a:xfrm>
          <a:prstGeom prst="rect">
            <a:avLst/>
          </a:prstGeom>
          <a:noFill/>
        </p:spPr>
        <p:txBody>
          <a:bodyPr wrap="square" rtlCol="0">
            <a:spAutoFit/>
          </a:bodyPr>
          <a:lstStyle/>
          <a:p>
            <a:pPr algn="ctr"/>
            <a:r>
              <a:rPr lang="en-US" dirty="0"/>
              <a:t>Lunar Flashlight Downlink Helper GUI</a:t>
            </a:r>
          </a:p>
        </p:txBody>
      </p:sp>
      <p:sp>
        <p:nvSpPr>
          <p:cNvPr id="8" name="TextBox 7">
            <a:extLst>
              <a:ext uri="{FF2B5EF4-FFF2-40B4-BE49-F238E27FC236}">
                <a16:creationId xmlns:a16="http://schemas.microsoft.com/office/drawing/2014/main" id="{90D35DDC-9844-57AF-B906-5398EC3D3042}"/>
              </a:ext>
            </a:extLst>
          </p:cNvPr>
          <p:cNvSpPr txBox="1"/>
          <p:nvPr/>
        </p:nvSpPr>
        <p:spPr>
          <a:xfrm>
            <a:off x="381000" y="4619103"/>
            <a:ext cx="8471452" cy="1826141"/>
          </a:xfrm>
          <a:prstGeom prst="rect">
            <a:avLst/>
          </a:prstGeom>
          <a:noFill/>
        </p:spPr>
        <p:txBody>
          <a:bodyPr wrap="square">
            <a:spAutoFit/>
          </a:bodyPr>
          <a:lstStyle/>
          <a:p>
            <a:pPr marL="342900" indent="-342900">
              <a:buFont typeface="Arial" panose="020B0604020202020204" pitchFamily="34" charset="0"/>
              <a:buChar char="•"/>
            </a:pPr>
            <a:r>
              <a:rPr lang="en-US" sz="2400" dirty="0">
                <a:solidFill>
                  <a:srgbClr val="003057"/>
                </a:solidFill>
                <a:latin typeface="Roboto" panose="02000000000000000000" pitchFamily="2" charset="0"/>
                <a:ea typeface="Roboto" panose="02000000000000000000" pitchFamily="2" charset="0"/>
                <a:cs typeface="Roboto" panose="02000000000000000000" pitchFamily="2" charset="0"/>
              </a:rPr>
              <a:t>Example applications:</a:t>
            </a:r>
          </a:p>
          <a:p>
            <a:pPr marL="685800" lvl="1" indent="-228600" defTabSz="914400">
              <a:lnSpc>
                <a:spcPct val="90000"/>
              </a:lnSpc>
              <a:spcBef>
                <a:spcPts val="500"/>
              </a:spcBef>
              <a:buFont typeface="Arial" panose="020B0604020202020204" pitchFamily="34" charset="0"/>
              <a:buChar char="•"/>
            </a:pPr>
            <a:r>
              <a:rPr lang="en-US" sz="2000" dirty="0">
                <a:solidFill>
                  <a:srgbClr val="003057"/>
                </a:solidFill>
                <a:latin typeface="Roboto" panose="02000000000000000000" pitchFamily="2" charset="0"/>
                <a:ea typeface="Roboto" panose="02000000000000000000" pitchFamily="2" charset="0"/>
                <a:cs typeface="Roboto" panose="02000000000000000000" pitchFamily="2" charset="0"/>
              </a:rPr>
              <a:t>Robust file uplink adapting to dropped packets</a:t>
            </a:r>
          </a:p>
          <a:p>
            <a:pPr marL="685800" lvl="1" indent="-228600" defTabSz="914400">
              <a:lnSpc>
                <a:spcPct val="90000"/>
              </a:lnSpc>
              <a:spcBef>
                <a:spcPts val="500"/>
              </a:spcBef>
              <a:buFont typeface="Arial" panose="020B0604020202020204" pitchFamily="34" charset="0"/>
              <a:buChar char="•"/>
            </a:pPr>
            <a:r>
              <a:rPr lang="en-US" sz="2000" dirty="0">
                <a:solidFill>
                  <a:srgbClr val="003057"/>
                </a:solidFill>
                <a:latin typeface="Roboto" panose="02000000000000000000" pitchFamily="2" charset="0"/>
                <a:ea typeface="Roboto" panose="02000000000000000000" pitchFamily="2" charset="0"/>
                <a:cs typeface="Roboto" panose="02000000000000000000" pitchFamily="2" charset="0"/>
              </a:rPr>
              <a:t>Calculation of custom telemetry channels using SPICE</a:t>
            </a:r>
          </a:p>
          <a:p>
            <a:pPr marL="685800" lvl="1" indent="-228600" defTabSz="914400">
              <a:lnSpc>
                <a:spcPct val="90000"/>
              </a:lnSpc>
              <a:spcBef>
                <a:spcPts val="500"/>
              </a:spcBef>
              <a:buFont typeface="Arial" panose="020B0604020202020204" pitchFamily="34" charset="0"/>
              <a:buChar char="•"/>
            </a:pPr>
            <a:r>
              <a:rPr lang="en-US" sz="2000" dirty="0">
                <a:solidFill>
                  <a:srgbClr val="003057"/>
                </a:solidFill>
                <a:latin typeface="Roboto" panose="02000000000000000000" pitchFamily="2" charset="0"/>
                <a:ea typeface="Roboto" panose="02000000000000000000" pitchFamily="2" charset="0"/>
                <a:cs typeface="Roboto" panose="02000000000000000000" pitchFamily="2" charset="0"/>
              </a:rPr>
              <a:t>Dumping and downlinking log files with changing names</a:t>
            </a:r>
          </a:p>
          <a:p>
            <a:pPr marL="685800" lvl="1" indent="-228600" defTabSz="914400">
              <a:lnSpc>
                <a:spcPct val="90000"/>
              </a:lnSpc>
              <a:spcBef>
                <a:spcPts val="500"/>
              </a:spcBef>
              <a:buFont typeface="Arial" panose="020B0604020202020204" pitchFamily="34" charset="0"/>
              <a:buChar char="•"/>
            </a:pPr>
            <a:r>
              <a:rPr lang="en-US" sz="2000" dirty="0">
                <a:solidFill>
                  <a:srgbClr val="003057"/>
                </a:solidFill>
                <a:latin typeface="Roboto" panose="02000000000000000000" pitchFamily="2" charset="0"/>
                <a:ea typeface="Roboto" panose="02000000000000000000" pitchFamily="2" charset="0"/>
                <a:cs typeface="Roboto" panose="02000000000000000000" pitchFamily="2" charset="0"/>
              </a:rPr>
              <a:t>There is a paper, ask me for it!</a:t>
            </a:r>
          </a:p>
        </p:txBody>
      </p:sp>
    </p:spTree>
    <p:extLst>
      <p:ext uri="{BB962C8B-B14F-4D97-AF65-F5344CB8AC3E}">
        <p14:creationId xmlns:p14="http://schemas.microsoft.com/office/powerpoint/2010/main" val="237456120"/>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A711AB2-711C-DE16-C12D-7B28EEE36D2B}"/>
              </a:ext>
            </a:extLst>
          </p:cNvPr>
          <p:cNvSpPr>
            <a:spLocks noGrp="1"/>
          </p:cNvSpPr>
          <p:nvPr>
            <p:ph idx="1"/>
          </p:nvPr>
        </p:nvSpPr>
        <p:spPr>
          <a:xfrm>
            <a:off x="381000" y="1215484"/>
            <a:ext cx="11429999" cy="5441793"/>
          </a:xfrm>
        </p:spPr>
        <p:txBody>
          <a:bodyPr>
            <a:normAutofit/>
          </a:bodyPr>
          <a:lstStyle/>
          <a:p>
            <a:r>
              <a:rPr lang="en-US" dirty="0"/>
              <a:t>Real-time commanding and telemetry viewing software, </a:t>
            </a:r>
            <a:r>
              <a:rPr lang="en-US" b="1" dirty="0"/>
              <a:t>with API</a:t>
            </a:r>
          </a:p>
          <a:p>
            <a:pPr lvl="1"/>
            <a:r>
              <a:rPr lang="en-US" dirty="0"/>
              <a:t>LF used JPL’s AMPCS with Python API</a:t>
            </a:r>
          </a:p>
          <a:p>
            <a:pPr lvl="1"/>
            <a:r>
              <a:rPr lang="en-US" dirty="0"/>
              <a:t>Custom telemetry views</a:t>
            </a:r>
          </a:p>
          <a:p>
            <a:pPr lvl="1"/>
            <a:endParaRPr lang="en-US" dirty="0"/>
          </a:p>
          <a:p>
            <a:r>
              <a:rPr lang="en-US" dirty="0"/>
              <a:t>Minimize real-time manual command building to reduce risk</a:t>
            </a:r>
          </a:p>
          <a:p>
            <a:pPr lvl="1"/>
            <a:r>
              <a:rPr lang="en-US" dirty="0"/>
              <a:t>Typing in a bunch of numbers is risky!</a:t>
            </a:r>
          </a:p>
          <a:p>
            <a:pPr lvl="1"/>
            <a:r>
              <a:rPr lang="en-US" dirty="0"/>
              <a:t>Version controlled immediate commands</a:t>
            </a:r>
          </a:p>
          <a:p>
            <a:pPr lvl="1"/>
            <a:r>
              <a:rPr lang="en-US" dirty="0"/>
              <a:t>Scripts, GUIs, or ground automation</a:t>
            </a:r>
          </a:p>
        </p:txBody>
      </p:sp>
      <p:sp>
        <p:nvSpPr>
          <p:cNvPr id="2" name="Title 1">
            <a:extLst>
              <a:ext uri="{FF2B5EF4-FFF2-40B4-BE49-F238E27FC236}">
                <a16:creationId xmlns:a16="http://schemas.microsoft.com/office/drawing/2014/main" id="{2306C26E-C68C-6ED9-4D76-AF53D26FA9FC}"/>
              </a:ext>
            </a:extLst>
          </p:cNvPr>
          <p:cNvSpPr>
            <a:spLocks noGrp="1"/>
          </p:cNvSpPr>
          <p:nvPr>
            <p:ph type="title"/>
          </p:nvPr>
        </p:nvSpPr>
        <p:spPr/>
        <p:txBody>
          <a:bodyPr/>
          <a:lstStyle/>
          <a:p>
            <a:r>
              <a:rPr lang="en-US" dirty="0"/>
              <a:t>Ground Automation Development</a:t>
            </a:r>
          </a:p>
        </p:txBody>
      </p:sp>
    </p:spTree>
    <p:extLst>
      <p:ext uri="{BB962C8B-B14F-4D97-AF65-F5344CB8AC3E}">
        <p14:creationId xmlns:p14="http://schemas.microsoft.com/office/powerpoint/2010/main" val="3473014289"/>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64BC47-4A5A-5300-F634-96FFA49CC328}"/>
              </a:ext>
            </a:extLst>
          </p:cNvPr>
          <p:cNvSpPr>
            <a:spLocks noGrp="1"/>
          </p:cNvSpPr>
          <p:nvPr>
            <p:ph type="title"/>
          </p:nvPr>
        </p:nvSpPr>
        <p:spPr/>
        <p:txBody>
          <a:bodyPr/>
          <a:lstStyle/>
          <a:p>
            <a:r>
              <a:rPr lang="en-US" dirty="0"/>
              <a:t>What Happens If We Lose Comms Right Now?</a:t>
            </a:r>
          </a:p>
        </p:txBody>
      </p:sp>
      <p:sp>
        <p:nvSpPr>
          <p:cNvPr id="3" name="Content Placeholder 2">
            <a:extLst>
              <a:ext uri="{FF2B5EF4-FFF2-40B4-BE49-F238E27FC236}">
                <a16:creationId xmlns:a16="http://schemas.microsoft.com/office/drawing/2014/main" id="{FB58BF3A-7E06-109D-B6A4-330B6B226A66}"/>
              </a:ext>
            </a:extLst>
          </p:cNvPr>
          <p:cNvSpPr>
            <a:spLocks noGrp="1"/>
          </p:cNvSpPr>
          <p:nvPr>
            <p:ph sz="half" idx="1"/>
          </p:nvPr>
        </p:nvSpPr>
        <p:spPr>
          <a:xfrm>
            <a:off x="379048" y="1215483"/>
            <a:ext cx="6593252" cy="4225652"/>
          </a:xfrm>
        </p:spPr>
        <p:txBody>
          <a:bodyPr/>
          <a:lstStyle/>
          <a:p>
            <a:endParaRPr lang="en-US" dirty="0"/>
          </a:p>
          <a:p>
            <a:endParaRPr lang="en-US" dirty="0"/>
          </a:p>
        </p:txBody>
      </p:sp>
      <p:pic>
        <p:nvPicPr>
          <p:cNvPr id="4" name="Content Placeholder 12">
            <a:extLst>
              <a:ext uri="{FF2B5EF4-FFF2-40B4-BE49-F238E27FC236}">
                <a16:creationId xmlns:a16="http://schemas.microsoft.com/office/drawing/2014/main" id="{594784BD-16B6-1D57-C47B-B54D75CA0393}"/>
              </a:ext>
            </a:extLst>
          </p:cNvPr>
          <p:cNvPicPr>
            <a:picLocks noGrp="1" noChangeAspect="1"/>
          </p:cNvPicPr>
          <p:nvPr>
            <p:ph sz="half" idx="2"/>
          </p:nvPr>
        </p:nvPicPr>
        <p:blipFill>
          <a:blip r:embed="rId3"/>
          <a:stretch>
            <a:fillRect/>
          </a:stretch>
        </p:blipFill>
        <p:spPr>
          <a:xfrm>
            <a:off x="1696278" y="1416865"/>
            <a:ext cx="6723855" cy="5290521"/>
          </a:xfrm>
        </p:spPr>
      </p:pic>
      <p:cxnSp>
        <p:nvCxnSpPr>
          <p:cNvPr id="6" name="Straight Arrow Connector 5">
            <a:extLst>
              <a:ext uri="{FF2B5EF4-FFF2-40B4-BE49-F238E27FC236}">
                <a16:creationId xmlns:a16="http://schemas.microsoft.com/office/drawing/2014/main" id="{9DE14DC1-9482-54DD-BF95-AC255A31DC29}"/>
              </a:ext>
            </a:extLst>
          </p:cNvPr>
          <p:cNvCxnSpPr>
            <a:cxnSpLocks/>
          </p:cNvCxnSpPr>
          <p:nvPr/>
        </p:nvCxnSpPr>
        <p:spPr>
          <a:xfrm>
            <a:off x="4638261" y="1215483"/>
            <a:ext cx="0" cy="1505092"/>
          </a:xfrm>
          <a:prstGeom prst="straightConnector1">
            <a:avLst/>
          </a:prstGeom>
          <a:ln w="76200">
            <a:solidFill>
              <a:srgbClr val="004376"/>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33823676"/>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BC7936-5E48-9235-4436-883BC4C9A172}"/>
              </a:ext>
            </a:extLst>
          </p:cNvPr>
          <p:cNvSpPr>
            <a:spLocks noGrp="1"/>
          </p:cNvSpPr>
          <p:nvPr>
            <p:ph type="title"/>
          </p:nvPr>
        </p:nvSpPr>
        <p:spPr/>
        <p:txBody>
          <a:bodyPr/>
          <a:lstStyle/>
          <a:p>
            <a:r>
              <a:rPr lang="en-US" dirty="0"/>
              <a:t>The Tale of the RTCM (Continued)</a:t>
            </a:r>
          </a:p>
        </p:txBody>
      </p:sp>
      <p:sp>
        <p:nvSpPr>
          <p:cNvPr id="3" name="Content Placeholder 2">
            <a:extLst>
              <a:ext uri="{FF2B5EF4-FFF2-40B4-BE49-F238E27FC236}">
                <a16:creationId xmlns:a16="http://schemas.microsoft.com/office/drawing/2014/main" id="{B55BE096-928B-6301-6B48-EBE5952173D4}"/>
              </a:ext>
            </a:extLst>
          </p:cNvPr>
          <p:cNvSpPr>
            <a:spLocks noGrp="1"/>
          </p:cNvSpPr>
          <p:nvPr>
            <p:ph sz="half" idx="1"/>
          </p:nvPr>
        </p:nvSpPr>
        <p:spPr>
          <a:xfrm>
            <a:off x="379047" y="1215483"/>
            <a:ext cx="11706935" cy="4225652"/>
          </a:xfrm>
        </p:spPr>
        <p:txBody>
          <a:bodyPr/>
          <a:lstStyle/>
          <a:p>
            <a:r>
              <a:rPr lang="en-US" dirty="0"/>
              <a:t>Ground tools perform </a:t>
            </a:r>
            <a:r>
              <a:rPr lang="en-US" b="1" dirty="0"/>
              <a:t>live calculations </a:t>
            </a:r>
            <a:r>
              <a:rPr lang="en-US" dirty="0"/>
              <a:t>of thruster performance and generate the proper commands</a:t>
            </a:r>
          </a:p>
          <a:p>
            <a:r>
              <a:rPr lang="en-US" dirty="0"/>
              <a:t>Perform a latency calibration to execute commands at a </a:t>
            </a:r>
            <a:r>
              <a:rPr lang="en-US" b="1" dirty="0"/>
              <a:t>target rotation phase ± 1°</a:t>
            </a:r>
          </a:p>
          <a:p>
            <a:endParaRPr lang="en-US" dirty="0"/>
          </a:p>
        </p:txBody>
      </p:sp>
      <p:pic>
        <p:nvPicPr>
          <p:cNvPr id="5" name="Content Placeholder 5" descr="Table&#10;&#10;Description automatically generated">
            <a:extLst>
              <a:ext uri="{FF2B5EF4-FFF2-40B4-BE49-F238E27FC236}">
                <a16:creationId xmlns:a16="http://schemas.microsoft.com/office/drawing/2014/main" id="{A20DAAE3-6B91-30C3-5A35-81074AF031EE}"/>
              </a:ext>
            </a:extLst>
          </p:cNvPr>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5783580" y="2570420"/>
            <a:ext cx="5349240" cy="3480532"/>
          </a:xfrm>
          <a:prstGeom prst="rect">
            <a:avLst/>
          </a:prstGeom>
        </p:spPr>
      </p:pic>
      <p:pic>
        <p:nvPicPr>
          <p:cNvPr id="6" name="Picture 5" descr="A diagram of a system&#10;&#10;Description automatically generated">
            <a:extLst>
              <a:ext uri="{FF2B5EF4-FFF2-40B4-BE49-F238E27FC236}">
                <a16:creationId xmlns:a16="http://schemas.microsoft.com/office/drawing/2014/main" id="{7B78EEE5-F262-CA5B-1CF3-9AD73E01A281}"/>
              </a:ext>
            </a:extLst>
          </p:cNvPr>
          <p:cNvPicPr>
            <a:picLocks noChangeAspect="1"/>
          </p:cNvPicPr>
          <p:nvPr/>
        </p:nvPicPr>
        <p:blipFill>
          <a:blip r:embed="rId4"/>
          <a:stretch>
            <a:fillRect/>
          </a:stretch>
        </p:blipFill>
        <p:spPr>
          <a:xfrm>
            <a:off x="765810" y="2570420"/>
            <a:ext cx="3985775" cy="3985775"/>
          </a:xfrm>
          <a:prstGeom prst="rect">
            <a:avLst/>
          </a:prstGeom>
        </p:spPr>
      </p:pic>
    </p:spTree>
    <p:extLst>
      <p:ext uri="{BB962C8B-B14F-4D97-AF65-F5344CB8AC3E}">
        <p14:creationId xmlns:p14="http://schemas.microsoft.com/office/powerpoint/2010/main" val="2364403043"/>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12AC0C-ABF2-E650-DB65-CEEEAA26DCDF}"/>
              </a:ext>
            </a:extLst>
          </p:cNvPr>
          <p:cNvSpPr>
            <a:spLocks noGrp="1"/>
          </p:cNvSpPr>
          <p:nvPr>
            <p:ph type="title"/>
          </p:nvPr>
        </p:nvSpPr>
        <p:spPr/>
        <p:txBody>
          <a:bodyPr/>
          <a:lstStyle/>
          <a:p>
            <a:r>
              <a:rPr lang="en-US" dirty="0"/>
              <a:t>The Tale of the RTCM (Finale)</a:t>
            </a:r>
          </a:p>
        </p:txBody>
      </p:sp>
      <p:pic>
        <p:nvPicPr>
          <p:cNvPr id="6" name="Content Placeholder 5">
            <a:extLst>
              <a:ext uri="{FF2B5EF4-FFF2-40B4-BE49-F238E27FC236}">
                <a16:creationId xmlns:a16="http://schemas.microsoft.com/office/drawing/2014/main" id="{9B2CC1FF-4E68-7B22-9FD4-6B7276EB0664}"/>
              </a:ext>
            </a:extLst>
          </p:cNvPr>
          <p:cNvPicPr>
            <a:picLocks noGrp="1" noChangeAspect="1"/>
          </p:cNvPicPr>
          <p:nvPr>
            <p:ph sz="half" idx="2"/>
          </p:nvPr>
        </p:nvPicPr>
        <p:blipFill>
          <a:blip r:embed="rId3"/>
          <a:stretch>
            <a:fillRect/>
          </a:stretch>
        </p:blipFill>
        <p:spPr>
          <a:xfrm>
            <a:off x="381000" y="1588315"/>
            <a:ext cx="6176010" cy="4331465"/>
          </a:xfrm>
        </p:spPr>
      </p:pic>
      <p:pic>
        <p:nvPicPr>
          <p:cNvPr id="9" name="Content Placeholder 5" descr="A diagram of a flowchart&#10;&#10;Description automatically generated">
            <a:extLst>
              <a:ext uri="{FF2B5EF4-FFF2-40B4-BE49-F238E27FC236}">
                <a16:creationId xmlns:a16="http://schemas.microsoft.com/office/drawing/2014/main" id="{88BDF29C-606D-A545-3DA4-AB1AB7198586}"/>
              </a:ext>
            </a:extLst>
          </p:cNvPr>
          <p:cNvPicPr>
            <a:picLocks noChangeAspect="1"/>
          </p:cNvPicPr>
          <p:nvPr/>
        </p:nvPicPr>
        <p:blipFill>
          <a:blip r:embed="rId4"/>
          <a:stretch>
            <a:fillRect/>
          </a:stretch>
        </p:blipFill>
        <p:spPr>
          <a:xfrm>
            <a:off x="6654117" y="200722"/>
            <a:ext cx="5552558" cy="11477197"/>
          </a:xfrm>
          <a:prstGeom prst="rect">
            <a:avLst/>
          </a:prstGeom>
        </p:spPr>
      </p:pic>
    </p:spTree>
    <p:extLst>
      <p:ext uri="{BB962C8B-B14F-4D97-AF65-F5344CB8AC3E}">
        <p14:creationId xmlns:p14="http://schemas.microsoft.com/office/powerpoint/2010/main" val="2988335552"/>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88520CC6-15DD-F053-44C5-4A174B6924EF}"/>
              </a:ext>
            </a:extLst>
          </p:cNvPr>
          <p:cNvSpPr>
            <a:spLocks noGrp="1"/>
          </p:cNvSpPr>
          <p:nvPr>
            <p:ph idx="1"/>
          </p:nvPr>
        </p:nvSpPr>
        <p:spPr>
          <a:xfrm>
            <a:off x="381000" y="1215484"/>
            <a:ext cx="11625470" cy="5441793"/>
          </a:xfrm>
        </p:spPr>
        <p:txBody>
          <a:bodyPr>
            <a:normAutofit lnSpcReduction="10000"/>
          </a:bodyPr>
          <a:lstStyle/>
          <a:p>
            <a:r>
              <a:rPr lang="en-US" dirty="0"/>
              <a:t>Cislunar CubeSats are uniquely poised to take advantage </a:t>
            </a:r>
            <a:r>
              <a:rPr lang="en-US" dirty="0" err="1"/>
              <a:t>joysticking</a:t>
            </a:r>
            <a:r>
              <a:rPr lang="en-US" dirty="0"/>
              <a:t> due to our limited budgets, low-latency comms, and extended tracks with DSN.</a:t>
            </a:r>
          </a:p>
          <a:p>
            <a:endParaRPr lang="en-US" dirty="0"/>
          </a:p>
          <a:p>
            <a:r>
              <a:rPr lang="en-US" dirty="0"/>
              <a:t>Reallocating spacecraft functions to the ground can save money and speed development, but introduces risk.</a:t>
            </a:r>
          </a:p>
          <a:p>
            <a:endParaRPr lang="en-US" dirty="0"/>
          </a:p>
          <a:p>
            <a:r>
              <a:rPr lang="en-US" b="1" dirty="0"/>
              <a:t>Let’s talk about this!     </a:t>
            </a:r>
            <a:r>
              <a:rPr lang="en-US" dirty="0"/>
              <a:t>mstarr32@gatech.edu</a:t>
            </a:r>
          </a:p>
          <a:p>
            <a:endParaRPr lang="en-US" b="1" dirty="0"/>
          </a:p>
          <a:p>
            <a:r>
              <a:rPr lang="en-US" dirty="0"/>
              <a:t>Thank you to</a:t>
            </a:r>
          </a:p>
          <a:p>
            <a:pPr lvl="1"/>
            <a:r>
              <a:rPr lang="en-US" dirty="0"/>
              <a:t>The entire LF project</a:t>
            </a:r>
          </a:p>
          <a:p>
            <a:pPr lvl="2"/>
            <a:r>
              <a:rPr lang="en-US" dirty="0"/>
              <a:t>JPL engineering support</a:t>
            </a:r>
          </a:p>
          <a:p>
            <a:pPr lvl="2"/>
            <a:r>
              <a:rPr lang="en-US" dirty="0"/>
              <a:t>MSFC propulsion</a:t>
            </a:r>
          </a:p>
          <a:p>
            <a:pPr lvl="2"/>
            <a:r>
              <a:rPr lang="en-US" dirty="0"/>
              <a:t>GT operations</a:t>
            </a:r>
          </a:p>
          <a:p>
            <a:pPr lvl="2"/>
            <a:r>
              <a:rPr lang="en-US" dirty="0"/>
              <a:t>Science Team</a:t>
            </a:r>
          </a:p>
          <a:p>
            <a:pPr lvl="1"/>
            <a:r>
              <a:rPr lang="en-US" dirty="0"/>
              <a:t>Glenn Lightsey, LF Operations PI</a:t>
            </a:r>
          </a:p>
          <a:p>
            <a:pPr lvl="1"/>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endParaRPr lang="en-US" b="1" dirty="0"/>
          </a:p>
          <a:p>
            <a:endParaRPr lang="en-US" b="1" dirty="0"/>
          </a:p>
        </p:txBody>
      </p:sp>
      <p:sp>
        <p:nvSpPr>
          <p:cNvPr id="2" name="Title 1">
            <a:extLst>
              <a:ext uri="{FF2B5EF4-FFF2-40B4-BE49-F238E27FC236}">
                <a16:creationId xmlns:a16="http://schemas.microsoft.com/office/drawing/2014/main" id="{5838D3E5-5432-1978-8732-28F4818B36E4}"/>
              </a:ext>
            </a:extLst>
          </p:cNvPr>
          <p:cNvSpPr>
            <a:spLocks noGrp="1"/>
          </p:cNvSpPr>
          <p:nvPr>
            <p:ph type="title"/>
          </p:nvPr>
        </p:nvSpPr>
        <p:spPr/>
        <p:txBody>
          <a:bodyPr/>
          <a:lstStyle/>
          <a:p>
            <a:r>
              <a:rPr lang="en-US" dirty="0"/>
              <a:t>Conclusion</a:t>
            </a:r>
          </a:p>
        </p:txBody>
      </p:sp>
    </p:spTree>
    <p:extLst>
      <p:ext uri="{BB962C8B-B14F-4D97-AF65-F5344CB8AC3E}">
        <p14:creationId xmlns:p14="http://schemas.microsoft.com/office/powerpoint/2010/main" val="2699678794"/>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
</file>

<file path=ppt/theme/theme1.xml><?xml version="1.0" encoding="utf-8"?>
<a:theme xmlns:a="http://schemas.openxmlformats.org/drawingml/2006/main" name="Title Page">
  <a:themeElements>
    <a:clrScheme name="Custom 1">
      <a:dk1>
        <a:srgbClr val="003057"/>
      </a:dk1>
      <a:lt1>
        <a:srgbClr val="FFFFFF"/>
      </a:lt1>
      <a:dk2>
        <a:srgbClr val="545859"/>
      </a:dk2>
      <a:lt2>
        <a:srgbClr val="D6DBD3"/>
      </a:lt2>
      <a:accent1>
        <a:srgbClr val="B3A369"/>
      </a:accent1>
      <a:accent2>
        <a:srgbClr val="64CCC9"/>
      </a:accent2>
      <a:accent3>
        <a:srgbClr val="A3D233"/>
      </a:accent3>
      <a:accent4>
        <a:srgbClr val="EAAA00"/>
      </a:accent4>
      <a:accent5>
        <a:srgbClr val="008C95"/>
      </a:accent5>
      <a:accent6>
        <a:srgbClr val="7800FF"/>
      </a:accent6>
      <a:hlink>
        <a:srgbClr val="0000FF"/>
      </a:hlink>
      <a:folHlink>
        <a:srgbClr val="800080"/>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GATech_PPTtemplate_2021_wide" id="{E85096BA-033B-D848-B268-A76C8AE5D2A4}" vid="{1C4A0A5B-2267-F04A-B00C-3FCDF7CFA02E}"/>
    </a:ext>
  </a:extLst>
</a:theme>
</file>

<file path=ppt/theme/theme2.xml><?xml version="1.0" encoding="utf-8"?>
<a:theme xmlns:a="http://schemas.openxmlformats.org/drawingml/2006/main" name="Dividers">
  <a:themeElements>
    <a:clrScheme name="GA Tech 2021">
      <a:dk1>
        <a:srgbClr val="003057"/>
      </a:dk1>
      <a:lt1>
        <a:srgbClr val="FFFFFF"/>
      </a:lt1>
      <a:dk2>
        <a:srgbClr val="545859"/>
      </a:dk2>
      <a:lt2>
        <a:srgbClr val="D6DBD3"/>
      </a:lt2>
      <a:accent1>
        <a:srgbClr val="EAAA00"/>
      </a:accent1>
      <a:accent2>
        <a:srgbClr val="64CCC9"/>
      </a:accent2>
      <a:accent3>
        <a:srgbClr val="A3D233"/>
      </a:accent3>
      <a:accent4>
        <a:srgbClr val="7800FF"/>
      </a:accent4>
      <a:accent5>
        <a:srgbClr val="008C95"/>
      </a:accent5>
      <a:accent6>
        <a:srgbClr val="E04F38"/>
      </a:accent6>
      <a:hlink>
        <a:srgbClr val="0000FF"/>
      </a:hlink>
      <a:folHlink>
        <a:srgbClr val="800080"/>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GATech_PPTtemplate_2021_wide" id="{E85096BA-033B-D848-B268-A76C8AE5D2A4}" vid="{1C4A0A5B-2267-F04A-B00C-3FCDF7CFA02E}"/>
    </a:ext>
  </a:extLst>
</a:theme>
</file>

<file path=ppt/theme/theme3.xml><?xml version="1.0" encoding="utf-8"?>
<a:theme xmlns:a="http://schemas.openxmlformats.org/drawingml/2006/main" name="Content Page">
  <a:themeElements>
    <a:clrScheme name="GT Theme">
      <a:dk1>
        <a:srgbClr val="003057"/>
      </a:dk1>
      <a:lt1>
        <a:srgbClr val="FFFFFF"/>
      </a:lt1>
      <a:dk2>
        <a:srgbClr val="545859"/>
      </a:dk2>
      <a:lt2>
        <a:srgbClr val="D6DBD3"/>
      </a:lt2>
      <a:accent1>
        <a:srgbClr val="B3A369"/>
      </a:accent1>
      <a:accent2>
        <a:srgbClr val="003057"/>
      </a:accent2>
      <a:accent3>
        <a:srgbClr val="54585A"/>
      </a:accent3>
      <a:accent4>
        <a:srgbClr val="D6DBD4"/>
      </a:accent4>
      <a:accent5>
        <a:srgbClr val="F9F6E5"/>
      </a:accent5>
      <a:accent6>
        <a:srgbClr val="EAAA00"/>
      </a:accent6>
      <a:hlink>
        <a:srgbClr val="0000FF"/>
      </a:hlink>
      <a:folHlink>
        <a:srgbClr val="800080"/>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GATech_PPTtemplate_2021_wide" id="{E85096BA-033B-D848-B268-A76C8AE5D2A4}" vid="{C86BDF43-62E5-5C4C-BBB8-C9F548430792}"/>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GATech_PPTtemplate_2021_wide</Template>
  <TotalTime>27163</TotalTime>
  <Words>2246</Words>
  <Application>Microsoft Office PowerPoint</Application>
  <PresentationFormat>Widescreen</PresentationFormat>
  <Paragraphs>162</Paragraphs>
  <Slides>14</Slides>
  <Notes>14</Notes>
  <HiddenSlides>0</HiddenSlides>
  <MMClips>0</MMClips>
  <ScaleCrop>false</ScaleCrop>
  <HeadingPairs>
    <vt:vector size="6" baseType="variant">
      <vt:variant>
        <vt:lpstr>Fonts Used</vt:lpstr>
      </vt:variant>
      <vt:variant>
        <vt:i4>4</vt:i4>
      </vt:variant>
      <vt:variant>
        <vt:lpstr>Theme</vt:lpstr>
      </vt:variant>
      <vt:variant>
        <vt:i4>3</vt:i4>
      </vt:variant>
      <vt:variant>
        <vt:lpstr>Slide Titles</vt:lpstr>
      </vt:variant>
      <vt:variant>
        <vt:i4>14</vt:i4>
      </vt:variant>
    </vt:vector>
  </HeadingPairs>
  <TitlesOfParts>
    <vt:vector size="21" baseType="lpstr">
      <vt:lpstr>Arial</vt:lpstr>
      <vt:lpstr>Calibri</vt:lpstr>
      <vt:lpstr>Roboto</vt:lpstr>
      <vt:lpstr>Segoe UI Semilight</vt:lpstr>
      <vt:lpstr>Title Page</vt:lpstr>
      <vt:lpstr>Dividers</vt:lpstr>
      <vt:lpstr>Content Page</vt:lpstr>
      <vt:lpstr>Careful with that Joystick! In Favor of Supervisory Control for Cislunar CubeSats</vt:lpstr>
      <vt:lpstr>Context</vt:lpstr>
      <vt:lpstr>The Tale of the RTCM</vt:lpstr>
      <vt:lpstr>Supervisory Control</vt:lpstr>
      <vt:lpstr>The Joysticking Tradeoff</vt:lpstr>
      <vt:lpstr>Joysticking Cislunar CubeSats</vt:lpstr>
      <vt:lpstr>Example: Heating Lunar Flashlight’s Thrusters</vt:lpstr>
      <vt:lpstr>Tactical Procedures Help Mitigate Risk </vt:lpstr>
      <vt:lpstr>Ground Automation</vt:lpstr>
      <vt:lpstr>Ground Automation Development</vt:lpstr>
      <vt:lpstr>What Happens If We Lose Comms Right Now?</vt:lpstr>
      <vt:lpstr>The Tale of the RTCM (Continued)</vt:lpstr>
      <vt:lpstr>The Tale of the RTCM (Finale)</vt:lpstr>
      <vt:lpstr>Conclusion</vt:lpstr>
    </vt:vector>
  </TitlesOfParts>
  <Company>Georgia Institute of Technology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Shapes and Charts  Style Guide</dc:title>
  <dc:creator>Perez, Raul N</dc:creator>
  <cp:lastModifiedBy>Mason Starr</cp:lastModifiedBy>
  <cp:revision>211</cp:revision>
  <dcterms:created xsi:type="dcterms:W3CDTF">2022-08-24T13:02:54Z</dcterms:created>
  <dcterms:modified xsi:type="dcterms:W3CDTF">2024-04-30T14:39:19Z</dcterms:modified>
</cp:coreProperties>
</file>