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6" r:id="rId6"/>
    <p:sldMasterId id="2147483684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</p:sldIdLst>
  <p:sldSz cy="6858000" cx="9144000"/>
  <p:notesSz cx="6858000" cy="9144000"/>
  <p:embeddedFontLst>
    <p:embeddedFont>
      <p:font typeface="Garamond"/>
      <p:regular r:id="rId22"/>
      <p:bold r:id="rId23"/>
      <p:italic r:id="rId24"/>
      <p:boldItalic r:id="rId25"/>
    </p:embeddedFont>
    <p:embeddedFont>
      <p:font typeface="Open Sans"/>
      <p:bold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iVE4+nAAASYByiNumG8JKp1l8N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58C815C-BBB5-42F3-90DC-27EC1FDB85C6}">
  <a:tblStyle styleId="{658C815C-BBB5-42F3-90DC-27EC1FDB85C6}" styleName="Table_0">
    <a:wholeTbl>
      <a:tcTxStyle b="off" i="off">
        <a:font>
          <a:latin typeface="Garamond"/>
          <a:ea typeface="Garamond"/>
          <a:cs typeface="Garamond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FF6"/>
          </a:solidFill>
        </a:fill>
      </a:tcStyle>
    </a:wholeTbl>
    <a:band1H>
      <a:tcTxStyle/>
      <a:tcStyle>
        <a:fill>
          <a:solidFill>
            <a:srgbClr val="CADDEC"/>
          </a:solidFill>
        </a:fill>
      </a:tcStyle>
    </a:band1H>
    <a:band2H>
      <a:tcTxStyle/>
    </a:band2H>
    <a:band1V>
      <a:tcTxStyle/>
      <a:tcStyle>
        <a:fill>
          <a:solidFill>
            <a:srgbClr val="CADDEC"/>
          </a:solidFill>
        </a:fill>
      </a:tcStyle>
    </a:band1V>
    <a:band2V>
      <a:tcTxStyle/>
    </a:band2V>
    <a:lastCol>
      <a:tcTxStyle b="on" i="off">
        <a:font>
          <a:latin typeface="Garamond"/>
          <a:ea typeface="Garamond"/>
          <a:cs typeface="Garamond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Garamond"/>
          <a:ea typeface="Garamond"/>
          <a:cs typeface="Garamond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Garamond"/>
          <a:ea typeface="Garamond"/>
          <a:cs typeface="Garamond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4D942B11-3F02-4581-B9F7-831882672DD6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font" Target="fonts/Garamond-regular.fntdata"/><Relationship Id="rId21" Type="http://schemas.openxmlformats.org/officeDocument/2006/relationships/slide" Target="slides/slide13.xml"/><Relationship Id="rId24" Type="http://schemas.openxmlformats.org/officeDocument/2006/relationships/font" Target="fonts/Garamond-italic.fntdata"/><Relationship Id="rId23" Type="http://schemas.openxmlformats.org/officeDocument/2006/relationships/font" Target="fonts/Garamon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font" Target="fonts/OpenSans-bold.fntdata"/><Relationship Id="rId25" Type="http://schemas.openxmlformats.org/officeDocument/2006/relationships/font" Target="fonts/Garamond-boldItalic.fntdata"/><Relationship Id="rId28" Type="http://customschemas.google.com/relationships/presentationmetadata" Target="metadata"/><Relationship Id="rId27" Type="http://schemas.openxmlformats.org/officeDocument/2006/relationships/font" Target="fonts/OpenSans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56" name="Google Shape;3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ce521408b6_0_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2ce521408b6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g2ce521408b6_0_4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ce521408b6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ce521408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g2ce521408b6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2ce521408b6_0_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2ce521408b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g2ce521408b6_0_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2ce521408b6_0_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2ce521408b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g2ce521408b6_0_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ce521408b6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g2ce521408b6_0_6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2ce521408b6_0_20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2ce521408b6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g2ce521408b6_0_20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ce521408b6_0_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2ce521408b6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g2ce521408b6_0_5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ce521408b6_0_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2ce521408b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g2ce521408b6_0_3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55" name="Google Shape;45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6" name="Google Shape;456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66" name="Google Shape;46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7" name="Google Shape;467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2ce521408b6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2ce521408b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g2ce521408b6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15.png"/><Relationship Id="rId13" Type="http://schemas.openxmlformats.org/officeDocument/2006/relationships/image" Target="../media/image11.png"/><Relationship Id="rId12" Type="http://schemas.openxmlformats.org/officeDocument/2006/relationships/image" Target="../media/image13.jp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16.png"/><Relationship Id="rId5" Type="http://schemas.openxmlformats.org/officeDocument/2006/relationships/image" Target="../media/image8.jpg"/><Relationship Id="rId6" Type="http://schemas.openxmlformats.org/officeDocument/2006/relationships/image" Target="../media/image9.png"/><Relationship Id="rId7" Type="http://schemas.openxmlformats.org/officeDocument/2006/relationships/image" Target="../media/image5.png"/><Relationship Id="rId8" Type="http://schemas.openxmlformats.org/officeDocument/2006/relationships/image" Target="../media/image1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0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4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16.png"/><Relationship Id="rId5" Type="http://schemas.openxmlformats.org/officeDocument/2006/relationships/image" Target="../media/image8.jpg"/><Relationship Id="rId6" Type="http://schemas.openxmlformats.org/officeDocument/2006/relationships/image" Target="../media/image9.png"/><Relationship Id="rId7" Type="http://schemas.openxmlformats.org/officeDocument/2006/relationships/image" Target="../media/image5.png"/><Relationship Id="rId8" Type="http://schemas.openxmlformats.org/officeDocument/2006/relationships/image" Target="../media/image12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"/>
          <p:cNvSpPr/>
          <p:nvPr/>
        </p:nvSpPr>
        <p:spPr>
          <a:xfrm>
            <a:off x="0" y="0"/>
            <a:ext cx="9144000" cy="1055688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6" name="Google Shape;16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42288" y="41275"/>
            <a:ext cx="947737" cy="97313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6"/>
          <p:cNvSpPr txBox="1"/>
          <p:nvPr>
            <p:ph idx="1" type="body"/>
          </p:nvPr>
        </p:nvSpPr>
        <p:spPr>
          <a:xfrm>
            <a:off x="457200" y="1937386"/>
            <a:ext cx="83820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1" type="ftr"/>
          </p:nvPr>
        </p:nvSpPr>
        <p:spPr>
          <a:xfrm>
            <a:off x="3886200" y="6381750"/>
            <a:ext cx="24384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51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1"/>
          <p:cNvSpPr/>
          <p:nvPr/>
        </p:nvSpPr>
        <p:spPr>
          <a:xfrm>
            <a:off x="-12700" y="-11113"/>
            <a:ext cx="9385300" cy="849313"/>
          </a:xfrm>
          <a:prstGeom prst="rect">
            <a:avLst/>
          </a:prstGeom>
          <a:solidFill>
            <a:schemeClr val="dk1">
              <a:alpha val="73725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4" name="Google Shape;2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1"/>
          <p:cNvSpPr/>
          <p:nvPr/>
        </p:nvSpPr>
        <p:spPr>
          <a:xfrm>
            <a:off x="-6350" y="838200"/>
            <a:ext cx="9144000" cy="6157913"/>
          </a:xfrm>
          <a:prstGeom prst="rect">
            <a:avLst/>
          </a:prstGeom>
          <a:solidFill>
            <a:schemeClr val="dk1">
              <a:alpha val="13725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6" name="Google Shape;26;p11"/>
          <p:cNvSpPr txBox="1"/>
          <p:nvPr>
            <p:ph type="ctrTitle"/>
          </p:nvPr>
        </p:nvSpPr>
        <p:spPr>
          <a:xfrm>
            <a:off x="457200" y="1736725"/>
            <a:ext cx="8458200" cy="1920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" type="subTitle"/>
          </p:nvPr>
        </p:nvSpPr>
        <p:spPr>
          <a:xfrm>
            <a:off x="457200" y="3886200"/>
            <a:ext cx="8382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0" type="dt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9" name="Google Shape;29;p11"/>
          <p:cNvSpPr txBox="1"/>
          <p:nvPr>
            <p:ph idx="11" type="ftr"/>
          </p:nvPr>
        </p:nvSpPr>
        <p:spPr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1"/>
          <p:cNvSpPr txBox="1"/>
          <p:nvPr>
            <p:ph idx="12" type="sldNum"/>
          </p:nvPr>
        </p:nvSpPr>
        <p:spPr>
          <a:xfrm>
            <a:off x="6705600" y="62547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/>
        </p:txBody>
      </p:sp>
      <p:sp>
        <p:nvSpPr>
          <p:cNvPr id="34" name="Google Shape;34;p12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35" name="Google Shape;35;p12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p12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40" name="Google Shape;40;p13"/>
          <p:cNvSpPr txBox="1"/>
          <p:nvPr>
            <p:ph idx="2" type="body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41" name="Google Shape;41;p13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42" name="Google Shape;42;p13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" name="Google Shape;43;p13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47" name="Google Shape;47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50" name="Google Shape;50;p14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51" name="Google Shape;51;p14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2" name="Google Shape;52;p14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56" name="Google Shape;56;p15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p15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0" name="Google Shape;60;p16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indent="-317500" lvl="5" marL="27432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indent="-317500" lvl="6" marL="32004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indent="-317500" lvl="7" marL="36576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indent="-317500" lvl="8" marL="4114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/>
        </p:txBody>
      </p:sp>
      <p:sp>
        <p:nvSpPr>
          <p:cNvPr id="64" name="Google Shape;64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65" name="Google Shape;65;p17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" name="Google Shape;66;p17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 rot="5400000">
            <a:off x="2865438" y="106363"/>
            <a:ext cx="4784725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" name="Google Shape;77;p19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4922838" y="2163763"/>
            <a:ext cx="6156325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189038" y="411163"/>
            <a:ext cx="6156325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2" type="body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87" name="Google Shape;87;p21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" name="Google Shape;88;p21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4 Content" type="fourObj">
  <p:cSld name="FOUR_OBJECTS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2"/>
          <p:cNvSpPr txBox="1"/>
          <p:nvPr>
            <p:ph idx="1" type="body"/>
          </p:nvPr>
        </p:nvSpPr>
        <p:spPr>
          <a:xfrm>
            <a:off x="16002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92" name="Google Shape;92;p22"/>
          <p:cNvSpPr txBox="1"/>
          <p:nvPr>
            <p:ph idx="2" type="body"/>
          </p:nvPr>
        </p:nvSpPr>
        <p:spPr>
          <a:xfrm>
            <a:off x="53340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93" name="Google Shape;93;p22"/>
          <p:cNvSpPr txBox="1"/>
          <p:nvPr>
            <p:ph idx="3" type="body"/>
          </p:nvPr>
        </p:nvSpPr>
        <p:spPr>
          <a:xfrm>
            <a:off x="16002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94" name="Google Shape;94;p22"/>
          <p:cNvSpPr txBox="1"/>
          <p:nvPr>
            <p:ph idx="4" type="body"/>
          </p:nvPr>
        </p:nvSpPr>
        <p:spPr>
          <a:xfrm>
            <a:off x="53340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95" name="Google Shape;95;p22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6" name="Google Shape;96;p22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3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" name="Google Shape;100;p23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Media Clip" type="txAndMedia">
  <p:cSld name="TEXT_AND_MEDIA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4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04" name="Google Shape;104;p24"/>
          <p:cNvSpPr/>
          <p:nvPr>
            <p:ph idx="2" type="media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05" name="Google Shape;105;p24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" name="Google Shape;106;p24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5"/>
          <p:cNvSpPr txBox="1"/>
          <p:nvPr>
            <p:ph idx="1" type="body"/>
          </p:nvPr>
        </p:nvSpPr>
        <p:spPr>
          <a:xfrm>
            <a:off x="1600200" y="0"/>
            <a:ext cx="7315200" cy="6156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09" name="Google Shape;109;p25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0" name="Google Shape;110;p25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6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6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14" name="Google Shape;114;p26"/>
          <p:cNvSpPr txBox="1"/>
          <p:nvPr>
            <p:ph idx="2" type="body"/>
          </p:nvPr>
        </p:nvSpPr>
        <p:spPr>
          <a:xfrm>
            <a:off x="53340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15" name="Google Shape;115;p26"/>
          <p:cNvSpPr txBox="1"/>
          <p:nvPr>
            <p:ph idx="3" type="body"/>
          </p:nvPr>
        </p:nvSpPr>
        <p:spPr>
          <a:xfrm>
            <a:off x="53340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16" name="Google Shape;116;p26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" name="Google Shape;117;p26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"/>
          <p:cNvSpPr/>
          <p:nvPr/>
        </p:nvSpPr>
        <p:spPr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25" name="Google Shape;125;p8"/>
          <p:cNvPicPr preferRelativeResize="0"/>
          <p:nvPr/>
        </p:nvPicPr>
        <p:blipFill rotWithShape="1">
          <a:blip r:embed="rId2">
            <a:alphaModFix/>
          </a:blip>
          <a:srcRect b="20941" l="0" r="0" t="0"/>
          <a:stretch/>
        </p:blipFill>
        <p:spPr>
          <a:xfrm flipH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8"/>
          <p:cNvSpPr txBox="1"/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8"/>
          <p:cNvSpPr txBox="1"/>
          <p:nvPr>
            <p:ph idx="1" type="body"/>
          </p:nvPr>
        </p:nvSpPr>
        <p:spPr>
          <a:xfrm>
            <a:off x="457200" y="1945369"/>
            <a:ext cx="83820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28" name="Google Shape;128;p8"/>
          <p:cNvSpPr txBox="1"/>
          <p:nvPr>
            <p:ph idx="11" type="ftr"/>
          </p:nvPr>
        </p:nvSpPr>
        <p:spPr>
          <a:xfrm>
            <a:off x="3200400" y="6381750"/>
            <a:ext cx="24384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29" name="Google Shape;12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2098802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8"/>
          <p:cNvPicPr preferRelativeResize="0"/>
          <p:nvPr/>
        </p:nvPicPr>
        <p:blipFill rotWithShape="1">
          <a:blip r:embed="rId5">
            <a:alphaModFix/>
          </a:blip>
          <a:srcRect b="50428" l="32690" r="48808" t="20817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8"/>
          <p:cNvPicPr preferRelativeResize="0"/>
          <p:nvPr/>
        </p:nvPicPr>
        <p:blipFill rotWithShape="1">
          <a:blip r:embed="rId7">
            <a:alphaModFix/>
          </a:blip>
          <a:srcRect b="26666" l="32222" r="25555" t="15556"/>
          <a:stretch/>
        </p:blipFill>
        <p:spPr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p8"/>
          <p:cNvGrpSpPr/>
          <p:nvPr/>
        </p:nvGrpSpPr>
        <p:grpSpPr>
          <a:xfrm>
            <a:off x="7357979" y="-10204"/>
            <a:ext cx="1447800" cy="1010663"/>
            <a:chOff x="8229600" y="59218"/>
            <a:chExt cx="1447800" cy="1010663"/>
          </a:xfrm>
        </p:grpSpPr>
        <p:pic>
          <p:nvPicPr>
            <p:cNvPr id="135" name="Google Shape;135;p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8251198" y="59218"/>
              <a:ext cx="795964" cy="7959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8"/>
            <p:cNvSpPr txBox="1"/>
            <p:nvPr/>
          </p:nvSpPr>
          <p:spPr>
            <a:xfrm>
              <a:off x="8229600" y="792882"/>
              <a:ext cx="14478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u="none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SpaceTREx</a:t>
              </a:r>
              <a:endParaRPr/>
            </a:p>
          </p:txBody>
        </p:sp>
      </p:grpSp>
      <p:pic>
        <p:nvPicPr>
          <p:cNvPr id="137" name="Google Shape;137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908631" y="153279"/>
            <a:ext cx="329763" cy="32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11714" y="261951"/>
            <a:ext cx="523596" cy="52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334858" y="91256"/>
            <a:ext cx="1001976" cy="7981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old and white label with a planet earth and a satellite&#10;&#10;Description automatically generated" id="140" name="Google Shape;140;p8"/>
          <p:cNvPicPr preferRelativeResize="0"/>
          <p:nvPr/>
        </p:nvPicPr>
        <p:blipFill rotWithShape="1">
          <a:blip r:embed="rId12">
            <a:alphaModFix/>
          </a:blip>
          <a:srcRect b="0" l="0" r="0" t="2262"/>
          <a:stretch/>
        </p:blipFill>
        <p:spPr>
          <a:xfrm>
            <a:off x="8263099" y="58827"/>
            <a:ext cx="793342" cy="885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8"/>
          <p:cNvPicPr preferRelativeResize="0"/>
          <p:nvPr/>
        </p:nvPicPr>
        <p:blipFill rotWithShape="1">
          <a:blip r:embed="rId13">
            <a:alphaModFix/>
          </a:blip>
          <a:srcRect b="18215" l="0" r="0" t="0"/>
          <a:stretch/>
        </p:blipFill>
        <p:spPr>
          <a:xfrm>
            <a:off x="6555947" y="22690"/>
            <a:ext cx="766464" cy="731331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8"/>
          <p:cNvSpPr txBox="1"/>
          <p:nvPr/>
        </p:nvSpPr>
        <p:spPr>
          <a:xfrm>
            <a:off x="6529468" y="730043"/>
            <a:ext cx="14478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ASTEROIDS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/>
          <p:nvPr/>
        </p:nvSpPr>
        <p:spPr>
          <a:xfrm>
            <a:off x="0" y="1631950"/>
            <a:ext cx="9144000" cy="522605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0" y="0"/>
            <a:ext cx="9144000" cy="163195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46" name="Google Shape;146;p27"/>
          <p:cNvSpPr txBox="1"/>
          <p:nvPr>
            <p:ph type="ctrTitle"/>
          </p:nvPr>
        </p:nvSpPr>
        <p:spPr>
          <a:xfrm>
            <a:off x="457200" y="1736725"/>
            <a:ext cx="8458200" cy="1920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7"/>
          <p:cNvSpPr txBox="1"/>
          <p:nvPr>
            <p:ph idx="1" type="subTitle"/>
          </p:nvPr>
        </p:nvSpPr>
        <p:spPr>
          <a:xfrm>
            <a:off x="457200" y="3886200"/>
            <a:ext cx="8382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48" name="Google Shape;148;p27"/>
          <p:cNvSpPr txBox="1"/>
          <p:nvPr>
            <p:ph idx="10" type="dt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49" name="Google Shape;149;p27"/>
          <p:cNvSpPr txBox="1"/>
          <p:nvPr>
            <p:ph idx="11" type="ftr"/>
          </p:nvPr>
        </p:nvSpPr>
        <p:spPr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7"/>
          <p:cNvSpPr txBox="1"/>
          <p:nvPr>
            <p:ph idx="12" type="sldNum"/>
          </p:nvPr>
        </p:nvSpPr>
        <p:spPr>
          <a:xfrm>
            <a:off x="6705600" y="62547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/>
        </p:txBody>
      </p:sp>
      <p:sp>
        <p:nvSpPr>
          <p:cNvPr id="154" name="Google Shape;154;p28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55" name="Google Shape;155;p28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6" name="Google Shape;156;p28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9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160" name="Google Shape;160;p29"/>
          <p:cNvSpPr txBox="1"/>
          <p:nvPr>
            <p:ph idx="2" type="body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161" name="Google Shape;161;p29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62" name="Google Shape;162;p29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3" name="Google Shape;163;p29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3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167" name="Google Shape;167;p3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168" name="Google Shape;168;p3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169" name="Google Shape;169;p3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170" name="Google Shape;170;p30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71" name="Google Shape;171;p30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2" name="Google Shape;172;p30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31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76" name="Google Shape;176;p31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7" name="Google Shape;177;p31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2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0" name="Google Shape;180;p32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3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indent="-317500" lvl="5" marL="27432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indent="-317500" lvl="6" marL="32004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indent="-317500" lvl="7" marL="36576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indent="-317500" lvl="8" marL="4114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/>
        </p:txBody>
      </p:sp>
      <p:sp>
        <p:nvSpPr>
          <p:cNvPr id="184" name="Google Shape;184;p3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185" name="Google Shape;185;p33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6" name="Google Shape;186;p33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3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90" name="Google Shape;190;p3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191" name="Google Shape;191;p34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2" name="Google Shape;192;p34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5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35"/>
          <p:cNvSpPr txBox="1"/>
          <p:nvPr>
            <p:ph idx="1" type="body"/>
          </p:nvPr>
        </p:nvSpPr>
        <p:spPr>
          <a:xfrm rot="5400000">
            <a:off x="2865438" y="106363"/>
            <a:ext cx="4784725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96" name="Google Shape;196;p35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7" name="Google Shape;197;p35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6"/>
          <p:cNvSpPr txBox="1"/>
          <p:nvPr>
            <p:ph type="title"/>
          </p:nvPr>
        </p:nvSpPr>
        <p:spPr>
          <a:xfrm rot="5400000">
            <a:off x="4922838" y="2163763"/>
            <a:ext cx="6156325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36"/>
          <p:cNvSpPr txBox="1"/>
          <p:nvPr>
            <p:ph idx="1" type="body"/>
          </p:nvPr>
        </p:nvSpPr>
        <p:spPr>
          <a:xfrm rot="5400000">
            <a:off x="1189038" y="411163"/>
            <a:ext cx="6156325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01" name="Google Shape;201;p36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2" name="Google Shape;202;p36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7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37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06" name="Google Shape;206;p37"/>
          <p:cNvSpPr txBox="1"/>
          <p:nvPr>
            <p:ph idx="2" type="body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07" name="Google Shape;207;p37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8" name="Google Shape;208;p37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4 Content" type="fourObj">
  <p:cSld name="FOUR_OBJECTS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8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38"/>
          <p:cNvSpPr txBox="1"/>
          <p:nvPr>
            <p:ph idx="1" type="body"/>
          </p:nvPr>
        </p:nvSpPr>
        <p:spPr>
          <a:xfrm>
            <a:off x="16002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12" name="Google Shape;212;p38"/>
          <p:cNvSpPr txBox="1"/>
          <p:nvPr>
            <p:ph idx="2" type="body"/>
          </p:nvPr>
        </p:nvSpPr>
        <p:spPr>
          <a:xfrm>
            <a:off x="53340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13" name="Google Shape;213;p38"/>
          <p:cNvSpPr txBox="1"/>
          <p:nvPr>
            <p:ph idx="3" type="body"/>
          </p:nvPr>
        </p:nvSpPr>
        <p:spPr>
          <a:xfrm>
            <a:off x="16002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14" name="Google Shape;214;p38"/>
          <p:cNvSpPr txBox="1"/>
          <p:nvPr>
            <p:ph idx="4" type="body"/>
          </p:nvPr>
        </p:nvSpPr>
        <p:spPr>
          <a:xfrm>
            <a:off x="53340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15" name="Google Shape;215;p38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6" name="Google Shape;216;p38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9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39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0" name="Google Shape;220;p39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Media Clip" type="txAndMedia">
  <p:cSld name="TEXT_AND_MEDIA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0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40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24" name="Google Shape;224;p40"/>
          <p:cNvSpPr/>
          <p:nvPr>
            <p:ph idx="2" type="media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25" name="Google Shape;225;p40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6" name="Google Shape;226;p40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1"/>
          <p:cNvSpPr txBox="1"/>
          <p:nvPr>
            <p:ph idx="1" type="body"/>
          </p:nvPr>
        </p:nvSpPr>
        <p:spPr>
          <a:xfrm>
            <a:off x="1600200" y="0"/>
            <a:ext cx="7315200" cy="6156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29" name="Google Shape;229;p41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0" name="Google Shape;230;p41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2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42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34" name="Google Shape;234;p42"/>
          <p:cNvSpPr txBox="1"/>
          <p:nvPr>
            <p:ph idx="2" type="body"/>
          </p:nvPr>
        </p:nvSpPr>
        <p:spPr>
          <a:xfrm>
            <a:off x="53340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35" name="Google Shape;235;p42"/>
          <p:cNvSpPr txBox="1"/>
          <p:nvPr>
            <p:ph idx="3" type="body"/>
          </p:nvPr>
        </p:nvSpPr>
        <p:spPr>
          <a:xfrm>
            <a:off x="53340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36" name="Google Shape;236;p42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7" name="Google Shape;237;p42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"/>
          <p:cNvSpPr/>
          <p:nvPr/>
        </p:nvSpPr>
        <p:spPr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45" name="Google Shape;245;p10"/>
          <p:cNvPicPr preferRelativeResize="0"/>
          <p:nvPr/>
        </p:nvPicPr>
        <p:blipFill rotWithShape="1">
          <a:blip r:embed="rId2">
            <a:alphaModFix/>
          </a:blip>
          <a:srcRect b="20941" l="0" r="0" t="0"/>
          <a:stretch/>
        </p:blipFill>
        <p:spPr>
          <a:xfrm flipH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0"/>
          <p:cNvSpPr txBox="1"/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7" name="Google Shape;247;p10"/>
          <p:cNvSpPr txBox="1"/>
          <p:nvPr>
            <p:ph idx="1" type="body"/>
          </p:nvPr>
        </p:nvSpPr>
        <p:spPr>
          <a:xfrm>
            <a:off x="457200" y="1945369"/>
            <a:ext cx="83820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48" name="Google Shape;248;p10"/>
          <p:cNvSpPr txBox="1"/>
          <p:nvPr>
            <p:ph idx="11" type="ftr"/>
          </p:nvPr>
        </p:nvSpPr>
        <p:spPr>
          <a:xfrm>
            <a:off x="3200400" y="6381750"/>
            <a:ext cx="24384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49" name="Google Shape;24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2098802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0"/>
          <p:cNvPicPr preferRelativeResize="0"/>
          <p:nvPr/>
        </p:nvPicPr>
        <p:blipFill rotWithShape="1">
          <a:blip r:embed="rId5">
            <a:alphaModFix/>
          </a:blip>
          <a:srcRect b="50428" l="32690" r="48808" t="20817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0"/>
          <p:cNvPicPr preferRelativeResize="0"/>
          <p:nvPr/>
        </p:nvPicPr>
        <p:blipFill rotWithShape="1">
          <a:blip r:embed="rId7">
            <a:alphaModFix/>
          </a:blip>
          <a:srcRect b="26666" l="32222" r="25555" t="15556"/>
          <a:stretch/>
        </p:blipFill>
        <p:spPr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4" name="Google Shape;254;p10"/>
          <p:cNvGrpSpPr/>
          <p:nvPr/>
        </p:nvGrpSpPr>
        <p:grpSpPr>
          <a:xfrm>
            <a:off x="8229600" y="0"/>
            <a:ext cx="1447800" cy="1010663"/>
            <a:chOff x="8229600" y="59218"/>
            <a:chExt cx="1447800" cy="1010663"/>
          </a:xfrm>
        </p:grpSpPr>
        <p:pic>
          <p:nvPicPr>
            <p:cNvPr id="255" name="Google Shape;255;p1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8251198" y="59218"/>
              <a:ext cx="795964" cy="7959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p10"/>
            <p:cNvSpPr txBox="1"/>
            <p:nvPr/>
          </p:nvSpPr>
          <p:spPr>
            <a:xfrm>
              <a:off x="8229600" y="792882"/>
              <a:ext cx="14478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u="sng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SpaceTREx</a:t>
              </a:r>
              <a:endParaRPr/>
            </a:p>
          </p:txBody>
        </p:sp>
      </p:grpSp>
      <p:pic>
        <p:nvPicPr>
          <p:cNvPr id="257" name="Google Shape;257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908631" y="153279"/>
            <a:ext cx="329763" cy="32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11714" y="261951"/>
            <a:ext cx="523596" cy="5200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3"/>
          <p:cNvSpPr/>
          <p:nvPr/>
        </p:nvSpPr>
        <p:spPr>
          <a:xfrm>
            <a:off x="0" y="1631950"/>
            <a:ext cx="9144000" cy="522605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61" name="Google Shape;261;p43"/>
          <p:cNvSpPr/>
          <p:nvPr/>
        </p:nvSpPr>
        <p:spPr>
          <a:xfrm>
            <a:off x="0" y="0"/>
            <a:ext cx="9144000" cy="163195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62" name="Google Shape;262;p43"/>
          <p:cNvSpPr txBox="1"/>
          <p:nvPr>
            <p:ph type="ctrTitle"/>
          </p:nvPr>
        </p:nvSpPr>
        <p:spPr>
          <a:xfrm>
            <a:off x="457200" y="1736725"/>
            <a:ext cx="8458200" cy="1920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43"/>
          <p:cNvSpPr txBox="1"/>
          <p:nvPr>
            <p:ph idx="1" type="subTitle"/>
          </p:nvPr>
        </p:nvSpPr>
        <p:spPr>
          <a:xfrm>
            <a:off x="457200" y="3886200"/>
            <a:ext cx="8382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64" name="Google Shape;264;p43"/>
          <p:cNvSpPr txBox="1"/>
          <p:nvPr>
            <p:ph idx="10" type="dt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65" name="Google Shape;265;p43"/>
          <p:cNvSpPr txBox="1"/>
          <p:nvPr>
            <p:ph idx="11" type="ftr"/>
          </p:nvPr>
        </p:nvSpPr>
        <p:spPr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43"/>
          <p:cNvSpPr txBox="1"/>
          <p:nvPr>
            <p:ph idx="12" type="sldNum"/>
          </p:nvPr>
        </p:nvSpPr>
        <p:spPr>
          <a:xfrm>
            <a:off x="6705600" y="62547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4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/>
        </p:txBody>
      </p:sp>
      <p:sp>
        <p:nvSpPr>
          <p:cNvPr id="270" name="Google Shape;270;p44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71" name="Google Shape;271;p44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2" name="Google Shape;272;p44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5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45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276" name="Google Shape;276;p45"/>
          <p:cNvSpPr txBox="1"/>
          <p:nvPr>
            <p:ph idx="2" type="body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277" name="Google Shape;277;p45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78" name="Google Shape;278;p45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9" name="Google Shape;279;p45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4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283" name="Google Shape;283;p4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284" name="Google Shape;284;p4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285" name="Google Shape;285;p4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286" name="Google Shape;286;p46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87" name="Google Shape;287;p46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8" name="Google Shape;288;p46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7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47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92" name="Google Shape;292;p47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3" name="Google Shape;293;p47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8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6" name="Google Shape;296;p48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p4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indent="-317500" lvl="5" marL="27432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indent="-317500" lvl="6" marL="32004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indent="-317500" lvl="7" marL="36576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indent="-317500" lvl="8" marL="4114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/>
        </p:txBody>
      </p:sp>
      <p:sp>
        <p:nvSpPr>
          <p:cNvPr id="300" name="Google Shape;300;p4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301" name="Google Shape;301;p49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2" name="Google Shape;302;p49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5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06" name="Google Shape;306;p5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307" name="Google Shape;307;p50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8" name="Google Shape;308;p50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1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p51"/>
          <p:cNvSpPr txBox="1"/>
          <p:nvPr>
            <p:ph idx="1" type="body"/>
          </p:nvPr>
        </p:nvSpPr>
        <p:spPr>
          <a:xfrm rot="5400000">
            <a:off x="2865438" y="106363"/>
            <a:ext cx="4784725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12" name="Google Shape;312;p51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3" name="Google Shape;313;p51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2"/>
          <p:cNvSpPr txBox="1"/>
          <p:nvPr>
            <p:ph type="title"/>
          </p:nvPr>
        </p:nvSpPr>
        <p:spPr>
          <a:xfrm rot="5400000">
            <a:off x="4922838" y="2163763"/>
            <a:ext cx="6156325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52"/>
          <p:cNvSpPr txBox="1"/>
          <p:nvPr>
            <p:ph idx="1" type="body"/>
          </p:nvPr>
        </p:nvSpPr>
        <p:spPr>
          <a:xfrm rot="5400000">
            <a:off x="1189038" y="411163"/>
            <a:ext cx="6156325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17" name="Google Shape;317;p52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8" name="Google Shape;318;p52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3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53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22" name="Google Shape;322;p53"/>
          <p:cNvSpPr txBox="1"/>
          <p:nvPr>
            <p:ph idx="2" type="body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23" name="Google Shape;323;p53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4" name="Google Shape;324;p53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4 Content" type="fourObj">
  <p:cSld name="FOUR_OBJECT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4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54"/>
          <p:cNvSpPr txBox="1"/>
          <p:nvPr>
            <p:ph idx="1" type="body"/>
          </p:nvPr>
        </p:nvSpPr>
        <p:spPr>
          <a:xfrm>
            <a:off x="16002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28" name="Google Shape;328;p54"/>
          <p:cNvSpPr txBox="1"/>
          <p:nvPr>
            <p:ph idx="2" type="body"/>
          </p:nvPr>
        </p:nvSpPr>
        <p:spPr>
          <a:xfrm>
            <a:off x="53340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29" name="Google Shape;329;p54"/>
          <p:cNvSpPr txBox="1"/>
          <p:nvPr>
            <p:ph idx="3" type="body"/>
          </p:nvPr>
        </p:nvSpPr>
        <p:spPr>
          <a:xfrm>
            <a:off x="16002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30" name="Google Shape;330;p54"/>
          <p:cNvSpPr txBox="1"/>
          <p:nvPr>
            <p:ph idx="4" type="body"/>
          </p:nvPr>
        </p:nvSpPr>
        <p:spPr>
          <a:xfrm>
            <a:off x="53340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31" name="Google Shape;331;p54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2" name="Google Shape;332;p54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5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5" name="Google Shape;335;p55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6" name="Google Shape;336;p55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Media Clip" type="txAndMedia">
  <p:cSld name="TEXT_AND_MEDIA"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6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9" name="Google Shape;339;p56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40" name="Google Shape;340;p56"/>
          <p:cNvSpPr/>
          <p:nvPr>
            <p:ph idx="2" type="media"/>
          </p:nvPr>
        </p:nvSpPr>
        <p:spPr>
          <a:xfrm>
            <a:off x="53340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341" name="Google Shape;341;p56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2" name="Google Shape;342;p56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7"/>
          <p:cNvSpPr txBox="1"/>
          <p:nvPr>
            <p:ph idx="1" type="body"/>
          </p:nvPr>
        </p:nvSpPr>
        <p:spPr>
          <a:xfrm>
            <a:off x="1600200" y="0"/>
            <a:ext cx="7315200" cy="6156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45" name="Google Shape;345;p57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6" name="Google Shape;346;p57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8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9" name="Google Shape;349;p58"/>
          <p:cNvSpPr txBox="1"/>
          <p:nvPr>
            <p:ph idx="1" type="body"/>
          </p:nvPr>
        </p:nvSpPr>
        <p:spPr>
          <a:xfrm>
            <a:off x="1600200" y="1371600"/>
            <a:ext cx="35814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50" name="Google Shape;350;p58"/>
          <p:cNvSpPr txBox="1"/>
          <p:nvPr>
            <p:ph idx="2" type="body"/>
          </p:nvPr>
        </p:nvSpPr>
        <p:spPr>
          <a:xfrm>
            <a:off x="5334000" y="1371600"/>
            <a:ext cx="35814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51" name="Google Shape;351;p58"/>
          <p:cNvSpPr txBox="1"/>
          <p:nvPr>
            <p:ph idx="3" type="body"/>
          </p:nvPr>
        </p:nvSpPr>
        <p:spPr>
          <a:xfrm>
            <a:off x="5334000" y="3840163"/>
            <a:ext cx="35814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52" name="Google Shape;352;p58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3" name="Google Shape;353;p58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18" Type="http://schemas.openxmlformats.org/officeDocument/2006/relationships/theme" Target="../theme/theme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18" Type="http://schemas.openxmlformats.org/officeDocument/2006/relationships/theme" Target="../theme/theme4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5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" type="body"/>
          </p:nvPr>
        </p:nvSpPr>
        <p:spPr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29718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0" name="Google Shape;120;p7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21" name="Google Shape;121;p7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22" name="Google Shape;122;p7"/>
          <p:cNvSpPr txBox="1"/>
          <p:nvPr>
            <p:ph idx="1" type="body"/>
          </p:nvPr>
        </p:nvSpPr>
        <p:spPr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29718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9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0" name="Google Shape;240;p9"/>
          <p:cNvSpPr txBox="1"/>
          <p:nvPr>
            <p:ph type="title"/>
          </p:nvPr>
        </p:nvSpPr>
        <p:spPr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41" name="Google Shape;241;p9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42" name="Google Shape;242;p9"/>
          <p:cNvSpPr txBox="1"/>
          <p:nvPr>
            <p:ph idx="1" type="body"/>
          </p:nvPr>
        </p:nvSpPr>
        <p:spPr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29718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9.jpg"/><Relationship Id="rId10" Type="http://schemas.openxmlformats.org/officeDocument/2006/relationships/image" Target="../media/image38.jpg"/><Relationship Id="rId13" Type="http://schemas.openxmlformats.org/officeDocument/2006/relationships/image" Target="../media/image34.png"/><Relationship Id="rId1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30.jpg"/><Relationship Id="rId15" Type="http://schemas.openxmlformats.org/officeDocument/2006/relationships/image" Target="../media/image33.png"/><Relationship Id="rId14" Type="http://schemas.openxmlformats.org/officeDocument/2006/relationships/image" Target="../media/image35.png"/><Relationship Id="rId16" Type="http://schemas.openxmlformats.org/officeDocument/2006/relationships/image" Target="../media/image37.jpg"/><Relationship Id="rId5" Type="http://schemas.openxmlformats.org/officeDocument/2006/relationships/image" Target="../media/image36.png"/><Relationship Id="rId6" Type="http://schemas.openxmlformats.org/officeDocument/2006/relationships/image" Target="../media/image11.png"/><Relationship Id="rId7" Type="http://schemas.openxmlformats.org/officeDocument/2006/relationships/image" Target="../media/image32.png"/><Relationship Id="rId8" Type="http://schemas.openxmlformats.org/officeDocument/2006/relationships/image" Target="../media/image3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nasa.gov/smallsat-institute/sst-soa/in-space_propulsion/" TargetMode="External"/><Relationship Id="rId4" Type="http://schemas.openxmlformats.org/officeDocument/2006/relationships/hyperlink" Target="https://ntrs.nasa.gov/api/citations/20190031730/downloads/20190031730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"/>
          <p:cNvSpPr/>
          <p:nvPr/>
        </p:nvSpPr>
        <p:spPr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60" name="Google Shape;360;p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61" name="Google Shape;361;p1"/>
          <p:cNvSpPr/>
          <p:nvPr/>
        </p:nvSpPr>
        <p:spPr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62" name="Google Shape;362;p1"/>
          <p:cNvSpPr txBox="1"/>
          <p:nvPr/>
        </p:nvSpPr>
        <p:spPr>
          <a:xfrm>
            <a:off x="258192" y="5686492"/>
            <a:ext cx="87171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Adam Nekolny</a:t>
            </a:r>
            <a:endParaRPr b="1" baseline="30000" i="0" sz="160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Space and Terrestrial Robotic Exploration (SpaceTREx) Laboratory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Aerospace and Mechanical Engineering Department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University of Arizona</a:t>
            </a:r>
            <a:endParaRPr/>
          </a:p>
        </p:txBody>
      </p:sp>
      <p:sp>
        <p:nvSpPr>
          <p:cNvPr id="363" name="Google Shape;363;p1"/>
          <p:cNvSpPr txBox="1"/>
          <p:nvPr/>
        </p:nvSpPr>
        <p:spPr>
          <a:xfrm>
            <a:off x="1645950" y="4699050"/>
            <a:ext cx="5852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Delta-V Distribution for Mission Requirements Towards an Interstellar Object</a:t>
            </a:r>
            <a:endParaRPr/>
          </a:p>
        </p:txBody>
      </p:sp>
      <p:pic>
        <p:nvPicPr>
          <p:cNvPr id="364" name="Google Shape;36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825" y="144463"/>
            <a:ext cx="1400175" cy="1100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12718" y="74702"/>
            <a:ext cx="1020762" cy="1033849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1"/>
          <p:cNvSpPr txBox="1"/>
          <p:nvPr/>
        </p:nvSpPr>
        <p:spPr>
          <a:xfrm>
            <a:off x="6490479" y="1049426"/>
            <a:ext cx="16002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SpaceTREx</a:t>
            </a:r>
            <a:endParaRPr/>
          </a:p>
        </p:txBody>
      </p:sp>
      <p:pic>
        <p:nvPicPr>
          <p:cNvPr id="367" name="Google Shape;36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06483" y="194083"/>
            <a:ext cx="1400175" cy="111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"/>
          <p:cNvPicPr preferRelativeResize="0"/>
          <p:nvPr/>
        </p:nvPicPr>
        <p:blipFill rotWithShape="1">
          <a:blip r:embed="rId6">
            <a:alphaModFix/>
          </a:blip>
          <a:srcRect b="18215" l="0" r="0" t="0"/>
          <a:stretch/>
        </p:blipFill>
        <p:spPr>
          <a:xfrm>
            <a:off x="5309109" y="80096"/>
            <a:ext cx="1067369" cy="1018442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1"/>
          <p:cNvSpPr txBox="1"/>
          <p:nvPr/>
        </p:nvSpPr>
        <p:spPr>
          <a:xfrm>
            <a:off x="5205146" y="1046057"/>
            <a:ext cx="16522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ASTEROIDS</a:t>
            </a:r>
            <a:endParaRPr/>
          </a:p>
        </p:txBody>
      </p:sp>
      <p:pic>
        <p:nvPicPr>
          <p:cNvPr id="370" name="Google Shape;370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2042052"/>
            <a:ext cx="2943008" cy="14867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ining the Moon, Fueling the Future | Daily Planet | Air &amp; Space Magazine" id="371" name="Google Shape;371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55938" y="2042052"/>
            <a:ext cx="2421062" cy="2421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1"/>
          <p:cNvPicPr preferRelativeResize="0"/>
          <p:nvPr/>
        </p:nvPicPr>
        <p:blipFill rotWithShape="1">
          <a:blip r:embed="rId9">
            <a:alphaModFix/>
          </a:blip>
          <a:srcRect b="0" l="0" r="14698" t="0"/>
          <a:stretch/>
        </p:blipFill>
        <p:spPr>
          <a:xfrm>
            <a:off x="2902253" y="2042053"/>
            <a:ext cx="2096822" cy="15393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space.asu.edu/img/research/SphereX-760x394.jpg" id="373" name="Google Shape;373;p1"/>
          <p:cNvPicPr preferRelativeResize="0"/>
          <p:nvPr/>
        </p:nvPicPr>
        <p:blipFill rotWithShape="1">
          <a:blip r:embed="rId10">
            <a:alphaModFix/>
          </a:blip>
          <a:srcRect b="0" l="10246" r="22408" t="0"/>
          <a:stretch/>
        </p:blipFill>
        <p:spPr>
          <a:xfrm>
            <a:off x="-1" y="3301626"/>
            <a:ext cx="1652910" cy="125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bots03b" id="374" name="Google Shape;374;p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646458" y="3285594"/>
            <a:ext cx="1782542" cy="125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"/>
          <p:cNvPicPr preferRelativeResize="0"/>
          <p:nvPr/>
        </p:nvPicPr>
        <p:blipFill rotWithShape="1">
          <a:blip r:embed="rId12">
            <a:alphaModFix/>
          </a:blip>
          <a:srcRect b="0" l="21469" r="25000" t="0"/>
          <a:stretch/>
        </p:blipFill>
        <p:spPr>
          <a:xfrm>
            <a:off x="3429001" y="3285594"/>
            <a:ext cx="1143000" cy="1257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572001" y="3285326"/>
            <a:ext cx="2203166" cy="1324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891152" y="2002062"/>
            <a:ext cx="1546160" cy="1380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"/>
          <p:cNvPicPr preferRelativeResize="0"/>
          <p:nvPr/>
        </p:nvPicPr>
        <p:blipFill rotWithShape="1">
          <a:blip r:embed="rId15">
            <a:alphaModFix/>
          </a:blip>
          <a:srcRect b="0" l="0" r="3568" t="0"/>
          <a:stretch/>
        </p:blipFill>
        <p:spPr>
          <a:xfrm>
            <a:off x="6439163" y="2048948"/>
            <a:ext cx="2704837" cy="25005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9" name="Google Shape;379;p1"/>
          <p:cNvCxnSpPr/>
          <p:nvPr/>
        </p:nvCxnSpPr>
        <p:spPr>
          <a:xfrm rot="10800000">
            <a:off x="0" y="2042052"/>
            <a:ext cx="9143999" cy="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0" name="Google Shape;380;p1"/>
          <p:cNvCxnSpPr/>
          <p:nvPr/>
        </p:nvCxnSpPr>
        <p:spPr>
          <a:xfrm rot="10800000">
            <a:off x="-1" y="4549497"/>
            <a:ext cx="9143999" cy="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A gold and white label with a planet earth and a satellite&#10;&#10;Description automatically generated" id="381" name="Google Shape;381;p1"/>
          <p:cNvPicPr preferRelativeResize="0"/>
          <p:nvPr/>
        </p:nvPicPr>
        <p:blipFill rotWithShape="1">
          <a:blip r:embed="rId16">
            <a:alphaModFix/>
          </a:blip>
          <a:srcRect b="0" l="0" r="0" t="2262"/>
          <a:stretch/>
        </p:blipFill>
        <p:spPr>
          <a:xfrm>
            <a:off x="7882666" y="178563"/>
            <a:ext cx="1092488" cy="1219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ce521408b6_0_42"/>
          <p:cNvSpPr txBox="1"/>
          <p:nvPr>
            <p:ph type="title"/>
          </p:nvPr>
        </p:nvSpPr>
        <p:spPr>
          <a:xfrm>
            <a:off x="457200" y="1143000"/>
            <a:ext cx="83820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Contents</a:t>
            </a:r>
            <a:endParaRPr/>
          </a:p>
        </p:txBody>
      </p:sp>
      <p:sp>
        <p:nvSpPr>
          <p:cNvPr id="388" name="Google Shape;388;g2ce521408b6_0_42"/>
          <p:cNvSpPr txBox="1"/>
          <p:nvPr>
            <p:ph idx="1" type="body"/>
          </p:nvPr>
        </p:nvSpPr>
        <p:spPr>
          <a:xfrm>
            <a:off x="457200" y="1945369"/>
            <a:ext cx="8382000" cy="446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Font typeface="Garamond"/>
              <a:buChar char="●"/>
            </a:pPr>
            <a:r>
              <a:rPr lang="en-US" sz="2400"/>
              <a:t>Science Objectives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Garamond"/>
              <a:buChar char="●"/>
            </a:pPr>
            <a:r>
              <a:rPr lang="en-US" sz="2400"/>
              <a:t>Interstellar Objects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Garamond"/>
              <a:buChar char="●"/>
            </a:pPr>
            <a:r>
              <a:rPr lang="en-US" sz="2400"/>
              <a:t>Simulation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Font typeface="Garamond"/>
              <a:buChar char="■"/>
            </a:pPr>
            <a:r>
              <a:rPr lang="en-US" sz="2400"/>
              <a:t>Setup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Font typeface="Garamond"/>
              <a:buChar char="■"/>
            </a:pPr>
            <a:r>
              <a:rPr lang="en-US" sz="2400"/>
              <a:t>Spacecraft Positioning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Garamond"/>
              <a:buChar char="●"/>
            </a:pPr>
            <a:r>
              <a:rPr lang="en-US" sz="2400"/>
              <a:t>Results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Font typeface="Garamond"/>
              <a:buChar char="■"/>
            </a:pPr>
            <a:r>
              <a:rPr lang="en-US" sz="2400"/>
              <a:t>Delta-V Distribution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TOF Distribution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Garamond"/>
              <a:buChar char="●"/>
            </a:pPr>
            <a:r>
              <a:rPr lang="en-US" sz="2400"/>
              <a:t>Small Spacecraft Feasibility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Font typeface="Garamond"/>
              <a:buChar char="■"/>
            </a:pPr>
            <a:r>
              <a:rPr lang="en-US" sz="2400"/>
              <a:t>Propulsion, Payload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Conclusion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Spacecraft types, instruments, objectives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"/>
          <p:cNvSpPr txBox="1"/>
          <p:nvPr>
            <p:ph type="title"/>
          </p:nvPr>
        </p:nvSpPr>
        <p:spPr>
          <a:xfrm>
            <a:off x="457200" y="1143000"/>
            <a:ext cx="8382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Science Objectives</a:t>
            </a:r>
            <a:endParaRPr/>
          </a:p>
        </p:txBody>
      </p:sp>
      <p:sp>
        <p:nvSpPr>
          <p:cNvPr id="394" name="Google Shape;394;p2"/>
          <p:cNvSpPr txBox="1"/>
          <p:nvPr>
            <p:ph idx="1" type="body"/>
          </p:nvPr>
        </p:nvSpPr>
        <p:spPr>
          <a:xfrm>
            <a:off x="457200" y="1945369"/>
            <a:ext cx="83820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Develop Monte Carlo Simulation for ISOs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Finding the Delta-V distribution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Validating </a:t>
            </a:r>
            <a:r>
              <a:rPr lang="en-US"/>
              <a:t>the</a:t>
            </a:r>
            <a:r>
              <a:rPr lang="en-US"/>
              <a:t> results</a:t>
            </a:r>
            <a:endParaRPr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Analysis of Interstellar Objects Similar to Oumuamua and Borisov</a:t>
            </a:r>
            <a:endParaRPr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Compare different spacecraft launch location within solar system</a:t>
            </a:r>
            <a:endParaRPr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Determine the feasibility of Small spacecraft use for ISO interception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ce521408b6_0_0"/>
          <p:cNvSpPr txBox="1"/>
          <p:nvPr>
            <p:ph type="title"/>
          </p:nvPr>
        </p:nvSpPr>
        <p:spPr>
          <a:xfrm>
            <a:off x="457200" y="1143000"/>
            <a:ext cx="83820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Interstellar Objects</a:t>
            </a:r>
            <a:endParaRPr/>
          </a:p>
        </p:txBody>
      </p:sp>
      <p:sp>
        <p:nvSpPr>
          <p:cNvPr id="401" name="Google Shape;401;g2ce521408b6_0_0"/>
          <p:cNvSpPr txBox="1"/>
          <p:nvPr>
            <p:ph idx="1" type="body"/>
          </p:nvPr>
        </p:nvSpPr>
        <p:spPr>
          <a:xfrm>
            <a:off x="457200" y="1945375"/>
            <a:ext cx="5113800" cy="4797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(A/2017 U1) - ’Oumuamua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Resembling Asteroid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Spinning and tumbling motion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Initial size range estimates</a:t>
            </a:r>
            <a:endParaRPr sz="2400"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200 m - 1 km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(C/2019 Q4) - Borisov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Hyperbolic Comet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Initial size range estimates</a:t>
            </a:r>
            <a:endParaRPr sz="2400"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500 m - 2 km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Scientific Interest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Imaging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Spectroscopy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Sample collection</a:t>
            </a:r>
            <a:endParaRPr sz="2400"/>
          </a:p>
        </p:txBody>
      </p:sp>
      <p:pic>
        <p:nvPicPr>
          <p:cNvPr id="402" name="Google Shape;402;g2ce521408b6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9350" y="1790026"/>
            <a:ext cx="3360474" cy="252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g2ce521408b6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9350" y="4310400"/>
            <a:ext cx="3360474" cy="2520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2ce521408b6_0_12"/>
          <p:cNvSpPr txBox="1"/>
          <p:nvPr>
            <p:ph type="title"/>
          </p:nvPr>
        </p:nvSpPr>
        <p:spPr>
          <a:xfrm>
            <a:off x="457200" y="1143000"/>
            <a:ext cx="83820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Simulation Setup</a:t>
            </a:r>
            <a:endParaRPr/>
          </a:p>
        </p:txBody>
      </p:sp>
      <p:sp>
        <p:nvSpPr>
          <p:cNvPr id="410" name="Google Shape;410;g2ce521408b6_0_12"/>
          <p:cNvSpPr txBox="1"/>
          <p:nvPr>
            <p:ph idx="1" type="body"/>
          </p:nvPr>
        </p:nvSpPr>
        <p:spPr>
          <a:xfrm>
            <a:off x="457200" y="1945375"/>
            <a:ext cx="4835100" cy="446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56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Generate Objects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100,000 cases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Random position/velocity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Initial position at heliosphere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Velocity magnitude</a:t>
            </a:r>
            <a:endParaRPr sz="1800"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Oumuamua - 26.657 km/s</a:t>
            </a:r>
            <a:endParaRPr sz="1800"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Borisov - 32.286 km/s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Detection Checks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Velocity vector into the system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Position of 4 AU from Sun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Position of 3 AU from Earth</a:t>
            </a:r>
            <a:endParaRPr sz="1800"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Borisov first detection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Spacecraft Launch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Time fixed - 01-01-2024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TOF - 5 days - 8 years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No launch delay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Direct lambert transfer</a:t>
            </a:r>
            <a:endParaRPr sz="1800"/>
          </a:p>
        </p:txBody>
      </p:sp>
      <p:pic>
        <p:nvPicPr>
          <p:cNvPr descr="A graph of a graph&#10;&#10;Description automatically generated with medium confidence" id="411" name="Google Shape;411;g2ce521408b6_0_12"/>
          <p:cNvPicPr preferRelativeResize="0"/>
          <p:nvPr/>
        </p:nvPicPr>
        <p:blipFill rotWithShape="1">
          <a:blip r:embed="rId3">
            <a:alphaModFix/>
          </a:blip>
          <a:srcRect b="6304" l="28332" r="25000" t="6851"/>
          <a:stretch/>
        </p:blipFill>
        <p:spPr>
          <a:xfrm>
            <a:off x="4934425" y="2382340"/>
            <a:ext cx="4267200" cy="434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2ce521408b6_0_18"/>
          <p:cNvSpPr txBox="1"/>
          <p:nvPr>
            <p:ph type="title"/>
          </p:nvPr>
        </p:nvSpPr>
        <p:spPr>
          <a:xfrm>
            <a:off x="457200" y="1143000"/>
            <a:ext cx="83820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Spacecraft Positioning</a:t>
            </a:r>
            <a:endParaRPr/>
          </a:p>
        </p:txBody>
      </p:sp>
      <p:sp>
        <p:nvSpPr>
          <p:cNvPr id="418" name="Google Shape;418;g2ce521408b6_0_18"/>
          <p:cNvSpPr txBox="1"/>
          <p:nvPr>
            <p:ph idx="1" type="body"/>
          </p:nvPr>
        </p:nvSpPr>
        <p:spPr>
          <a:xfrm>
            <a:off x="457200" y="1945375"/>
            <a:ext cx="8542800" cy="120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Based on the time fixed positions for 01-01-2024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Assumed launch from sphere of influence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Based on JPL ephemeris data</a:t>
            </a:r>
            <a:endParaRPr sz="2400"/>
          </a:p>
        </p:txBody>
      </p:sp>
      <p:pic>
        <p:nvPicPr>
          <p:cNvPr descr="A diagram of a solar system&#10;&#10;Description automatically generated" id="419" name="Google Shape;419;g2ce521408b6_0_18"/>
          <p:cNvPicPr preferRelativeResize="0"/>
          <p:nvPr/>
        </p:nvPicPr>
        <p:blipFill rotWithShape="1">
          <a:blip r:embed="rId3">
            <a:alphaModFix/>
          </a:blip>
          <a:srcRect b="15013" l="5265" r="6968" t="14399"/>
          <a:stretch/>
        </p:blipFill>
        <p:spPr>
          <a:xfrm>
            <a:off x="3592275" y="3323275"/>
            <a:ext cx="5475526" cy="3359999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g2ce521408b6_0_18"/>
          <p:cNvSpPr txBox="1"/>
          <p:nvPr>
            <p:ph idx="1" type="body"/>
          </p:nvPr>
        </p:nvSpPr>
        <p:spPr>
          <a:xfrm>
            <a:off x="457200" y="3150475"/>
            <a:ext cx="3135000" cy="336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Locations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Earth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Sun-Earth</a:t>
            </a:r>
            <a:endParaRPr sz="2400"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L1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L2</a:t>
            </a:r>
            <a:endParaRPr/>
          </a:p>
          <a:p>
            <a:pPr indent="-3810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L3</a:t>
            </a:r>
            <a:endParaRPr/>
          </a:p>
          <a:p>
            <a:pPr indent="-3810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L4</a:t>
            </a:r>
            <a:endParaRPr/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Venus</a:t>
            </a:r>
            <a:endParaRPr sz="2400"/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Mercury</a:t>
            </a: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ce521408b6_0_63"/>
          <p:cNvSpPr txBox="1"/>
          <p:nvPr>
            <p:ph type="title"/>
          </p:nvPr>
        </p:nvSpPr>
        <p:spPr>
          <a:xfrm>
            <a:off x="457200" y="1143000"/>
            <a:ext cx="8382000" cy="7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Delta-V Distribution</a:t>
            </a:r>
            <a:endParaRPr/>
          </a:p>
        </p:txBody>
      </p:sp>
      <p:pic>
        <p:nvPicPr>
          <p:cNvPr descr="A graph of different colored lines&#10;&#10;Description automatically generated" id="426" name="Google Shape;426;g2ce521408b6_0_6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3400" y="3603988"/>
            <a:ext cx="4338600" cy="3254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aph of different colored lines&#10;&#10;Description automatically generated" id="427" name="Google Shape;427;g2ce521408b6_0_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800" y="3604075"/>
            <a:ext cx="4338600" cy="32539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28" name="Google Shape;428;g2ce521408b6_0_63"/>
          <p:cNvGraphicFramePr/>
          <p:nvPr/>
        </p:nvGraphicFramePr>
        <p:xfrm>
          <a:off x="304800" y="175198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{658C815C-BBB5-42F3-90DC-27EC1FDB85C6}</a:tableStyleId>
              </a:tblPr>
              <a:tblGrid>
                <a:gridCol w="990600"/>
                <a:gridCol w="939800"/>
                <a:gridCol w="965200"/>
                <a:gridCol w="965200"/>
                <a:gridCol w="965200"/>
                <a:gridCol w="965200"/>
                <a:gridCol w="965200"/>
                <a:gridCol w="965200"/>
                <a:gridCol w="965200"/>
              </a:tblGrid>
              <a:tr h="422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[km/s]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Earth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Earth+L4+L5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L1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L2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L4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L5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Venus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Mercury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22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Garamond"/>
                        <a:buNone/>
                      </a:pPr>
                      <a:r>
                        <a:rPr lang="en-US" sz="1400"/>
                        <a:t>∆V &lt; 10 (1I/2017)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7.911%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17.711%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6.693%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7.121%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6.043%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7.816%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3.751%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0.777%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422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Garamond"/>
                        <a:buNone/>
                      </a:pPr>
                      <a:r>
                        <a:rPr lang="en-US" sz="1400"/>
                        <a:t>∆V &lt; 10 (2I/2019)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6.913%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17.711%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6.693%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7.121%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6.043%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7.816%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3.751%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0.777%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2ce521408b6_0_202"/>
          <p:cNvSpPr txBox="1"/>
          <p:nvPr>
            <p:ph type="title"/>
          </p:nvPr>
        </p:nvSpPr>
        <p:spPr>
          <a:xfrm>
            <a:off x="457200" y="1143000"/>
            <a:ext cx="83820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TOF Distribution</a:t>
            </a:r>
            <a:endParaRPr/>
          </a:p>
        </p:txBody>
      </p:sp>
      <p:pic>
        <p:nvPicPr>
          <p:cNvPr id="435" name="Google Shape;435;g2ce521408b6_0_2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3796650"/>
            <a:ext cx="4181124" cy="306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g2ce521408b6_0_2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3713625"/>
            <a:ext cx="4419601" cy="314437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37" name="Google Shape;437;g2ce521408b6_0_202"/>
          <p:cNvGraphicFramePr/>
          <p:nvPr/>
        </p:nvGraphicFramePr>
        <p:xfrm>
          <a:off x="304800" y="175198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{658C815C-BBB5-42F3-90DC-27EC1FDB85C6}</a:tableStyleId>
              </a:tblPr>
              <a:tblGrid>
                <a:gridCol w="990600"/>
                <a:gridCol w="930150"/>
                <a:gridCol w="974850"/>
                <a:gridCol w="965200"/>
                <a:gridCol w="965200"/>
                <a:gridCol w="965200"/>
                <a:gridCol w="965200"/>
                <a:gridCol w="965200"/>
                <a:gridCol w="965200"/>
              </a:tblGrid>
              <a:tr h="422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[days]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min-max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Earth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Earth+L4+L5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L1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L2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L4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L5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Venus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Mercury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22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Garamond"/>
                        <a:buNone/>
                      </a:pPr>
                      <a:r>
                        <a:rPr lang="en-US" sz="1100"/>
                        <a:t>∆V &lt; 10 km/s  (1I/2017)</a:t>
                      </a:r>
                      <a:endParaRPr sz="11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69-340.5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65.5-270.5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66-283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49.5-298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66-216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43.5-255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45.5-189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50-298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256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Garamond"/>
                        <a:buNone/>
                      </a:pPr>
                      <a:r>
                        <a:rPr lang="en-US" sz="1100"/>
                        <a:t>∆V &lt; 5 km/s</a:t>
                      </a:r>
                      <a:endParaRPr sz="11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73-262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68-220.5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69-227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50-231.5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66-194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45.5-189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48-81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50-231.5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422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Garamond"/>
                        <a:buNone/>
                      </a:pPr>
                      <a:r>
                        <a:rPr lang="en-US" sz="1100"/>
                        <a:t>∆V &lt; 10 km/s (2I/2019)</a:t>
                      </a:r>
                      <a:endParaRPr sz="11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65.5-273.5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65.5-270.5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66-283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49.5-298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66-216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63.5-255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46.5-189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50-298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285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Garamond"/>
                        <a:buNone/>
                      </a:pPr>
                      <a:r>
                        <a:rPr lang="en-US" sz="1100"/>
                        <a:t>∆V &lt; 5 km/s</a:t>
                      </a:r>
                      <a:endParaRPr sz="11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69-226.5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68-220.5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69-227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50-231.5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66-194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45.5-189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48-81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50-231.5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2ce521408b6_0_51"/>
          <p:cNvSpPr txBox="1"/>
          <p:nvPr>
            <p:ph type="title"/>
          </p:nvPr>
        </p:nvSpPr>
        <p:spPr>
          <a:xfrm>
            <a:off x="457200" y="1143000"/>
            <a:ext cx="83820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Small Spacecraft Feasibility</a:t>
            </a:r>
            <a:endParaRPr/>
          </a:p>
        </p:txBody>
      </p:sp>
      <p:sp>
        <p:nvSpPr>
          <p:cNvPr id="444" name="Google Shape;444;g2ce521408b6_0_51"/>
          <p:cNvSpPr txBox="1"/>
          <p:nvPr>
            <p:ph idx="1" type="body"/>
          </p:nvPr>
        </p:nvSpPr>
        <p:spPr>
          <a:xfrm>
            <a:off x="457200" y="1858250"/>
            <a:ext cx="5359200" cy="4758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Small spacecraft &lt; 500 kg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Increasing Chances for </a:t>
            </a:r>
            <a:r>
              <a:rPr lang="en-US" sz="2400"/>
              <a:t>success</a:t>
            </a:r>
            <a:endParaRPr sz="2400"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Simultaneous launch</a:t>
            </a:r>
            <a:endParaRPr/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Multiple positions</a:t>
            </a:r>
            <a:endParaRPr/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Singular Position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Limited payload</a:t>
            </a:r>
            <a:endParaRPr sz="2400"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Few instruments per spacecraft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 sz="2400"/>
              <a:t>Limited fuel</a:t>
            </a:r>
            <a:endParaRPr sz="2400"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Propulsion</a:t>
            </a:r>
            <a:endParaRPr/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High ISP - Long burn time</a:t>
            </a:r>
            <a:endParaRPr/>
          </a:p>
          <a:p>
            <a:pPr indent="-317500" lvl="4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Hall-effect, Ion</a:t>
            </a:r>
            <a:endParaRPr/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High Thrust - High fuel mass</a:t>
            </a:r>
            <a:endParaRPr/>
          </a:p>
          <a:p>
            <a:pPr indent="-317500" lvl="4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Chemical, Hybrid</a:t>
            </a:r>
            <a:endParaRPr/>
          </a:p>
        </p:txBody>
      </p:sp>
      <p:graphicFrame>
        <p:nvGraphicFramePr>
          <p:cNvPr id="445" name="Google Shape;445;g2ce521408b6_0_51"/>
          <p:cNvGraphicFramePr/>
          <p:nvPr/>
        </p:nvGraphicFramePr>
        <p:xfrm>
          <a:off x="5944925" y="1950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{4D942B11-3F02-4581-B9F7-831882672DD6}</a:tableStyleId>
              </a:tblPr>
              <a:tblGrid>
                <a:gridCol w="1095375"/>
                <a:gridCol w="952500"/>
                <a:gridCol w="952500"/>
              </a:tblGrid>
              <a:tr h="352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Propulsion Type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ISP max (s)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Thrust max (N)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Hydrazine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285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28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Hybrid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300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222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Cold Gas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110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3.6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Solid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269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461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Electrothermal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350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Electrosprays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3000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0.02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Gridded Ion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3000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0.02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Hall-Effect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1920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0.055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Pulsed Plasma &amp; Arc Thrusters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3200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0.0005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Ambipolar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1100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0.017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ce521408b6_0_30"/>
          <p:cNvSpPr txBox="1"/>
          <p:nvPr>
            <p:ph type="title"/>
          </p:nvPr>
        </p:nvSpPr>
        <p:spPr>
          <a:xfrm>
            <a:off x="457200" y="1143000"/>
            <a:ext cx="83820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Conclusion</a:t>
            </a:r>
            <a:endParaRPr/>
          </a:p>
        </p:txBody>
      </p:sp>
      <p:sp>
        <p:nvSpPr>
          <p:cNvPr id="452" name="Google Shape;452;g2ce521408b6_0_30"/>
          <p:cNvSpPr txBox="1"/>
          <p:nvPr>
            <p:ph idx="1" type="body"/>
          </p:nvPr>
        </p:nvSpPr>
        <p:spPr>
          <a:xfrm>
            <a:off x="457200" y="1945369"/>
            <a:ext cx="8382000" cy="446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56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Spacecraft Type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Large spacecraft ≥ 1000 kg</a:t>
            </a:r>
            <a:endParaRPr sz="1800"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More payload, Larger Delta-V Range</a:t>
            </a:r>
            <a:endParaRPr sz="1800"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High cost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Small spacecraft</a:t>
            </a:r>
            <a:endParaRPr sz="1800"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Limited payload, Swarm </a:t>
            </a:r>
            <a:r>
              <a:rPr lang="en-US" sz="1800"/>
              <a:t>deployment</a:t>
            </a:r>
            <a:endParaRPr sz="1800"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Lower cost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Objectives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Visual imaging of the Interstellar Object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Spectroscopy - Flyby, Impact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Instrumentation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Cameras, Spectrometer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Longevity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Radiation, Power, Fuel, Degradation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Alternative Positioning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Increase number of spacecraft locations</a:t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"/>
          <p:cNvSpPr/>
          <p:nvPr/>
        </p:nvSpPr>
        <p:spPr>
          <a:xfrm>
            <a:off x="0" y="0"/>
            <a:ext cx="9144000" cy="68945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59" name="Google Shape;459;p3"/>
          <p:cNvSpPr/>
          <p:nvPr/>
        </p:nvSpPr>
        <p:spPr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0" name="Google Shape;460;p3"/>
          <p:cNvSpPr/>
          <p:nvPr/>
        </p:nvSpPr>
        <p:spPr>
          <a:xfrm>
            <a:off x="6162675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1" name="Google Shape;461;p3"/>
          <p:cNvSpPr txBox="1"/>
          <p:nvPr/>
        </p:nvSpPr>
        <p:spPr>
          <a:xfrm>
            <a:off x="685800" y="457200"/>
            <a:ext cx="76200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Open Sans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Thank You!</a:t>
            </a:r>
            <a:endParaRPr/>
          </a:p>
        </p:txBody>
      </p:sp>
      <p:sp>
        <p:nvSpPr>
          <p:cNvPr id="462" name="Google Shape;462;p3"/>
          <p:cNvSpPr txBox="1"/>
          <p:nvPr>
            <p:ph idx="1" type="body"/>
          </p:nvPr>
        </p:nvSpPr>
        <p:spPr>
          <a:xfrm>
            <a:off x="457200" y="1945369"/>
            <a:ext cx="83820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6220" lvl="0" marL="342900" rtl="0" algn="l"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  <p:pic>
        <p:nvPicPr>
          <p:cNvPr id="463" name="Google Shape;46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1295400"/>
            <a:ext cx="8382000" cy="53717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"/>
          <p:cNvSpPr/>
          <p:nvPr/>
        </p:nvSpPr>
        <p:spPr>
          <a:xfrm>
            <a:off x="0" y="0"/>
            <a:ext cx="9144000" cy="68945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70" name="Google Shape;470;p4"/>
          <p:cNvSpPr/>
          <p:nvPr/>
        </p:nvSpPr>
        <p:spPr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71" name="Google Shape;471;p4"/>
          <p:cNvSpPr/>
          <p:nvPr/>
        </p:nvSpPr>
        <p:spPr>
          <a:xfrm>
            <a:off x="6162675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72" name="Google Shape;472;p4"/>
          <p:cNvSpPr txBox="1"/>
          <p:nvPr/>
        </p:nvSpPr>
        <p:spPr>
          <a:xfrm>
            <a:off x="685800" y="457200"/>
            <a:ext cx="76200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Open Sans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Questions ?</a:t>
            </a:r>
            <a:endParaRPr/>
          </a:p>
        </p:txBody>
      </p:sp>
      <p:sp>
        <p:nvSpPr>
          <p:cNvPr id="473" name="Google Shape;473;p4"/>
          <p:cNvSpPr txBox="1"/>
          <p:nvPr>
            <p:ph idx="1" type="body"/>
          </p:nvPr>
        </p:nvSpPr>
        <p:spPr>
          <a:xfrm>
            <a:off x="457200" y="1945369"/>
            <a:ext cx="83820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6220" lvl="0" marL="342900" rtl="0" algn="l"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  <p:pic>
        <p:nvPicPr>
          <p:cNvPr id="474" name="Google Shape;47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135778"/>
            <a:ext cx="8522677" cy="5461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2ce521408b6_0_6"/>
          <p:cNvSpPr txBox="1"/>
          <p:nvPr>
            <p:ph type="title"/>
          </p:nvPr>
        </p:nvSpPr>
        <p:spPr>
          <a:xfrm>
            <a:off x="457200" y="1143000"/>
            <a:ext cx="83820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481" name="Google Shape;481;g2ce521408b6_0_6"/>
          <p:cNvSpPr txBox="1"/>
          <p:nvPr>
            <p:ph idx="1" type="body"/>
          </p:nvPr>
        </p:nvSpPr>
        <p:spPr>
          <a:xfrm>
            <a:off x="457200" y="1945369"/>
            <a:ext cx="8382000" cy="446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457200" rtl="0" algn="l">
              <a:spcBef>
                <a:spcPts val="560"/>
              </a:spcBef>
              <a:spcAft>
                <a:spcPts val="0"/>
              </a:spcAft>
              <a:buSzPts val="1700"/>
              <a:buAutoNum type="arabicPeriod"/>
            </a:pPr>
            <a:r>
              <a:rPr lang="en-US" sz="1700" u="sng">
                <a:solidFill>
                  <a:schemeClr val="hlink"/>
                </a:solidFill>
                <a:hlinkClick r:id="rId3"/>
              </a:rPr>
              <a:t>https://www.nasa.gov/smallsat-institute/sst-soa/in-space_propulsion/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-US" sz="1700" u="sng">
                <a:solidFill>
                  <a:schemeClr val="hlink"/>
                </a:solidFill>
                <a:hlinkClick r:id="rId4"/>
              </a:rPr>
              <a:t>https://ntrs.nasa.gov/api/citations/20190031730/downloads/20190031730.pdf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-US" sz="1700"/>
              <a:t>M.Hein, A., Eubanks, T. M., Lingam, M., Hibberd, A., Fries, D., Schneider, J., Kervella, P., Kennedy, R., Perakis, N., and Dachwald, B., “Interstellar Now! Missions to Explore Nearby Interstellar Objects,” Advances in Space Research, Vol. 69, 2022, pp. 402–414.</a:t>
            </a:r>
            <a:endParaRPr sz="1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7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2008-05-21T01:02:12Z</dcterms:created>
  <dc:creator>Jekan</dc:creator>
</cp:coreProperties>
</file>