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jpg" ContentType="image/jpeg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11" r:id="rId4"/>
  </p:sldMasterIdLst>
  <p:notesMasterIdLst>
    <p:notesMasterId r:id="rId16"/>
  </p:notesMasterIdLst>
  <p:handoutMasterIdLst>
    <p:handoutMasterId r:id="rId17"/>
  </p:handoutMasterIdLst>
  <p:sldIdLst>
    <p:sldId id="6288" r:id="rId5"/>
    <p:sldId id="10018" r:id="rId6"/>
    <p:sldId id="6291" r:id="rId7"/>
    <p:sldId id="6329" r:id="rId8"/>
    <p:sldId id="6325" r:id="rId9"/>
    <p:sldId id="6305" r:id="rId10"/>
    <p:sldId id="6317" r:id="rId11"/>
    <p:sldId id="6348" r:id="rId12"/>
    <p:sldId id="6322" r:id="rId13"/>
    <p:sldId id="10020" r:id="rId14"/>
    <p:sldId id="620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sentation" id="{202CF9FE-9410-45A5-8EDC-3BC51C6D77C3}">
          <p14:sldIdLst>
            <p14:sldId id="6288"/>
            <p14:sldId id="10018"/>
            <p14:sldId id="6291"/>
            <p14:sldId id="6329"/>
            <p14:sldId id="6325"/>
            <p14:sldId id="6305"/>
            <p14:sldId id="6317"/>
            <p14:sldId id="6348"/>
            <p14:sldId id="6322"/>
            <p14:sldId id="10020"/>
          </p14:sldIdLst>
        </p14:section>
        <p14:section name="backup" id="{D3254EC7-484B-CA4E-9A92-EA3175631455}">
          <p14:sldIdLst>
            <p14:sldId id="6200"/>
          </p14:sldIdLst>
        </p14:section>
      </p14:sectionLst>
    </p:ext>
    <p:ext uri="{EFAFB233-063F-42B5-8137-9DF3F51BA10A}">
      <p15:sldGuideLst xmlns:p15="http://schemas.microsoft.com/office/powerpoint/2012/main">
        <p15:guide id="1" pos="192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cGowan, Kristine P (US 1844)" initials="MKP(1" lastIdx="1" clrIdx="0">
    <p:extLst>
      <p:ext uri="{19B8F6BF-5375-455C-9EA6-DF929625EA0E}">
        <p15:presenceInfo xmlns:p15="http://schemas.microsoft.com/office/powerpoint/2012/main" userId="S-1-5-21-1608413684-1126320247-1535859923-20521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9999FF"/>
    <a:srgbClr val="223D5E"/>
    <a:srgbClr val="FFFFFF"/>
    <a:srgbClr val="B8CAD9"/>
    <a:srgbClr val="ECECEC"/>
    <a:srgbClr val="F5E3C8"/>
    <a:srgbClr val="97292E"/>
    <a:srgbClr val="B8CAD8"/>
    <a:srgbClr val="CD4B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2" autoAdjust="0"/>
    <p:restoredTop sz="95646" autoAdjust="0"/>
  </p:normalViewPr>
  <p:slideViewPr>
    <p:cSldViewPr snapToGrid="0" snapToObjects="1">
      <p:cViewPr varScale="1">
        <p:scale>
          <a:sx n="100" d="100"/>
          <a:sy n="100" d="100"/>
        </p:scale>
        <p:origin x="78" y="600"/>
      </p:cViewPr>
      <p:guideLst>
        <p:guide pos="192"/>
        <p:guide orient="horz" pos="2160"/>
      </p:guideLst>
    </p:cSldViewPr>
  </p:slideViewPr>
  <p:outlineViewPr>
    <p:cViewPr>
      <p:scale>
        <a:sx n="33" d="100"/>
        <a:sy n="33" d="100"/>
      </p:scale>
      <p:origin x="0" y="-401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64" d="100"/>
          <a:sy n="64" d="100"/>
        </p:scale>
        <p:origin x="3180" y="4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0E9DB0C-B3B8-4C86-9B63-1A424F1A73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B7E334-253B-4C65-B9EA-202C246F4D8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67D165-0003-4C7D-AB29-8F606FA1965D}" type="datetimeFigureOut">
              <a:rPr lang="en-US" smtClean="0"/>
              <a:t>4/17/2024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57E53F-CB36-42F4-87CF-84D049F4428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69CEA4-0CBB-4FDC-AA97-2ACDE3A7FFC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84405A-99F7-4D96-987F-6DA47CEA85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488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633C03-F325-EB44-BBA2-1BDF02EC13CD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F1A8BA-5D66-8140-9110-09CFC0E9F5D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6502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F1A8BA-5D66-8140-9110-09CFC0E9F5D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9757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order to address these Decadal Survey-level goals, the SunRISE mission focuses on two classes of solar radio emission, Type II and Type III solar radio bursts.</a:t>
            </a:r>
          </a:p>
          <a:p>
            <a:endParaRPr lang="en-US" dirty="0"/>
          </a:p>
          <a:p>
            <a:r>
              <a:rPr lang="en-US" dirty="0"/>
              <a:t>The panel on the left shows a dynamic spectrum from the Wind/WAVES instrument.</a:t>
            </a:r>
          </a:p>
          <a:p>
            <a:r>
              <a:rPr lang="en-US" dirty="0"/>
              <a:t>On the horizontal axis or abscissa is the time; on the vertical axis or ordinate is the frequency.</a:t>
            </a:r>
          </a:p>
          <a:p>
            <a:r>
              <a:rPr lang="en-US" dirty="0"/>
              <a:t>The color scale shows intensity, on a logarithmic or dB scale.</a:t>
            </a:r>
          </a:p>
          <a:p>
            <a:endParaRPr lang="en-US" dirty="0"/>
          </a:p>
          <a:p>
            <a:r>
              <a:rPr lang="en-US" dirty="0"/>
              <a:t>The right panel shows a white-light coronagraphic image from the LAASCO instrument on SOHO.  The Sun itself is </a:t>
            </a:r>
            <a:r>
              <a:rPr lang="en-US" dirty="0" err="1"/>
              <a:t>occulded</a:t>
            </a:r>
            <a:r>
              <a:rPr lang="en-US" dirty="0"/>
              <a:t>, so the small white circle is intended to represent the Sun's disk.  A coronal mass ejection (CME), the feature oriented toward the top of the slide, is seen lifting off the Sun.</a:t>
            </a:r>
          </a:p>
          <a:p>
            <a:endParaRPr lang="en-US" dirty="0"/>
          </a:p>
          <a:p>
            <a:r>
              <a:rPr lang="en-US" dirty="0"/>
              <a:t>Two features are apparent in the Wind/WAVES dynamic spectrum.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F1A8BA-5D66-8140-9110-09CFC0E9F5D2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077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SunRISE orbits are key to implementing the synthetic aperture or interferometer.</a:t>
            </a:r>
          </a:p>
          <a:p>
            <a:endParaRPr lang="en-US" dirty="0"/>
          </a:p>
          <a:p>
            <a:r>
              <a:rPr lang="en-US" dirty="0"/>
              <a:t>This video is intended to illustrate the orbits, with the blue disk representing the Earth, the yellow disk representing the Sun.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F1A8BA-5D66-8140-9110-09CFC0E9F5D2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97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. 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105C2D-5269-4089-8A01-A7ECAA0C42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" y="0"/>
            <a:ext cx="12179808" cy="6858000"/>
          </a:xfrm>
          <a:prstGeom prst="rect">
            <a:avLst/>
          </a:prstGeom>
        </p:spPr>
      </p:pic>
      <p:sp>
        <p:nvSpPr>
          <p:cNvPr id="3075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6756401" y="3217103"/>
            <a:ext cx="4933282" cy="276999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lang="en-US" sz="1800" kern="1200" baseline="0" dirty="0" smtClean="0">
                <a:solidFill>
                  <a:schemeClr val="bg1">
                    <a:lumMod val="75000"/>
                  </a:schemeClr>
                </a:solidFill>
                <a:effectLst/>
                <a:latin typeface="Arial" charset="0"/>
                <a:ea typeface="ＭＳ Ｐゴシック" pitchFamily="31" charset="-128"/>
                <a:cs typeface="Tahoma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6756401" y="2750758"/>
            <a:ext cx="4927794" cy="40011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0" indent="0">
              <a:buNone/>
              <a:defRPr lang="en-US" sz="2600" b="1" kern="1200" baseline="0" dirty="0">
                <a:solidFill>
                  <a:schemeClr val="bg1"/>
                </a:solidFill>
                <a:effectLst/>
                <a:latin typeface="Arial" charset="0"/>
                <a:ea typeface="ＭＳ Ｐゴシック" pitchFamily="31" charset="-128"/>
                <a:cs typeface="Tahoma" pitchFamily="34" charset="0"/>
              </a:defRPr>
            </a:lvl1pPr>
          </a:lstStyle>
          <a:p>
            <a:pPr lv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1CB2204-5A77-CFD6-7A44-9164D947748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192281" y="4572000"/>
            <a:ext cx="2551591" cy="1578426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6940383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776">
          <p15:clr>
            <a:srgbClr val="FBAE40"/>
          </p15:clr>
        </p15:guide>
        <p15:guide id="4" pos="3904">
          <p15:clr>
            <a:srgbClr val="FBAE40"/>
          </p15:clr>
        </p15:guide>
        <p15:guide id="5" pos="416">
          <p15:clr>
            <a:srgbClr val="FBAE40"/>
          </p15:clr>
        </p15:guide>
        <p15:guide id="6" pos="7488">
          <p15:clr>
            <a:srgbClr val="FBAE40"/>
          </p15:clr>
        </p15:guide>
        <p15:guide id="7" pos="3456">
          <p15:clr>
            <a:srgbClr val="FBAE40"/>
          </p15:clr>
        </p15:guide>
        <p15:guide id="8" orient="horz" pos="2880">
          <p15:clr>
            <a:srgbClr val="FBAE40"/>
          </p15:clr>
        </p15:guide>
        <p15:guide id="9" orient="horz" pos="744">
          <p15:clr>
            <a:srgbClr val="FBAE40"/>
          </p15:clr>
        </p15:guide>
        <p15:guide id="10" pos="192">
          <p15:clr>
            <a:srgbClr val="FBAE40"/>
          </p15:clr>
        </p15:guide>
        <p15:guide id="11" pos="726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. 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FB041E-D158-4898-99C4-2FBB1E1502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06"/>
            <a:ext cx="12192000" cy="1395984"/>
          </a:xfrm>
          <a:prstGeom prst="rect">
            <a:avLst/>
          </a:prstGeom>
        </p:spPr>
      </p:pic>
      <p:sp>
        <p:nvSpPr>
          <p:cNvPr id="16" name="Content Placeholder 2"/>
          <p:cNvSpPr>
            <a:spLocks noGrp="1"/>
          </p:cNvSpPr>
          <p:nvPr>
            <p:ph idx="1" hasCustomPrompt="1"/>
          </p:nvPr>
        </p:nvSpPr>
        <p:spPr>
          <a:xfrm>
            <a:off x="304800" y="1595719"/>
            <a:ext cx="11582400" cy="476025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700"/>
            </a:lvl3pPr>
            <a:lvl4pPr>
              <a:defRPr sz="1600"/>
            </a:lvl4pPr>
            <a:lvl5pPr>
              <a:defRPr sz="1500"/>
            </a:lvl5pPr>
          </a:lstStyle>
          <a:p>
            <a:pPr lvl="0"/>
            <a:r>
              <a:rPr lang="en-US" dirty="0"/>
              <a:t>Insert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22714" y="426242"/>
            <a:ext cx="7946883" cy="54451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F6EAB6C-F840-23BD-8F6A-F2BF1531278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82297" y="19956"/>
            <a:ext cx="2097003" cy="1297216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24911538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1EF0D7D-73DB-4F9F-B979-0F10C9E60E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06"/>
            <a:ext cx="12192000" cy="1395984"/>
          </a:xfrm>
          <a:prstGeom prst="rect">
            <a:avLst/>
          </a:prstGeom>
        </p:spPr>
      </p:pic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426242"/>
            <a:ext cx="11592984" cy="54451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A2912B3-586F-4460-8FD6-EC9438AA0B3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04800" y="1595719"/>
            <a:ext cx="5689601" cy="476025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700"/>
            </a:lvl3pPr>
            <a:lvl4pPr>
              <a:defRPr sz="1600"/>
            </a:lvl4pPr>
            <a:lvl5pPr>
              <a:defRPr sz="1500"/>
            </a:lvl5pPr>
          </a:lstStyle>
          <a:p>
            <a:pPr lvl="0"/>
            <a:r>
              <a:rPr lang="en-US" dirty="0"/>
              <a:t>Insert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E609DA2-8CCB-4D10-9DF8-D3F113C3779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197598" y="1595719"/>
            <a:ext cx="5689602" cy="476025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700"/>
            </a:lvl3pPr>
            <a:lvl4pPr>
              <a:defRPr sz="1600"/>
            </a:lvl4pPr>
            <a:lvl5pPr>
              <a:defRPr sz="1500"/>
            </a:lvl5pPr>
          </a:lstStyle>
          <a:p>
            <a:pPr lvl="0"/>
            <a:r>
              <a:rPr lang="en-US" dirty="0"/>
              <a:t>Insert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5510355-0F34-E8F5-80BE-B8D736EE1D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82297" y="19956"/>
            <a:ext cx="2097003" cy="1297216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9450228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 Text &amp;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1201169-51E2-4EF3-A621-32098E6572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06"/>
            <a:ext cx="12192000" cy="1395984"/>
          </a:xfrm>
          <a:prstGeom prst="rect">
            <a:avLst/>
          </a:prstGeom>
        </p:spPr>
      </p:pic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426242"/>
            <a:ext cx="11592984" cy="54451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892F474-93DD-433C-89BA-06CCEDED69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04800" y="1595719"/>
            <a:ext cx="5689601" cy="476025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700"/>
            </a:lvl3pPr>
            <a:lvl4pPr>
              <a:defRPr sz="1600"/>
            </a:lvl4pPr>
            <a:lvl5pPr>
              <a:defRPr sz="1500"/>
            </a:lvl5pPr>
          </a:lstStyle>
          <a:p>
            <a:pPr lvl="0"/>
            <a:r>
              <a:rPr lang="en-US" dirty="0"/>
              <a:t>Insert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8BD3AC49-9F4A-4C8E-A628-9EB7372EA0D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1" y="1595718"/>
            <a:ext cx="5791200" cy="4760631"/>
          </a:xfrm>
        </p:spPr>
        <p:txBody>
          <a:bodyPr/>
          <a:lstStyle/>
          <a:p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F201F46-E778-BD37-7BD3-581693EAB4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82297" y="19956"/>
            <a:ext cx="2097003" cy="1297216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3734000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. Graphic &amp; Gray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BC0F888-7171-4B4E-B7CD-BC0A61166F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06"/>
            <a:ext cx="12192000" cy="1395984"/>
          </a:xfrm>
          <a:prstGeom prst="rect">
            <a:avLst/>
          </a:prstGeom>
        </p:spPr>
      </p:pic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426242"/>
            <a:ext cx="11592984" cy="54451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57EB5A-83A2-4394-A017-28B8A7509280}"/>
              </a:ext>
            </a:extLst>
          </p:cNvPr>
          <p:cNvSpPr/>
          <p:nvPr userDrawn="1"/>
        </p:nvSpPr>
        <p:spPr>
          <a:xfrm>
            <a:off x="9444318" y="1595719"/>
            <a:ext cx="2442882" cy="476025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DE9C5D75-345B-478B-BEBC-5BE31F560ED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04799" y="1595437"/>
            <a:ext cx="9045389" cy="476053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Insert picture here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21C8FC0D-C638-4B21-BD38-DF1C6FEBBBC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33403" y="1680228"/>
            <a:ext cx="2259667" cy="4572653"/>
          </a:xfrm>
        </p:spPr>
        <p:txBody>
          <a:bodyPr/>
          <a:lstStyle>
            <a:lvl1pPr>
              <a:defRPr sz="1800"/>
            </a:lvl1pPr>
            <a:lvl2pPr>
              <a:defRPr sz="1700"/>
            </a:lvl2pPr>
            <a:lvl3pPr>
              <a:defRPr sz="1600"/>
            </a:lvl3pPr>
            <a:lvl4pPr>
              <a:defRPr sz="1500"/>
            </a:lvl4pPr>
            <a:lvl5pPr>
              <a:defRPr sz="1400"/>
            </a:lvl5pPr>
          </a:lstStyle>
          <a:p>
            <a:pPr lvl="0"/>
            <a:r>
              <a:rPr lang="en-US" dirty="0"/>
              <a:t>Insert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3AC986E-B1FF-840E-4165-8C74C5C5D71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82297" y="19956"/>
            <a:ext cx="2097003" cy="1297216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2420188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. Title &amp;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90CAB4E-97EA-41A2-86AF-FAEA7E48B4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06"/>
            <a:ext cx="12192000" cy="1395984"/>
          </a:xfrm>
          <a:prstGeom prst="rect">
            <a:avLst/>
          </a:prstGeom>
        </p:spPr>
      </p:pic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426242"/>
            <a:ext cx="11592984" cy="54451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4A4B383-9427-F769-E9E4-1E82E4C20B5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82297" y="19956"/>
            <a:ext cx="2097003" cy="1297216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1444245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. Schedu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1BF1D39-FBA1-4ECE-A060-388F376A00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12285" y="0"/>
            <a:ext cx="2279715" cy="1395869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417B374E-B555-42D1-91AB-753F033046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99508" y="349613"/>
            <a:ext cx="11592984" cy="46873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32305325-BC22-4401-97BE-3916BC83F3E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85257" y="2021768"/>
            <a:ext cx="6221485" cy="2814463"/>
          </a:xfrm>
          <a:solidFill>
            <a:schemeClr val="accent2"/>
          </a:solidFill>
          <a:ln>
            <a:solidFill>
              <a:schemeClr val="tx1"/>
            </a:solidFill>
          </a:ln>
        </p:spPr>
        <p:txBody>
          <a:bodyPr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Tx/>
              <a:buSzTx/>
              <a:buFontTx/>
              <a:buNone/>
              <a:tabLst/>
              <a:defRPr b="1" i="1">
                <a:solidFill>
                  <a:sysClr val="windowText" lastClr="000000"/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WAIT. Hold on a sec, pal. </a:t>
            </a:r>
            <a:br>
              <a:rPr lang="en-US" dirty="0"/>
            </a:br>
            <a:r>
              <a:rPr lang="en-US" dirty="0"/>
              <a:t>This slide layout is only for schedules and large graphics that cannot fit on any other slide layout (i.e., any layout with the black </a:t>
            </a:r>
            <a:r>
              <a:rPr lang="en-US" dirty="0" err="1"/>
              <a:t>SunRISE</a:t>
            </a:r>
            <a:r>
              <a:rPr lang="en-US" dirty="0"/>
              <a:t> banner across the top). Do not use this slide if your content can fit on a layout with the banner.</a:t>
            </a:r>
            <a:br>
              <a:rPr lang="en-US" dirty="0"/>
            </a:br>
            <a:br>
              <a:rPr lang="en-US" dirty="0"/>
            </a:br>
            <a:r>
              <a:rPr lang="en-US" sz="2000" b="1" i="1" dirty="0"/>
              <a:t>**Delete this box when no longer needed**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8543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.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3F5E3DE-911B-46F5-B2F0-C84E8621757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C9FE883-CBA3-4F93-BF9B-1D287492488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D7FB846-7B27-4784-AACC-6FC8E6F97112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6587443" y="3217103"/>
            <a:ext cx="4933282" cy="276999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lang="en-US" sz="1800" kern="1200" baseline="0" dirty="0" smtClean="0">
                <a:solidFill>
                  <a:schemeClr val="bg1">
                    <a:lumMod val="75000"/>
                  </a:schemeClr>
                </a:solidFill>
                <a:effectLst/>
                <a:latin typeface="Arial" charset="0"/>
                <a:ea typeface="ＭＳ Ｐゴシック" pitchFamily="31" charset="-128"/>
                <a:cs typeface="Tahoma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EF85392-CBC4-47C5-9250-ED30277CB34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587443" y="2750758"/>
            <a:ext cx="4927794" cy="40011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0" indent="0">
              <a:buNone/>
              <a:defRPr lang="en-US" sz="2600" b="1" kern="1200" baseline="0" dirty="0">
                <a:solidFill>
                  <a:schemeClr val="bg1"/>
                </a:solidFill>
                <a:effectLst/>
                <a:latin typeface="Arial" charset="0"/>
                <a:ea typeface="ＭＳ Ｐゴシック" pitchFamily="31" charset="-128"/>
                <a:cs typeface="Tahoma" pitchFamily="34" charset="0"/>
              </a:defRPr>
            </a:lvl1pPr>
          </a:lstStyle>
          <a:p>
            <a:pPr lv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104EBB3-2021-46CB-AC57-B8B7094D05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12285" y="0"/>
            <a:ext cx="2279715" cy="13958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35DCF5D-F005-4ADD-9F95-3B2221539B0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44168" y="1078992"/>
            <a:ext cx="4572000" cy="454892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3A6A1AA-9219-1116-9834-1859883B6C5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082297" y="19956"/>
            <a:ext cx="2097003" cy="1297216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428581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. Section 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FDC341B-5BC3-44C0-8EB5-C68943A853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06"/>
            <a:ext cx="12192000" cy="1395984"/>
          </a:xfrm>
          <a:prstGeom prst="rect">
            <a:avLst/>
          </a:prstGeom>
        </p:spPr>
      </p:pic>
      <p:sp>
        <p:nvSpPr>
          <p:cNvPr id="16" name="Content Placeholder 2"/>
          <p:cNvSpPr>
            <a:spLocks noGrp="1"/>
          </p:cNvSpPr>
          <p:nvPr>
            <p:ph idx="1" hasCustomPrompt="1"/>
          </p:nvPr>
        </p:nvSpPr>
        <p:spPr>
          <a:xfrm>
            <a:off x="304800" y="1595719"/>
            <a:ext cx="11582400" cy="476025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700"/>
            </a:lvl3pPr>
            <a:lvl4pPr>
              <a:defRPr sz="1600"/>
            </a:lvl4pPr>
            <a:lvl5pPr>
              <a:defRPr sz="1500"/>
            </a:lvl5pPr>
          </a:lstStyle>
          <a:p>
            <a:pPr lvl="0"/>
            <a:r>
              <a:rPr lang="en-US" dirty="0"/>
              <a:t>Insert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546843"/>
            <a:ext cx="11592984" cy="46873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47B59BA-80CA-4EAC-B976-9DEFC1DC0439}"/>
              </a:ext>
            </a:extLst>
          </p:cNvPr>
          <p:cNvSpPr>
            <a:spLocks noGrp="1" noChangeArrowheads="1"/>
          </p:cNvSpPr>
          <p:nvPr>
            <p:ph type="subTitle" idx="10" hasCustomPrompt="1"/>
          </p:nvPr>
        </p:nvSpPr>
        <p:spPr>
          <a:xfrm>
            <a:off x="304799" y="331399"/>
            <a:ext cx="11592985" cy="215444"/>
          </a:xfrm>
        </p:spPr>
        <p:txBody>
          <a:bodyPr wrap="square">
            <a:sp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FontTx/>
              <a:buNone/>
              <a:defRPr lang="en-US" sz="1400" b="1" kern="1200" baseline="0" dirty="0" smtClean="0">
                <a:solidFill>
                  <a:schemeClr val="bg1">
                    <a:lumMod val="75000"/>
                  </a:schemeClr>
                </a:solidFill>
                <a:effectLst/>
                <a:latin typeface="Arial" charset="0"/>
                <a:ea typeface="ＭＳ Ｐゴシック" pitchFamily="31" charset="-128"/>
                <a:cs typeface="Tahoma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1BB1E3D-AFF8-597F-B6DD-7CA4FE29E22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82297" y="19956"/>
            <a:ext cx="2097003" cy="1297216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2403749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. Section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B788CD7-278D-4885-BD0E-7E2D2EEBA0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06"/>
            <a:ext cx="12192000" cy="1395984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A2912B3-586F-4460-8FD6-EC9438AA0B3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04800" y="1595719"/>
            <a:ext cx="5689601" cy="476025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700"/>
            </a:lvl3pPr>
            <a:lvl4pPr>
              <a:defRPr sz="1600"/>
            </a:lvl4pPr>
            <a:lvl5pPr>
              <a:defRPr sz="1500"/>
            </a:lvl5pPr>
          </a:lstStyle>
          <a:p>
            <a:pPr lvl="0"/>
            <a:r>
              <a:rPr lang="en-US" dirty="0"/>
              <a:t>Insert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E609DA2-8CCB-4D10-9DF8-D3F113C3779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197598" y="1595719"/>
            <a:ext cx="5689602" cy="476025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700"/>
            </a:lvl3pPr>
            <a:lvl4pPr>
              <a:defRPr sz="1600"/>
            </a:lvl4pPr>
            <a:lvl5pPr>
              <a:defRPr sz="1500"/>
            </a:lvl5pPr>
          </a:lstStyle>
          <a:p>
            <a:pPr lvl="0"/>
            <a:r>
              <a:rPr lang="en-US" dirty="0"/>
              <a:t>Insert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AE4D99A9-AB66-47B6-A03A-E47F7E6865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546843"/>
            <a:ext cx="11592984" cy="46873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EB28E087-FDC5-4A8F-AF69-7DB81927A33F}"/>
              </a:ext>
            </a:extLst>
          </p:cNvPr>
          <p:cNvSpPr>
            <a:spLocks noGrp="1" noChangeArrowheads="1"/>
          </p:cNvSpPr>
          <p:nvPr>
            <p:ph type="subTitle" idx="10" hasCustomPrompt="1"/>
          </p:nvPr>
        </p:nvSpPr>
        <p:spPr>
          <a:xfrm>
            <a:off x="304799" y="331399"/>
            <a:ext cx="11592985" cy="215444"/>
          </a:xfrm>
        </p:spPr>
        <p:txBody>
          <a:bodyPr wrap="square">
            <a:sp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FontTx/>
              <a:buNone/>
              <a:defRPr lang="en-US" sz="1400" b="1" kern="1200" baseline="0" dirty="0" smtClean="0">
                <a:solidFill>
                  <a:schemeClr val="bg1">
                    <a:lumMod val="75000"/>
                  </a:schemeClr>
                </a:solidFill>
                <a:effectLst/>
                <a:latin typeface="Arial" charset="0"/>
                <a:ea typeface="ＭＳ Ｐゴシック" pitchFamily="31" charset="-128"/>
                <a:cs typeface="Tahoma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A96B7D8-BF30-6C5C-F119-640EB15DF28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82297" y="19956"/>
            <a:ext cx="2097003" cy="1297216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1922229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. Section Text &amp;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2256085-1DC2-4C71-8809-493DB9D150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06"/>
            <a:ext cx="12192000" cy="1395984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892F474-93DD-433C-89BA-06CCEDED69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04800" y="1595719"/>
            <a:ext cx="5689601" cy="476025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700"/>
            </a:lvl3pPr>
            <a:lvl4pPr>
              <a:defRPr sz="1600"/>
            </a:lvl4pPr>
            <a:lvl5pPr>
              <a:defRPr sz="1500"/>
            </a:lvl5pPr>
          </a:lstStyle>
          <a:p>
            <a:pPr lvl="0"/>
            <a:r>
              <a:rPr lang="en-US" dirty="0"/>
              <a:t>Insert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90DCCF6F-31D0-4BBB-B536-A8CEC60696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546843"/>
            <a:ext cx="11592984" cy="46873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0B5881AA-D3C6-4ECD-A3D4-B08966275C63}"/>
              </a:ext>
            </a:extLst>
          </p:cNvPr>
          <p:cNvSpPr>
            <a:spLocks noGrp="1" noChangeArrowheads="1"/>
          </p:cNvSpPr>
          <p:nvPr>
            <p:ph type="subTitle" idx="10" hasCustomPrompt="1"/>
          </p:nvPr>
        </p:nvSpPr>
        <p:spPr>
          <a:xfrm>
            <a:off x="304799" y="331399"/>
            <a:ext cx="11592985" cy="215444"/>
          </a:xfrm>
        </p:spPr>
        <p:txBody>
          <a:bodyPr wrap="square">
            <a:sp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FontTx/>
              <a:buNone/>
              <a:defRPr lang="en-US" sz="1400" b="1" kern="1200" baseline="0" dirty="0" smtClean="0">
                <a:solidFill>
                  <a:schemeClr val="bg1">
                    <a:lumMod val="75000"/>
                  </a:schemeClr>
                </a:solidFill>
                <a:effectLst/>
                <a:latin typeface="Arial" charset="0"/>
                <a:ea typeface="ＭＳ Ｐゴシック" pitchFamily="31" charset="-128"/>
                <a:cs typeface="Tahoma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4CD13201-8520-4C5A-9EAB-96CEE6E923E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1" y="1595718"/>
            <a:ext cx="5791200" cy="4760631"/>
          </a:xfrm>
        </p:spPr>
        <p:txBody>
          <a:bodyPr/>
          <a:lstStyle/>
          <a:p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180D98B-C422-6086-26CF-632C8CC68E1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82297" y="19956"/>
            <a:ext cx="2097003" cy="1297216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6227752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. Section Graphic &amp; Gray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4A5E040-3966-4B7A-B43D-16B3AE3FDE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06"/>
            <a:ext cx="12192000" cy="139598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257EB5A-83A2-4394-A017-28B8A7509280}"/>
              </a:ext>
            </a:extLst>
          </p:cNvPr>
          <p:cNvSpPr/>
          <p:nvPr userDrawn="1"/>
        </p:nvSpPr>
        <p:spPr>
          <a:xfrm>
            <a:off x="9444318" y="1595719"/>
            <a:ext cx="2442882" cy="476025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DE9C5D75-345B-478B-BEBC-5BE31F560ED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04799" y="1595437"/>
            <a:ext cx="9045389" cy="476053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Insert picture here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21C8FC0D-C638-4B21-BD38-DF1C6FEBBBC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33403" y="1680228"/>
            <a:ext cx="2259667" cy="4572653"/>
          </a:xfrm>
        </p:spPr>
        <p:txBody>
          <a:bodyPr/>
          <a:lstStyle>
            <a:lvl1pPr>
              <a:defRPr sz="1800"/>
            </a:lvl1pPr>
            <a:lvl2pPr>
              <a:defRPr sz="1700"/>
            </a:lvl2pPr>
            <a:lvl3pPr>
              <a:defRPr sz="1600"/>
            </a:lvl3pPr>
            <a:lvl4pPr>
              <a:defRPr sz="1500"/>
            </a:lvl4pPr>
            <a:lvl5pPr>
              <a:defRPr sz="1400"/>
            </a:lvl5pPr>
          </a:lstStyle>
          <a:p>
            <a:pPr lvl="0"/>
            <a:r>
              <a:rPr lang="en-US" dirty="0"/>
              <a:t>Insert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AC07E227-6C70-4533-939A-0E9A83F133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546843"/>
            <a:ext cx="11592984" cy="46873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0A558EFA-F84F-4464-9FB3-315DB1DE8E24}"/>
              </a:ext>
            </a:extLst>
          </p:cNvPr>
          <p:cNvSpPr>
            <a:spLocks noGrp="1" noChangeArrowheads="1"/>
          </p:cNvSpPr>
          <p:nvPr>
            <p:ph type="subTitle" idx="12" hasCustomPrompt="1"/>
          </p:nvPr>
        </p:nvSpPr>
        <p:spPr>
          <a:xfrm>
            <a:off x="304799" y="331399"/>
            <a:ext cx="11592985" cy="215444"/>
          </a:xfrm>
        </p:spPr>
        <p:txBody>
          <a:bodyPr wrap="square">
            <a:sp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FontTx/>
              <a:buNone/>
              <a:defRPr lang="en-US" sz="1400" b="1" kern="1200" baseline="0" dirty="0" smtClean="0">
                <a:solidFill>
                  <a:schemeClr val="bg1">
                    <a:lumMod val="75000"/>
                  </a:schemeClr>
                </a:solidFill>
                <a:effectLst/>
                <a:latin typeface="Arial" charset="0"/>
                <a:ea typeface="ＭＳ Ｐゴシック" pitchFamily="31" charset="-128"/>
                <a:cs typeface="Tahoma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DE34C51-11F8-47B4-21F6-1DDA1AF7C39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82297" y="19956"/>
            <a:ext cx="2097003" cy="1297216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25090597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. Section Title &amp;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B6478E5-5A14-4500-BDE3-11B5BAF8E1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06"/>
            <a:ext cx="12192000" cy="1395984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32EF421D-5395-426B-9D66-B345234437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546843"/>
            <a:ext cx="11592984" cy="46873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3BF7EF1-C3F2-4C44-A9A3-0B04BA49B8DB}"/>
              </a:ext>
            </a:extLst>
          </p:cNvPr>
          <p:cNvSpPr>
            <a:spLocks noGrp="1" noChangeArrowheads="1"/>
          </p:cNvSpPr>
          <p:nvPr>
            <p:ph type="subTitle" idx="10" hasCustomPrompt="1"/>
          </p:nvPr>
        </p:nvSpPr>
        <p:spPr>
          <a:xfrm>
            <a:off x="304799" y="331399"/>
            <a:ext cx="11592985" cy="215444"/>
          </a:xfrm>
        </p:spPr>
        <p:txBody>
          <a:bodyPr wrap="square">
            <a:sp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FontTx/>
              <a:buNone/>
              <a:defRPr lang="en-US" sz="1400" b="1" kern="1200" baseline="0" dirty="0" smtClean="0">
                <a:solidFill>
                  <a:schemeClr val="bg1">
                    <a:lumMod val="75000"/>
                  </a:schemeClr>
                </a:solidFill>
                <a:effectLst/>
                <a:latin typeface="Arial" charset="0"/>
                <a:ea typeface="ＭＳ Ｐゴシック" pitchFamily="31" charset="-128"/>
                <a:cs typeface="Tahoma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AC51324-84E5-C73A-A8DE-4456F812365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82297" y="19956"/>
            <a:ext cx="2097003" cy="1297216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17484089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. Section Schedu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1BF1D39-FBA1-4ECE-A060-388F376A00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12285" y="0"/>
            <a:ext cx="2279715" cy="1395869"/>
          </a:xfrm>
          <a:prstGeom prst="rect">
            <a:avLst/>
          </a:prstGeom>
        </p:spPr>
      </p:pic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32305325-BC22-4401-97BE-3916BC83F3E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85257" y="2021768"/>
            <a:ext cx="6221485" cy="2814463"/>
          </a:xfrm>
          <a:solidFill>
            <a:schemeClr val="accent2"/>
          </a:solidFill>
          <a:ln>
            <a:solidFill>
              <a:schemeClr val="tx1"/>
            </a:solidFill>
          </a:ln>
        </p:spPr>
        <p:txBody>
          <a:bodyPr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Tx/>
              <a:buSzTx/>
              <a:buFontTx/>
              <a:buNone/>
              <a:tabLst/>
              <a:defRPr b="1" i="1">
                <a:solidFill>
                  <a:sysClr val="windowText" lastClr="000000"/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WAIT. Hold on a sec, pal. </a:t>
            </a:r>
            <a:br>
              <a:rPr lang="en-US" dirty="0"/>
            </a:br>
            <a:r>
              <a:rPr lang="en-US" dirty="0"/>
              <a:t>This slide layout is only for schedules and large graphics that cannot fit on any other slide layout (i.e., any layout with the black </a:t>
            </a:r>
            <a:r>
              <a:rPr lang="en-US" dirty="0" err="1"/>
              <a:t>SunRISE</a:t>
            </a:r>
            <a:r>
              <a:rPr lang="en-US" dirty="0"/>
              <a:t> banner across the top). Do not use this slide if your content can fit on a layout with the banner.</a:t>
            </a:r>
            <a:br>
              <a:rPr lang="en-US" dirty="0"/>
            </a:br>
            <a:br>
              <a:rPr lang="en-US" dirty="0"/>
            </a:br>
            <a:r>
              <a:rPr lang="en-US" sz="2000" b="1" i="1" dirty="0"/>
              <a:t>**Delete this box when no longer needed**</a:t>
            </a:r>
          </a:p>
          <a:p>
            <a:pPr lvl="0"/>
            <a:endParaRPr lang="en-US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BDF04DB1-76DF-41CF-ADDE-A55149AE40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99508" y="349613"/>
            <a:ext cx="11592984" cy="46873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EA45B006-B549-4CF5-AC31-6D785D2E73FF}"/>
              </a:ext>
            </a:extLst>
          </p:cNvPr>
          <p:cNvSpPr>
            <a:spLocks noGrp="1" noChangeArrowheads="1"/>
          </p:cNvSpPr>
          <p:nvPr>
            <p:ph type="subTitle" idx="10" hasCustomPrompt="1"/>
          </p:nvPr>
        </p:nvSpPr>
        <p:spPr>
          <a:xfrm>
            <a:off x="299507" y="134169"/>
            <a:ext cx="11592985" cy="215444"/>
          </a:xfrm>
        </p:spPr>
        <p:txBody>
          <a:bodyPr wrap="square">
            <a:sp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FontTx/>
              <a:buNone/>
              <a:defRPr lang="en-US" sz="1400" b="1" kern="1200" baseline="0" dirty="0" smtClean="0">
                <a:solidFill>
                  <a:schemeClr val="accent4"/>
                </a:solidFill>
                <a:effectLst/>
                <a:latin typeface="Arial" charset="0"/>
                <a:ea typeface="ＭＳ Ｐゴシック" pitchFamily="31" charset="-128"/>
                <a:cs typeface="Tahoma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245553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. 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7BE25A-09FD-459E-BAF6-69D5AF72931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701128-30DE-4523-9EF8-7799D0958F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8716" y="2522057"/>
            <a:ext cx="3114567" cy="181388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B0137BB-DB4D-4096-91B2-EDAE6FA09DF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E6A1201-BA14-453F-B518-ED88104128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38716" y="2522057"/>
            <a:ext cx="3114567" cy="181388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CE2FF5E-9B6A-3073-7704-00851AEE606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51952" y="2177144"/>
            <a:ext cx="3589827" cy="2220684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3874194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591733"/>
            <a:ext cx="11582400" cy="4768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31" name="Line 11"/>
          <p:cNvSpPr>
            <a:spLocks noChangeShapeType="1"/>
          </p:cNvSpPr>
          <p:nvPr/>
        </p:nvSpPr>
        <p:spPr bwMode="auto">
          <a:xfrm>
            <a:off x="315384" y="6454964"/>
            <a:ext cx="11582400" cy="0"/>
          </a:xfrm>
          <a:prstGeom prst="line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426242"/>
            <a:ext cx="11592984" cy="54451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F74F93-0E30-4CF7-A9E1-2FC933262251}"/>
              </a:ext>
            </a:extLst>
          </p:cNvPr>
          <p:cNvSpPr txBox="1"/>
          <p:nvPr/>
        </p:nvSpPr>
        <p:spPr>
          <a:xfrm>
            <a:off x="10709960" y="6503800"/>
            <a:ext cx="11878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8644E43-8881-4E6C-9AFA-0C499F207027}" type="slidenum">
              <a:rPr lang="en-US" sz="900" smtClean="0">
                <a:solidFill>
                  <a:srgbClr val="660C0C"/>
                </a:solidFill>
                <a:latin typeface="Arial Narrow" panose="020B0606020202030204" pitchFamily="34" charset="0"/>
              </a:rPr>
              <a:pPr algn="r"/>
              <a:t>‹#›</a:t>
            </a:fld>
            <a:endParaRPr lang="en-US" sz="900" dirty="0">
              <a:solidFill>
                <a:srgbClr val="660C0C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0C22851-4F25-48A2-B6D4-4D838C2E4AB5}"/>
              </a:ext>
            </a:extLst>
          </p:cNvPr>
          <p:cNvSpPr txBox="1"/>
          <p:nvPr userDrawn="1"/>
        </p:nvSpPr>
        <p:spPr>
          <a:xfrm>
            <a:off x="10709960" y="6503800"/>
            <a:ext cx="11878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8644E43-8881-4E6C-9AFA-0C499F207027}" type="slidenum">
              <a:rPr lang="en-US" sz="900" smtClean="0">
                <a:solidFill>
                  <a:srgbClr val="660C0C"/>
                </a:solidFill>
                <a:latin typeface="Arial Narrow" panose="020B0606020202030204" pitchFamily="34" charset="0"/>
              </a:rPr>
              <a:pPr algn="r"/>
              <a:t>‹#›</a:t>
            </a:fld>
            <a:endParaRPr lang="en-US" sz="900" dirty="0">
              <a:solidFill>
                <a:srgbClr val="660C0C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445F3F-D808-4471-9082-41B1190EA3FD}"/>
              </a:ext>
            </a:extLst>
          </p:cNvPr>
          <p:cNvSpPr txBox="1"/>
          <p:nvPr userDrawn="1"/>
        </p:nvSpPr>
        <p:spPr>
          <a:xfrm>
            <a:off x="1710640" y="6503800"/>
            <a:ext cx="879885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rgbClr val="FF0000"/>
                </a:solidFill>
                <a:latin typeface="Arial Narrow" panose="020B0606020202030204" pitchFamily="34" charset="0"/>
              </a:rPr>
              <a:t>This document has been reviewed and determined not to contain export controlled technical data. </a:t>
            </a:r>
          </a:p>
        </p:txBody>
      </p:sp>
    </p:spTree>
    <p:extLst>
      <p:ext uri="{BB962C8B-B14F-4D97-AF65-F5344CB8AC3E}">
        <p14:creationId xmlns:p14="http://schemas.microsoft.com/office/powerpoint/2010/main" val="2534736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29" r:id="rId5"/>
    <p:sldLayoutId id="2147483716" r:id="rId6"/>
    <p:sldLayoutId id="2147483727" r:id="rId7"/>
    <p:sldLayoutId id="2147483718" r:id="rId8"/>
    <p:sldLayoutId id="2147483719" r:id="rId9"/>
    <p:sldLayoutId id="2147483725" r:id="rId10"/>
    <p:sldLayoutId id="2147483726" r:id="rId11"/>
    <p:sldLayoutId id="2147483730" r:id="rId12"/>
    <p:sldLayoutId id="2147483722" r:id="rId13"/>
    <p:sldLayoutId id="2147483728" r:id="rId14"/>
    <p:sldLayoutId id="2147483724" r:id="rId15"/>
  </p:sldLayoutIdLst>
  <p:hf hdr="0" dt="0"/>
  <p:txStyles>
    <p:titleStyle>
      <a:lvl1pPr marL="0" indent="0" algn="ctr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400" b="1" baseline="0">
          <a:solidFill>
            <a:schemeClr val="bg1">
              <a:lumMod val="95000"/>
            </a:schemeClr>
          </a:solidFill>
          <a:latin typeface="+mj-lt"/>
          <a:ea typeface="+mj-ea"/>
          <a:cs typeface="+mj-cs"/>
        </a:defRPr>
      </a:lvl1pPr>
      <a:lvl2pPr algn="ctr" rtl="0" eaLnBrk="1" fontAlgn="base" hangingPunct="1">
        <a:lnSpc>
          <a:spcPts val="2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ctr" rtl="0" eaLnBrk="1" fontAlgn="base" hangingPunct="1">
        <a:lnSpc>
          <a:spcPts val="2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ctr" rtl="0" eaLnBrk="1" fontAlgn="base" hangingPunct="1">
        <a:lnSpc>
          <a:spcPts val="2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ctr" rtl="0" eaLnBrk="1" fontAlgn="base" hangingPunct="1">
        <a:lnSpc>
          <a:spcPts val="2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228600" indent="-228600" algn="l" rtl="0" eaLnBrk="1" fontAlgn="base" hangingPunct="1">
        <a:spcBef>
          <a:spcPts val="250"/>
        </a:spcBef>
        <a:spcAft>
          <a:spcPts val="25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rtl="0" eaLnBrk="1" fontAlgn="base" hangingPunct="1">
        <a:spcBef>
          <a:spcPts val="200"/>
        </a:spcBef>
        <a:spcAft>
          <a:spcPts val="200"/>
        </a:spcAft>
        <a:buChar char="–"/>
        <a:defRPr>
          <a:solidFill>
            <a:schemeClr val="tx1"/>
          </a:solidFill>
          <a:latin typeface="+mn-lt"/>
        </a:defRPr>
      </a:lvl2pPr>
      <a:lvl3pPr marL="685800" indent="-228600" algn="l" rtl="0" eaLnBrk="1" fontAlgn="base" hangingPunct="1">
        <a:spcBef>
          <a:spcPts val="150"/>
        </a:spcBef>
        <a:spcAft>
          <a:spcPts val="150"/>
        </a:spcAft>
        <a:buChar char="•"/>
        <a:defRPr sz="1700">
          <a:solidFill>
            <a:schemeClr val="tx1"/>
          </a:solidFill>
          <a:latin typeface="+mn-lt"/>
        </a:defRPr>
      </a:lvl3pPr>
      <a:lvl4pPr marL="914400" indent="-228600" algn="l" rtl="0" eaLnBrk="1" fontAlgn="base" hangingPunct="1">
        <a:spcBef>
          <a:spcPts val="100"/>
        </a:spcBef>
        <a:spcAft>
          <a:spcPts val="100"/>
        </a:spcAft>
        <a:buChar char="–"/>
        <a:defRPr sz="1600">
          <a:solidFill>
            <a:schemeClr val="tx1"/>
          </a:solidFill>
          <a:latin typeface="+mn-lt"/>
        </a:defRPr>
      </a:lvl4pPr>
      <a:lvl5pPr marL="1087438" indent="-173038" algn="l" rtl="0" eaLnBrk="1" fontAlgn="base" hangingPunct="1">
        <a:spcBef>
          <a:spcPts val="50"/>
        </a:spcBef>
        <a:spcAft>
          <a:spcPts val="50"/>
        </a:spcAft>
        <a:buChar char="»"/>
        <a:defRPr sz="15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t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video" Target="../media/media1.mp4"/><Relationship Id="rId2" Type="http://schemas.microsoft.com/office/2007/relationships/media" Target="../media/media1.mp4"/><Relationship Id="rId1" Type="http://schemas.openxmlformats.org/officeDocument/2006/relationships/tags" Target="../tags/tag1.xml"/><Relationship Id="rId6" Type="http://schemas.openxmlformats.org/officeDocument/2006/relationships/image" Target="../media/image17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hyperlink" Target="https://www.swpc.noaa.gov/products/solar-cycle-progression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0D813385-C60B-4BD2-8DB6-76D38B7987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73520" y="2058703"/>
            <a:ext cx="5130799" cy="2246769"/>
          </a:xfrm>
        </p:spPr>
        <p:txBody>
          <a:bodyPr/>
          <a:lstStyle/>
          <a:p>
            <a:r>
              <a:rPr lang="en-US" dirty="0"/>
              <a:t> James P. Lux (Jet Propulsion Laboratory, California Institute of Technology)</a:t>
            </a:r>
          </a:p>
          <a:p>
            <a:r>
              <a:rPr lang="en-US" sz="1100" dirty="0"/>
              <a:t>With help from:</a:t>
            </a:r>
          </a:p>
          <a:p>
            <a:r>
              <a:rPr lang="en-US" sz="1100" dirty="0"/>
              <a:t>Justin C. Kasper (University of Michigan)</a:t>
            </a:r>
          </a:p>
          <a:p>
            <a:r>
              <a:rPr lang="en-US" sz="1100" dirty="0"/>
              <a:t>T. Joseph W. Lazio</a:t>
            </a:r>
          </a:p>
          <a:p>
            <a:r>
              <a:rPr lang="en-US" sz="1050" dirty="0"/>
              <a:t>(Jet Propulsion Laboratory, California Institute of Technology)</a:t>
            </a:r>
            <a:endParaRPr lang="en-US" sz="1100" dirty="0"/>
          </a:p>
          <a:p>
            <a:r>
              <a:rPr lang="en-US" sz="1100" dirty="0"/>
              <a:t>Andrew Romero-Wolf </a:t>
            </a:r>
            <a:r>
              <a:rPr lang="en-US" sz="1050" dirty="0"/>
              <a:t>(Jet Propulsion Laboratory, California Institute of Technology)</a:t>
            </a:r>
          </a:p>
          <a:p>
            <a:r>
              <a:rPr lang="en-US" sz="1050" dirty="0"/>
              <a:t>Cate Heneghan (</a:t>
            </a:r>
            <a:r>
              <a:rPr lang="en-US" sz="1100" dirty="0"/>
              <a:t>Jet Propulsion Laboratory, California Institute of Technology)</a:t>
            </a:r>
          </a:p>
          <a:p>
            <a:r>
              <a:rPr lang="en-US" sz="1100" dirty="0"/>
              <a:t>Tim </a:t>
            </a:r>
            <a:r>
              <a:rPr lang="en-US" sz="1100" dirty="0" err="1"/>
              <a:t>Neilsen</a:t>
            </a:r>
            <a:r>
              <a:rPr lang="en-US" sz="1100" dirty="0"/>
              <a:t> </a:t>
            </a:r>
            <a:r>
              <a:rPr lang="en-US" sz="1050" dirty="0"/>
              <a:t>(Space Dynamics Laboratory)</a:t>
            </a:r>
          </a:p>
          <a:p>
            <a:r>
              <a:rPr lang="en-US" sz="1050" dirty="0"/>
              <a:t>And many, many </a:t>
            </a:r>
            <a:r>
              <a:rPr lang="en-US" sz="1050"/>
              <a:t>others!</a:t>
            </a:r>
          </a:p>
          <a:p>
            <a:endParaRPr lang="en-US" sz="1100" dirty="0"/>
          </a:p>
          <a:p>
            <a:r>
              <a:rPr lang="en-US" sz="1200" dirty="0"/>
              <a:t>CL # 24-1985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ECFBD2-6375-4762-AF53-2B9CAF3035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573521" y="838307"/>
            <a:ext cx="4927794" cy="1154162"/>
          </a:xfrm>
        </p:spPr>
        <p:txBody>
          <a:bodyPr/>
          <a:lstStyle/>
          <a:p>
            <a:r>
              <a:rPr lang="en-US" dirty="0" err="1"/>
              <a:t>SunRISE</a:t>
            </a:r>
            <a:r>
              <a:rPr lang="en-US" dirty="0"/>
              <a:t> Opening a New Window on the Sun</a:t>
            </a:r>
          </a:p>
          <a:p>
            <a:r>
              <a:rPr lang="en-US" sz="1800" dirty="0"/>
              <a:t>Sun Radio Interferometer Space Experiment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DA687BA-F1A8-3C47-830B-EAE0FE7E8F74}"/>
              </a:ext>
            </a:extLst>
          </p:cNvPr>
          <p:cNvSpPr/>
          <p:nvPr/>
        </p:nvSpPr>
        <p:spPr>
          <a:xfrm>
            <a:off x="6423949" y="6273478"/>
            <a:ext cx="5260246" cy="37039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8F8852F-F370-8044-A1B8-DD3C6E80FC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0593" y="11570"/>
            <a:ext cx="724270" cy="76007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347154A-EA3B-844F-B8DC-3BBD003155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8025" y="11375"/>
            <a:ext cx="3931695" cy="73878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9DE7FA5-1300-482F-BD17-EC1692269E61}"/>
              </a:ext>
            </a:extLst>
          </p:cNvPr>
          <p:cNvSpPr txBox="1"/>
          <p:nvPr/>
        </p:nvSpPr>
        <p:spPr>
          <a:xfrm>
            <a:off x="1554223" y="5544765"/>
            <a:ext cx="6446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The cost information contained in this document is of a budgetary and planning nature and is intended for informational purposes only. It does not constitute a commitment on the part of JPL and/or Caltech.</a:t>
            </a:r>
          </a:p>
        </p:txBody>
      </p:sp>
    </p:spTree>
    <p:extLst>
      <p:ext uri="{BB962C8B-B14F-4D97-AF65-F5344CB8AC3E}">
        <p14:creationId xmlns:p14="http://schemas.microsoft.com/office/powerpoint/2010/main" val="925702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96BBEE7-A094-463E-A30E-EA0DBBE90A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SunRISE</a:t>
            </a:r>
            <a:r>
              <a:rPr lang="en-US" dirty="0"/>
              <a:t> opens a new spectral window for observation of radio frequency (RF) signals </a:t>
            </a:r>
          </a:p>
          <a:p>
            <a:pPr lvl="1"/>
            <a:r>
              <a:rPr lang="en-US" dirty="0"/>
              <a:t>Frequencies from 100 kHz to 23 MHz are blocked and distorted by Earth’s ionosphere.</a:t>
            </a:r>
          </a:p>
          <a:p>
            <a:pPr lvl="1"/>
            <a:r>
              <a:rPr lang="en-US" dirty="0"/>
              <a:t>We will get images of the Sun, at radio frequencies.</a:t>
            </a:r>
          </a:p>
          <a:p>
            <a:r>
              <a:rPr lang="en-US" dirty="0" err="1"/>
              <a:t>SunRISE</a:t>
            </a:r>
            <a:r>
              <a:rPr lang="en-US" dirty="0"/>
              <a:t> is using a ride share</a:t>
            </a:r>
          </a:p>
          <a:p>
            <a:pPr lvl="1"/>
            <a:r>
              <a:rPr lang="en-US" dirty="0"/>
              <a:t>The ride has changed, but most of the mission didn’t change</a:t>
            </a:r>
          </a:p>
          <a:p>
            <a:pPr lvl="1"/>
            <a:r>
              <a:rPr lang="en-US" dirty="0"/>
              <a:t>Scheduling when you have a rideshare is a challenge – hurry up and wait</a:t>
            </a:r>
          </a:p>
          <a:p>
            <a:r>
              <a:rPr lang="en-US" dirty="0" err="1"/>
              <a:t>SunRISE</a:t>
            </a:r>
            <a:r>
              <a:rPr lang="en-US" dirty="0"/>
              <a:t> is doing (literally) big science on a small budget</a:t>
            </a:r>
          </a:p>
          <a:p>
            <a:pPr lvl="1"/>
            <a:r>
              <a:rPr lang="en-US" dirty="0"/>
              <a:t>A &gt;10 km aperture instrument in space for $70M using half a dozen shoebox sized space vehicles.</a:t>
            </a:r>
          </a:p>
          <a:p>
            <a:pPr lvl="1"/>
            <a:r>
              <a:rPr lang="en-US" dirty="0"/>
              <a:t>Surprisingly, we don’t need more than shoebox-size SVs.  These are the right vehicles for the job.</a:t>
            </a:r>
          </a:p>
          <a:p>
            <a:r>
              <a:rPr lang="en-US" dirty="0" err="1"/>
              <a:t>SunRISE</a:t>
            </a:r>
            <a:r>
              <a:rPr lang="en-US" dirty="0"/>
              <a:t> is an instrument made up of six space vehicles (the observatory) and ground processing</a:t>
            </a:r>
          </a:p>
          <a:p>
            <a:pPr lvl="1"/>
            <a:r>
              <a:rPr lang="en-US" dirty="0"/>
              <a:t>Sort of turns the spacecraft with multiple instruments on its head.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8A86F7B-C6D1-4DE7-BCE2-3757994C8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SunRISE</a:t>
            </a:r>
            <a:r>
              <a:rPr lang="en-US" dirty="0"/>
              <a:t> is Different</a:t>
            </a:r>
          </a:p>
        </p:txBody>
      </p:sp>
    </p:spTree>
    <p:extLst>
      <p:ext uri="{BB962C8B-B14F-4D97-AF65-F5344CB8AC3E}">
        <p14:creationId xmlns:p14="http://schemas.microsoft.com/office/powerpoint/2010/main" val="1230075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98286-473D-4656-9848-A14354BAD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</a:t>
            </a:r>
            <a:r>
              <a:rPr lang="en-US" dirty="0" err="1"/>
              <a:t>SunRISE</a:t>
            </a:r>
            <a:r>
              <a:rPr lang="en-US" dirty="0"/>
              <a:t> images:</a:t>
            </a:r>
            <a:br>
              <a:rPr lang="en-US" dirty="0"/>
            </a:br>
            <a:r>
              <a:rPr lang="en-US" dirty="0"/>
              <a:t>Solar Radio Bursts: Type II and III</a:t>
            </a:r>
          </a:p>
        </p:txBody>
      </p:sp>
      <p:pic>
        <p:nvPicPr>
          <p:cNvPr id="3" name="Picture Placeholder 17">
            <a:extLst>
              <a:ext uri="{FF2B5EF4-FFF2-40B4-BE49-F238E27FC236}">
                <a16:creationId xmlns:a16="http://schemas.microsoft.com/office/drawing/2014/main" id="{1173925E-6193-4B4C-B4DB-E42916A3511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6" r="2698"/>
          <a:stretch/>
        </p:blipFill>
        <p:spPr>
          <a:xfrm>
            <a:off x="1317352" y="1488389"/>
            <a:ext cx="9557296" cy="4897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364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5EE2217-C773-9772-2176-756CAF6EB5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1748963"/>
            <a:ext cx="5791200" cy="4377069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E8C501-786B-4915-0490-2BC92A480AF7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9158978" y="1415327"/>
            <a:ext cx="3126578" cy="2620650"/>
          </a:xfrm>
        </p:spPr>
        <p:txBody>
          <a:bodyPr anchor="ctr"/>
          <a:lstStyle/>
          <a:p>
            <a:pPr marL="0" indent="0">
              <a:buNone/>
            </a:pPr>
            <a:r>
              <a:rPr lang="en-US" b="1" dirty="0" err="1"/>
              <a:t>SunRISE</a:t>
            </a:r>
            <a:r>
              <a:rPr lang="en-US" b="1" dirty="0"/>
              <a:t> combines visibilities from all unique baselines (15 for N=6)</a:t>
            </a:r>
          </a:p>
          <a:p>
            <a:pPr marL="0" indent="0">
              <a:buNone/>
            </a:pPr>
            <a:r>
              <a:rPr lang="en-US" b="1" dirty="0"/>
              <a:t>Requires knowing position and time accurately (~1m, ~1ns)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47F187-DB7A-D331-AE4F-01513EA71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Interferometer for Imaging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52BEBC3-6FAD-5EBF-9103-EAEDFE2729A9}"/>
              </a:ext>
            </a:extLst>
          </p:cNvPr>
          <p:cNvGrpSpPr/>
          <p:nvPr/>
        </p:nvGrpSpPr>
        <p:grpSpPr>
          <a:xfrm>
            <a:off x="3829050" y="2754630"/>
            <a:ext cx="2251710" cy="2068830"/>
            <a:chOff x="3829050" y="2754630"/>
            <a:chExt cx="2251710" cy="2068830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BC008A95-7848-4B48-1CF2-BF4D9B837160}"/>
                </a:ext>
              </a:extLst>
            </p:cNvPr>
            <p:cNvCxnSpPr>
              <a:cxnSpLocks/>
              <a:endCxn id="12" idx="0"/>
            </p:cNvCxnSpPr>
            <p:nvPr/>
          </p:nvCxnSpPr>
          <p:spPr>
            <a:xfrm>
              <a:off x="5120640" y="2754630"/>
              <a:ext cx="840105" cy="1794510"/>
            </a:xfrm>
            <a:prstGeom prst="line">
              <a:avLst/>
            </a:prstGeom>
            <a:ln w="57150">
              <a:solidFill>
                <a:schemeClr val="accent6">
                  <a:lumMod val="60000"/>
                  <a:lumOff val="40000"/>
                </a:schemeClr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F2136F61-9765-1478-823C-7A52334A7253}"/>
                </a:ext>
              </a:extLst>
            </p:cNvPr>
            <p:cNvCxnSpPr>
              <a:cxnSpLocks/>
              <a:endCxn id="12" idx="1"/>
            </p:cNvCxnSpPr>
            <p:nvPr/>
          </p:nvCxnSpPr>
          <p:spPr>
            <a:xfrm>
              <a:off x="3829050" y="4457700"/>
              <a:ext cx="2011680" cy="196221"/>
            </a:xfrm>
            <a:prstGeom prst="line">
              <a:avLst/>
            </a:prstGeom>
            <a:ln w="57150">
              <a:solidFill>
                <a:schemeClr val="accent6">
                  <a:lumMod val="60000"/>
                  <a:lumOff val="40000"/>
                </a:schemeClr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5-Point Star 11">
              <a:extLst>
                <a:ext uri="{FF2B5EF4-FFF2-40B4-BE49-F238E27FC236}">
                  <a16:creationId xmlns:a16="http://schemas.microsoft.com/office/drawing/2014/main" id="{F370CF5F-3379-0887-1222-A488BF803421}"/>
                </a:ext>
              </a:extLst>
            </p:cNvPr>
            <p:cNvSpPr/>
            <p:nvPr/>
          </p:nvSpPr>
          <p:spPr>
            <a:xfrm>
              <a:off x="5840730" y="4549140"/>
              <a:ext cx="240030" cy="274320"/>
            </a:xfrm>
            <a:prstGeom prst="star5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3DD1CDF8-43A3-42E0-B1F4-14C56891FC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878" r="26868" b="2687"/>
          <a:stretch/>
        </p:blipFill>
        <p:spPr>
          <a:xfrm>
            <a:off x="7451631" y="4266271"/>
            <a:ext cx="1802852" cy="190607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B8B0ED8-FFE7-4C83-989A-071807A7414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204" r="25945" b="8329"/>
          <a:stretch/>
        </p:blipFill>
        <p:spPr>
          <a:xfrm>
            <a:off x="9549026" y="4266272"/>
            <a:ext cx="1945867" cy="191215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15DB8186-2545-43C6-AF41-6860ACB52FB9}"/>
              </a:ext>
            </a:extLst>
          </p:cNvPr>
          <p:cNvGrpSpPr/>
          <p:nvPr/>
        </p:nvGrpSpPr>
        <p:grpSpPr>
          <a:xfrm>
            <a:off x="8213772" y="4786105"/>
            <a:ext cx="579119" cy="674369"/>
            <a:chOff x="8286020" y="1194307"/>
            <a:chExt cx="579119" cy="674369"/>
          </a:xfrm>
          <a:solidFill>
            <a:srgbClr val="FF0000"/>
          </a:solidFill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362CB46-806D-45A0-9D23-96378323DB9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819420" y="1568957"/>
              <a:ext cx="45719" cy="45719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3DCC117-37AA-4FA1-9F6C-BFB34B64AA3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730520" y="1346707"/>
              <a:ext cx="45719" cy="45719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3803D975-6CAD-401D-B39B-C432CE80292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660670" y="1264157"/>
              <a:ext cx="45719" cy="45719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AD79BA0A-5166-46FE-A26F-D4CDEE59FD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692420" y="1822957"/>
              <a:ext cx="45719" cy="45719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11DB1C71-CE05-4CE5-A25A-4CB3606AC36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622570" y="1740407"/>
              <a:ext cx="45719" cy="45719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FAFB1E0E-5960-4039-AA5E-308E174105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362220" y="1416557"/>
              <a:ext cx="45719" cy="45719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B3464F26-2F4C-479F-9A83-A251DEF6092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286020" y="1416557"/>
              <a:ext cx="45719" cy="45719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9D29CD2-4F32-4266-A7F8-E26834617EB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14620" y="1194307"/>
              <a:ext cx="45719" cy="45719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3DACC1F1-AE82-4550-ABD3-2ADCE919639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438420" y="1194307"/>
              <a:ext cx="45719" cy="45719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846CFCC5-B481-41A9-AE26-CD4FA2C15DD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451120" y="1664207"/>
              <a:ext cx="45719" cy="45719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2E854600-BC16-450F-A53A-28CB625570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374920" y="1664207"/>
              <a:ext cx="45719" cy="45719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6E6C7E3E-1B2D-46DA-A1C9-D6628653548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59070" y="1486407"/>
              <a:ext cx="45719" cy="45719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40DD0651-7336-4E9E-BD18-F956A7626AA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482870" y="1486407"/>
              <a:ext cx="45719" cy="45719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6021F0FC-58B2-4EF2-AAA8-83B70709CE1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641620" y="1505457"/>
              <a:ext cx="45719" cy="45719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E77B29E-025E-477E-8D98-76E6635F4B8E}"/>
              </a:ext>
            </a:extLst>
          </p:cNvPr>
          <p:cNvGrpSpPr/>
          <p:nvPr/>
        </p:nvGrpSpPr>
        <p:grpSpPr>
          <a:xfrm>
            <a:off x="10334672" y="4836905"/>
            <a:ext cx="579119" cy="674369"/>
            <a:chOff x="8286020" y="1194307"/>
            <a:chExt cx="579119" cy="674369"/>
          </a:xfrm>
          <a:solidFill>
            <a:srgbClr val="FF0000"/>
          </a:solidFill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DF423133-4D5F-4C1B-8226-71014DF6719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819420" y="1568957"/>
              <a:ext cx="45719" cy="45719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39680E93-3326-40AC-A97E-70EBE2C9972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730520" y="1346707"/>
              <a:ext cx="45719" cy="45719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D4FFDEC9-ADFB-48E6-B0D5-A378A4F10AD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660670" y="1264157"/>
              <a:ext cx="45719" cy="45719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0DACDB93-68B2-4753-A4A3-BF55163049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692420" y="1822957"/>
              <a:ext cx="45719" cy="45719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27890F8E-A26F-4AFB-B171-17B673EDCB0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622570" y="1740407"/>
              <a:ext cx="45719" cy="45719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6BEA8D1B-4DE0-405D-8C51-E3737793E99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362220" y="1416557"/>
              <a:ext cx="45719" cy="45719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19283EBA-1A84-4D1D-A1A3-4C52EBF425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286020" y="1416557"/>
              <a:ext cx="45719" cy="45719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B820926D-9D4E-4050-916A-4E7ECDAFB86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14620" y="1194307"/>
              <a:ext cx="45719" cy="45719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D6E76DF7-93AA-473F-9F11-BC637EA837D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438420" y="1194307"/>
              <a:ext cx="45719" cy="45719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6200E061-1D23-4545-8117-CEE723B997D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451120" y="1664207"/>
              <a:ext cx="45719" cy="45719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95D5CF54-03E2-4056-964A-A1531B48281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374920" y="1664207"/>
              <a:ext cx="45719" cy="45719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55D3C303-D952-4FE1-BDFB-09FEEF16006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59070" y="1486407"/>
              <a:ext cx="45719" cy="45719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4E82D875-B7E3-41AA-BC3C-129FC9F5ADA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482870" y="1486407"/>
              <a:ext cx="45719" cy="45719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B4B386EF-33EC-405B-B75F-6CF7DB6481F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641620" y="1505457"/>
              <a:ext cx="45719" cy="45719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B8C8989B-57DC-4BC5-8B9E-A356BA1E04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60565" y="1569001"/>
            <a:ext cx="1798412" cy="1836881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7C35695B-7A78-4479-938E-ECA9E0B5F24D}"/>
              </a:ext>
            </a:extLst>
          </p:cNvPr>
          <p:cNvSpPr txBox="1"/>
          <p:nvPr/>
        </p:nvSpPr>
        <p:spPr>
          <a:xfrm>
            <a:off x="7426472" y="6114758"/>
            <a:ext cx="19683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latin typeface="Arial" charset="0"/>
                <a:ea typeface="Arial" charset="0"/>
                <a:cs typeface="Arial" charset="0"/>
              </a:rPr>
              <a:t>amplitude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4F09707-A069-4174-90BB-C6667DED886A}"/>
              </a:ext>
            </a:extLst>
          </p:cNvPr>
          <p:cNvSpPr txBox="1"/>
          <p:nvPr/>
        </p:nvSpPr>
        <p:spPr>
          <a:xfrm>
            <a:off x="9639982" y="6124090"/>
            <a:ext cx="18288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>
                <a:latin typeface="Arial" charset="0"/>
                <a:ea typeface="Arial" charset="0"/>
                <a:cs typeface="Arial" charset="0"/>
              </a:rPr>
              <a:t>phase</a:t>
            </a:r>
            <a:endParaRPr lang="en-US" sz="14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261C362-DCFE-44DD-BCCE-12073699540B}"/>
              </a:ext>
            </a:extLst>
          </p:cNvPr>
          <p:cNvSpPr txBox="1"/>
          <p:nvPr/>
        </p:nvSpPr>
        <p:spPr>
          <a:xfrm>
            <a:off x="6857653" y="3431042"/>
            <a:ext cx="190053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/>
              <a:t>Fourier transform</a:t>
            </a: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60A45025-8EB8-4FDC-AFF7-6B7908B77BC6}"/>
              </a:ext>
            </a:extLst>
          </p:cNvPr>
          <p:cNvCxnSpPr>
            <a:cxnSpLocks/>
          </p:cNvCxnSpPr>
          <p:nvPr/>
        </p:nvCxnSpPr>
        <p:spPr>
          <a:xfrm>
            <a:off x="8496270" y="3431042"/>
            <a:ext cx="0" cy="680231"/>
          </a:xfrm>
          <a:prstGeom prst="straightConnector1">
            <a:avLst/>
          </a:prstGeom>
          <a:ln w="57150">
            <a:solidFill>
              <a:schemeClr val="accent2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35887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7C187-0089-78A0-0A0E-5A8A91A91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Science Payload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48CDC54-9E88-2830-A436-2A961D27187D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64500" y="1479662"/>
            <a:ext cx="3784600" cy="435238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67D86E1-4C0D-D7C7-1634-A99F83D7676D}"/>
              </a:ext>
            </a:extLst>
          </p:cNvPr>
          <p:cNvSpPr txBox="1"/>
          <p:nvPr/>
        </p:nvSpPr>
        <p:spPr>
          <a:xfrm>
            <a:off x="8064500" y="5829300"/>
            <a:ext cx="378460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/>
              <a:t>All six Payloads during Integration and Test (I&amp;T)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71A733A-FD10-31E0-3CFA-B9558540D1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04799" y="2080260"/>
            <a:ext cx="7588847" cy="3032363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5922AED-9B5A-4942-9D9B-2C5CA627E2E5}"/>
              </a:ext>
            </a:extLst>
          </p:cNvPr>
          <p:cNvSpPr/>
          <p:nvPr/>
        </p:nvSpPr>
        <p:spPr>
          <a:xfrm>
            <a:off x="228601" y="1696771"/>
            <a:ext cx="7807622" cy="2094179"/>
          </a:xfrm>
          <a:prstGeom prst="roundRect">
            <a:avLst/>
          </a:prstGeom>
          <a:solidFill>
            <a:srgbClr val="9999FF">
              <a:alpha val="12157"/>
            </a:srgbClr>
          </a:solidFill>
          <a:ln>
            <a:solidFill>
              <a:srgbClr val="9999FF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Measures the burst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0485434-4E93-47E1-A770-BE1BA9DC24E5}"/>
              </a:ext>
            </a:extLst>
          </p:cNvPr>
          <p:cNvSpPr/>
          <p:nvPr/>
        </p:nvSpPr>
        <p:spPr>
          <a:xfrm>
            <a:off x="228601" y="3324225"/>
            <a:ext cx="7807622" cy="2094179"/>
          </a:xfrm>
          <a:prstGeom prst="roundRect">
            <a:avLst/>
          </a:prstGeom>
          <a:solidFill>
            <a:srgbClr val="FF6699">
              <a:alpha val="10196"/>
            </a:srgbClr>
          </a:solidFill>
          <a:ln>
            <a:solidFill>
              <a:srgbClr val="FF669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Tells where and when we made the measurement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9DA646-43E4-441D-9550-AE2DE0D6DD7C}"/>
              </a:ext>
            </a:extLst>
          </p:cNvPr>
          <p:cNvSpPr txBox="1"/>
          <p:nvPr/>
        </p:nvSpPr>
        <p:spPr>
          <a:xfrm>
            <a:off x="1584356" y="5701573"/>
            <a:ext cx="5658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Common clock for GNSS and DH measurements connects the measurement to a time and place</a:t>
            </a:r>
          </a:p>
        </p:txBody>
      </p:sp>
    </p:spTree>
    <p:extLst>
      <p:ext uri="{BB962C8B-B14F-4D97-AF65-F5344CB8AC3E}">
        <p14:creationId xmlns:p14="http://schemas.microsoft.com/office/powerpoint/2010/main" val="16103729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9B2E4A2-5952-8443-A4E0-F309DC666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Orbitology</a:t>
            </a:r>
            <a:endParaRPr lang="en-US" dirty="0"/>
          </a:p>
        </p:txBody>
      </p:sp>
      <p:pic>
        <p:nvPicPr>
          <p:cNvPr id="6" name="SunRISE_HighRes_Capture.mp4" descr="SunRISE_HighRes_Capture.mp4">
            <a:hlinkClick r:id="" action="ppaction://media"/>
            <a:extLst>
              <a:ext uri="{FF2B5EF4-FFF2-40B4-BE49-F238E27FC236}">
                <a16:creationId xmlns:a16="http://schemas.microsoft.com/office/drawing/2014/main" id="{09080651-1761-1342-84DA-B5C6D8249245}"/>
              </a:ext>
            </a:extLst>
          </p:cNvPr>
          <p:cNvPicPr>
            <a:picLocks noGrp="1" noChangeAspect="1"/>
          </p:cNvPicPr>
          <p:nvPr>
            <p:ph idx="1"/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682496" y="1454270"/>
            <a:ext cx="8863313" cy="4985198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06756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76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BDAACEA-9D4D-1347-B194-4E204AACF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What’s inside </a:t>
            </a:r>
            <a:r>
              <a:rPr lang="en-US" dirty="0" err="1"/>
              <a:t>SunRISE</a:t>
            </a:r>
            <a:r>
              <a:rPr lang="en-US" dirty="0"/>
              <a:t> Space Vehicle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40218C5-C342-3443-83F9-FCB1AC3F7AFF}"/>
              </a:ext>
            </a:extLst>
          </p:cNvPr>
          <p:cNvSpPr txBox="1"/>
          <p:nvPr/>
        </p:nvSpPr>
        <p:spPr>
          <a:xfrm rot="21052445">
            <a:off x="4888254" y="1912777"/>
            <a:ext cx="2286864" cy="264584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 anchor="ctr">
            <a:no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Spacecraft Chassis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BC7F9869-93F2-BEDE-797A-CDD9F38C26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010" y="1416427"/>
            <a:ext cx="6416892" cy="4997798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01F4E6B-CD74-0E8A-95B4-D151C94A34EC}"/>
              </a:ext>
            </a:extLst>
          </p:cNvPr>
          <p:cNvGrpSpPr/>
          <p:nvPr/>
        </p:nvGrpSpPr>
        <p:grpSpPr>
          <a:xfrm>
            <a:off x="2923807" y="2707811"/>
            <a:ext cx="3234168" cy="923330"/>
            <a:chOff x="2252227" y="2256397"/>
            <a:chExt cx="3234168" cy="923330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47A0B2E-A2F6-79B6-46B2-1333E60D16D4}"/>
                </a:ext>
              </a:extLst>
            </p:cNvPr>
            <p:cNvSpPr txBox="1"/>
            <p:nvPr/>
          </p:nvSpPr>
          <p:spPr>
            <a:xfrm>
              <a:off x="2252227" y="2256397"/>
              <a:ext cx="166173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/>
                <a:t>Attitude Determination &amp; Control 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FF4A8C7B-2643-30D8-46CB-52A209EE2449}"/>
                </a:ext>
              </a:extLst>
            </p:cNvPr>
            <p:cNvCxnSpPr>
              <a:cxnSpLocks/>
              <a:stCxn id="11" idx="3"/>
            </p:cNvCxnSpPr>
            <p:nvPr/>
          </p:nvCxnSpPr>
          <p:spPr>
            <a:xfrm>
              <a:off x="3913965" y="2718062"/>
              <a:ext cx="1572430" cy="94585"/>
            </a:xfrm>
            <a:prstGeom prst="straightConnector1">
              <a:avLst/>
            </a:prstGeom>
            <a:ln w="57150">
              <a:solidFill>
                <a:srgbClr val="00B0F0"/>
              </a:solidFill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6AC7A97-141E-61B7-3C54-C22D9545F36B}"/>
              </a:ext>
            </a:extLst>
          </p:cNvPr>
          <p:cNvGrpSpPr/>
          <p:nvPr/>
        </p:nvGrpSpPr>
        <p:grpSpPr>
          <a:xfrm>
            <a:off x="3401117" y="1378971"/>
            <a:ext cx="2930235" cy="683098"/>
            <a:chOff x="2729537" y="927557"/>
            <a:chExt cx="2930235" cy="68309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4EA5698-17EE-9534-447F-402924FDDE18}"/>
                </a:ext>
              </a:extLst>
            </p:cNvPr>
            <p:cNvSpPr txBox="1"/>
            <p:nvPr/>
          </p:nvSpPr>
          <p:spPr>
            <a:xfrm>
              <a:off x="2729537" y="927557"/>
              <a:ext cx="11844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dirty="0"/>
                <a:t>Propulsion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25A4AA94-22ED-F273-018E-6CB635C6A041}"/>
                </a:ext>
              </a:extLst>
            </p:cNvPr>
            <p:cNvCxnSpPr>
              <a:cxnSpLocks/>
            </p:cNvCxnSpPr>
            <p:nvPr/>
          </p:nvCxnSpPr>
          <p:spPr>
            <a:xfrm>
              <a:off x="3913964" y="1174483"/>
              <a:ext cx="1745808" cy="436172"/>
            </a:xfrm>
            <a:prstGeom prst="straightConnector1">
              <a:avLst/>
            </a:prstGeom>
            <a:ln w="57150">
              <a:solidFill>
                <a:srgbClr val="00B0F0"/>
              </a:solidFill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08DB133-5C6F-8492-B962-B4638324FA1A}"/>
              </a:ext>
            </a:extLst>
          </p:cNvPr>
          <p:cNvGrpSpPr/>
          <p:nvPr/>
        </p:nvGrpSpPr>
        <p:grpSpPr>
          <a:xfrm>
            <a:off x="3630923" y="2062069"/>
            <a:ext cx="4526890" cy="1107407"/>
            <a:chOff x="2959343" y="1610655"/>
            <a:chExt cx="4526890" cy="1107407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12F14F8-096A-4A50-3A59-522DF9DECEBA}"/>
                </a:ext>
              </a:extLst>
            </p:cNvPr>
            <p:cNvSpPr txBox="1"/>
            <p:nvPr/>
          </p:nvSpPr>
          <p:spPr>
            <a:xfrm>
              <a:off x="2959343" y="1610655"/>
              <a:ext cx="9546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dirty="0"/>
                <a:t>Avionics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7F9F5166-D368-0F8C-0A3B-6F5F2221A314}"/>
                </a:ext>
              </a:extLst>
            </p:cNvPr>
            <p:cNvCxnSpPr>
              <a:cxnSpLocks/>
            </p:cNvCxnSpPr>
            <p:nvPr/>
          </p:nvCxnSpPr>
          <p:spPr>
            <a:xfrm>
              <a:off x="3913964" y="1857581"/>
              <a:ext cx="3572269" cy="860481"/>
            </a:xfrm>
            <a:prstGeom prst="straightConnector1">
              <a:avLst/>
            </a:prstGeom>
            <a:ln w="57150">
              <a:solidFill>
                <a:srgbClr val="00B0F0"/>
              </a:solidFill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10EA55A-61A5-7191-BC69-566DFF3C75E8}"/>
              </a:ext>
            </a:extLst>
          </p:cNvPr>
          <p:cNvGrpSpPr/>
          <p:nvPr/>
        </p:nvGrpSpPr>
        <p:grpSpPr>
          <a:xfrm>
            <a:off x="3546348" y="3848578"/>
            <a:ext cx="2785004" cy="646331"/>
            <a:chOff x="2874768" y="3397164"/>
            <a:chExt cx="2785004" cy="646331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2BA3E3C-4772-C4BE-3A92-A6B7A45C0A14}"/>
                </a:ext>
              </a:extLst>
            </p:cNvPr>
            <p:cNvSpPr txBox="1"/>
            <p:nvPr/>
          </p:nvSpPr>
          <p:spPr>
            <a:xfrm>
              <a:off x="2874768" y="3397164"/>
              <a:ext cx="10391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/>
                <a:t>Battery Pack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FB62B8F1-C0DA-CFCC-7B32-6EDA111B3BFC}"/>
                </a:ext>
              </a:extLst>
            </p:cNvPr>
            <p:cNvCxnSpPr>
              <a:cxnSpLocks/>
              <a:stCxn id="20" idx="3"/>
            </p:cNvCxnSpPr>
            <p:nvPr/>
          </p:nvCxnSpPr>
          <p:spPr>
            <a:xfrm>
              <a:off x="3913964" y="3720330"/>
              <a:ext cx="1745808" cy="0"/>
            </a:xfrm>
            <a:prstGeom prst="straightConnector1">
              <a:avLst/>
            </a:prstGeom>
            <a:ln w="57150">
              <a:solidFill>
                <a:srgbClr val="00B0F0"/>
              </a:solidFill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B635C08-5A5A-9D93-2729-3953E5EA8FD3}"/>
              </a:ext>
            </a:extLst>
          </p:cNvPr>
          <p:cNvGrpSpPr/>
          <p:nvPr/>
        </p:nvGrpSpPr>
        <p:grpSpPr>
          <a:xfrm>
            <a:off x="3993331" y="4509023"/>
            <a:ext cx="3623231" cy="646331"/>
            <a:chOff x="3321751" y="4057609"/>
            <a:chExt cx="3623231" cy="646331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34F56F1-0FDB-40CA-AEED-6344318CDE0C}"/>
                </a:ext>
              </a:extLst>
            </p:cNvPr>
            <p:cNvSpPr txBox="1"/>
            <p:nvPr/>
          </p:nvSpPr>
          <p:spPr>
            <a:xfrm>
              <a:off x="3321751" y="4057609"/>
              <a:ext cx="11844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/>
                <a:t>Telecom Radio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572E6AAF-EC21-2A2A-C93D-861063AEAE87}"/>
                </a:ext>
              </a:extLst>
            </p:cNvPr>
            <p:cNvCxnSpPr>
              <a:cxnSpLocks/>
              <a:stCxn id="23" idx="3"/>
            </p:cNvCxnSpPr>
            <p:nvPr/>
          </p:nvCxnSpPr>
          <p:spPr>
            <a:xfrm>
              <a:off x="4506178" y="4380775"/>
              <a:ext cx="2438804" cy="53451"/>
            </a:xfrm>
            <a:prstGeom prst="straightConnector1">
              <a:avLst/>
            </a:prstGeom>
            <a:ln w="57150">
              <a:solidFill>
                <a:srgbClr val="00B0F0"/>
              </a:solidFill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0CFF0AC-9AB3-72AB-21B3-BF99AC7046FC}"/>
              </a:ext>
            </a:extLst>
          </p:cNvPr>
          <p:cNvGrpSpPr/>
          <p:nvPr/>
        </p:nvGrpSpPr>
        <p:grpSpPr>
          <a:xfrm>
            <a:off x="2923807" y="5957180"/>
            <a:ext cx="3054837" cy="474578"/>
            <a:chOff x="1556844" y="5241889"/>
            <a:chExt cx="3054837" cy="474578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F1C2CFB-3E3B-EA93-866F-B0EE3409B0A1}"/>
                </a:ext>
              </a:extLst>
            </p:cNvPr>
            <p:cNvSpPr txBox="1"/>
            <p:nvPr/>
          </p:nvSpPr>
          <p:spPr>
            <a:xfrm>
              <a:off x="1556844" y="5347135"/>
              <a:ext cx="23571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dirty="0"/>
                <a:t>Solar DH-GNSS Payload</a:t>
              </a: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4FBC60DA-361A-AC9F-F11B-6E30325C2BFE}"/>
                </a:ext>
              </a:extLst>
            </p:cNvPr>
            <p:cNvCxnSpPr>
              <a:cxnSpLocks/>
              <a:stCxn id="26" idx="3"/>
            </p:cNvCxnSpPr>
            <p:nvPr/>
          </p:nvCxnSpPr>
          <p:spPr>
            <a:xfrm flipV="1">
              <a:off x="3913964" y="5241889"/>
              <a:ext cx="697717" cy="289912"/>
            </a:xfrm>
            <a:prstGeom prst="straightConnector1">
              <a:avLst/>
            </a:prstGeom>
            <a:ln w="57150">
              <a:solidFill>
                <a:srgbClr val="00B0F0"/>
              </a:solidFill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DCE346C-4D3C-B979-4928-2AF14894A585}"/>
              </a:ext>
            </a:extLst>
          </p:cNvPr>
          <p:cNvGrpSpPr/>
          <p:nvPr/>
        </p:nvGrpSpPr>
        <p:grpSpPr>
          <a:xfrm>
            <a:off x="20236" y="1496941"/>
            <a:ext cx="2258153" cy="3156058"/>
            <a:chOff x="-188358" y="296731"/>
            <a:chExt cx="2258153" cy="3156058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53822FC4-FD67-DCB2-BD74-682021A1AC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88358" y="296731"/>
              <a:ext cx="2258152" cy="2763924"/>
            </a:xfrm>
            <a:prstGeom prst="rect">
              <a:avLst/>
            </a:prstGeom>
            <a:ln w="3175">
              <a:solidFill>
                <a:schemeClr val="tx1"/>
              </a:solidFill>
            </a:ln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1B6BCA9-D933-D6F1-787F-E449B03DC9C2}"/>
                </a:ext>
              </a:extLst>
            </p:cNvPr>
            <p:cNvSpPr txBox="1"/>
            <p:nvPr/>
          </p:nvSpPr>
          <p:spPr>
            <a:xfrm>
              <a:off x="-188357" y="3083457"/>
              <a:ext cx="225815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dirty="0"/>
                <a:t>Solar Panel (2x)</a:t>
              </a: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974E87B4-DBFC-0090-9992-EB27CB5B5F6F}"/>
              </a:ext>
            </a:extLst>
          </p:cNvPr>
          <p:cNvSpPr txBox="1"/>
          <p:nvPr/>
        </p:nvSpPr>
        <p:spPr>
          <a:xfrm>
            <a:off x="9673829" y="4693308"/>
            <a:ext cx="2005027" cy="646331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ctr"/>
            <a:r>
              <a:rPr lang="en-US" dirty="0"/>
              <a:t>Telecom / antenna routing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7ADECF-C9BF-4608-9503-16CD04F740D9}"/>
              </a:ext>
            </a:extLst>
          </p:cNvPr>
          <p:cNvSpPr txBox="1"/>
          <p:nvPr/>
        </p:nvSpPr>
        <p:spPr>
          <a:xfrm>
            <a:off x="184233" y="4753343"/>
            <a:ext cx="3763078" cy="141577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About 12 kg in 6 liters is ~2g/cm</a:t>
            </a:r>
            <a:r>
              <a:rPr lang="en-US" baseline="30000" dirty="0"/>
              <a:t>3</a:t>
            </a:r>
          </a:p>
          <a:p>
            <a:r>
              <a:rPr lang="en-US" dirty="0"/>
              <a:t>Compare Aluminum 2.7 g/cm</a:t>
            </a:r>
            <a:r>
              <a:rPr lang="en-US" baseline="30000" dirty="0"/>
              <a:t>3</a:t>
            </a:r>
            <a:endParaRPr lang="en-US" dirty="0"/>
          </a:p>
          <a:p>
            <a:r>
              <a:rPr lang="en-US" dirty="0"/>
              <a:t>Like most </a:t>
            </a:r>
            <a:r>
              <a:rPr lang="en-US" dirty="0" err="1"/>
              <a:t>cubesats</a:t>
            </a:r>
            <a:r>
              <a:rPr lang="en-US" dirty="0"/>
              <a:t>, we run out of volume before we run out of mass</a:t>
            </a:r>
            <a:br>
              <a:rPr lang="en-US" dirty="0"/>
            </a:br>
            <a:r>
              <a:rPr lang="en-US" sz="1400" dirty="0"/>
              <a:t> (Dispenser is max 14 kg allowable)</a:t>
            </a:r>
          </a:p>
        </p:txBody>
      </p:sp>
    </p:spTree>
    <p:extLst>
      <p:ext uri="{BB962C8B-B14F-4D97-AF65-F5344CB8AC3E}">
        <p14:creationId xmlns:p14="http://schemas.microsoft.com/office/powerpoint/2010/main" val="2327646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1E09572-1273-BC30-9228-8DB61FF73B75}"/>
              </a:ext>
            </a:extLst>
          </p:cNvPr>
          <p:cNvSpPr/>
          <p:nvPr/>
        </p:nvSpPr>
        <p:spPr>
          <a:xfrm>
            <a:off x="277792" y="6319777"/>
            <a:ext cx="11748304" cy="2199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C230AF2-5A70-22CA-857B-C7AF06BAF7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0414" y="1413033"/>
            <a:ext cx="6358758" cy="5148425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51E730A-17EF-B918-6DE7-A3E4505D8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NASA’s 6-Pack of Mini-Satellites</a:t>
            </a:r>
            <a:br>
              <a:rPr lang="en-US" dirty="0"/>
            </a:br>
            <a:r>
              <a:rPr lang="en-US" dirty="0"/>
              <a:t>Ready for Their Moment in the Sun</a:t>
            </a:r>
          </a:p>
        </p:txBody>
      </p:sp>
      <p:pic>
        <p:nvPicPr>
          <p:cNvPr id="2" name="4D5AFF0C-8FE1-4DD4-A680-15A8C3A9AB26" descr="IMG_3790.jpg">
            <a:extLst>
              <a:ext uri="{FF2B5EF4-FFF2-40B4-BE49-F238E27FC236}">
                <a16:creationId xmlns:a16="http://schemas.microsoft.com/office/drawing/2014/main" id="{897DC3DE-5E50-6047-25EA-6878994EDA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993"/>
          <a:stretch/>
        </p:blipFill>
        <p:spPr bwMode="auto">
          <a:xfrm>
            <a:off x="7327581" y="1739083"/>
            <a:ext cx="4598082" cy="3379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30AAA1E-B91B-1FC5-4211-BED751D39726}"/>
              </a:ext>
            </a:extLst>
          </p:cNvPr>
          <p:cNvSpPr txBox="1"/>
          <p:nvPr/>
        </p:nvSpPr>
        <p:spPr>
          <a:xfrm rot="16200000">
            <a:off x="5588036" y="4252719"/>
            <a:ext cx="2325521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Credit: SDL/Allison Bills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0DCF2B-14E0-4968-A5AC-D887765DA881}"/>
              </a:ext>
            </a:extLst>
          </p:cNvPr>
          <p:cNvSpPr txBox="1"/>
          <p:nvPr/>
        </p:nvSpPr>
        <p:spPr>
          <a:xfrm>
            <a:off x="561315" y="5279623"/>
            <a:ext cx="1901227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No, they do NOT fly this close together in space! 1km is a “close approach”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3CE8EE-2EAB-40B3-83EB-1B484997CAF4}"/>
              </a:ext>
            </a:extLst>
          </p:cNvPr>
          <p:cNvSpPr txBox="1"/>
          <p:nvPr/>
        </p:nvSpPr>
        <p:spPr>
          <a:xfrm>
            <a:off x="7766613" y="5877499"/>
            <a:ext cx="36686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Launch No Earlier Than Sep 2024</a:t>
            </a:r>
          </a:p>
          <a:p>
            <a:r>
              <a:rPr lang="en-US" dirty="0"/>
              <a:t>More likely in mid-late 2025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0264C5-D84A-4E35-B3B4-FBF0AA99D277}"/>
              </a:ext>
            </a:extLst>
          </p:cNvPr>
          <p:cNvSpPr txBox="1"/>
          <p:nvPr/>
        </p:nvSpPr>
        <p:spPr>
          <a:xfrm>
            <a:off x="7468483" y="4714071"/>
            <a:ext cx="4303103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All the SVs snug in their storage</a:t>
            </a:r>
          </a:p>
        </p:txBody>
      </p:sp>
    </p:spTree>
    <p:extLst>
      <p:ext uri="{BB962C8B-B14F-4D97-AF65-F5344CB8AC3E}">
        <p14:creationId xmlns:p14="http://schemas.microsoft.com/office/powerpoint/2010/main" val="3978207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E3991-5921-4764-EA97-28E0AF077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Solar Cycle 25</a:t>
            </a:r>
            <a:br>
              <a:rPr lang="en-US" dirty="0"/>
            </a:br>
            <a:r>
              <a:rPr lang="en-US" dirty="0"/>
              <a:t>CME-Associated Type II Bursts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094B9B-F711-56A2-5D1B-39FCB2BEA131}"/>
              </a:ext>
            </a:extLst>
          </p:cNvPr>
          <p:cNvSpPr/>
          <p:nvPr/>
        </p:nvSpPr>
        <p:spPr>
          <a:xfrm>
            <a:off x="2913321" y="6516547"/>
            <a:ext cx="7910623" cy="3414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6FC2738-714F-5BAF-D4F0-7F451DF2E803}"/>
              </a:ext>
            </a:extLst>
          </p:cNvPr>
          <p:cNvGrpSpPr/>
          <p:nvPr/>
        </p:nvGrpSpPr>
        <p:grpSpPr>
          <a:xfrm>
            <a:off x="6227998" y="1578933"/>
            <a:ext cx="5882517" cy="2620927"/>
            <a:chOff x="6227998" y="1578933"/>
            <a:chExt cx="5882517" cy="2620927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526AA536-3B9F-9860-BA08-C42AF0607B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7097" b="7234"/>
            <a:stretch/>
          </p:blipFill>
          <p:spPr>
            <a:xfrm>
              <a:off x="6227998" y="1578933"/>
              <a:ext cx="3959189" cy="2620927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A7AB40F-60D1-CBC9-02E0-26C46B4250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037166" y="1637415"/>
              <a:ext cx="2073349" cy="2137144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6EE087B-4F75-52E3-DE20-B6E2F7C32E35}"/>
              </a:ext>
            </a:extLst>
          </p:cNvPr>
          <p:cNvGrpSpPr/>
          <p:nvPr/>
        </p:nvGrpSpPr>
        <p:grpSpPr>
          <a:xfrm>
            <a:off x="6227128" y="4352931"/>
            <a:ext cx="5915281" cy="2462542"/>
            <a:chOff x="6227128" y="4352931"/>
            <a:chExt cx="5915281" cy="2462542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E4D6131-A312-0991-172D-C19B331DBE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7098" b="7587"/>
            <a:stretch/>
          </p:blipFill>
          <p:spPr>
            <a:xfrm>
              <a:off x="6227128" y="4352931"/>
              <a:ext cx="3735370" cy="2462542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C3161529-B4F8-88B3-73C2-E5B8C206D9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067446" y="4646440"/>
              <a:ext cx="2074963" cy="2094614"/>
            </a:xfrm>
            <a:prstGeom prst="rect">
              <a:avLst/>
            </a:prstGeom>
          </p:spPr>
        </p:pic>
      </p:grp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9D7102D-02E7-2625-2C4A-C1A271D0F503}"/>
              </a:ext>
            </a:extLst>
          </p:cNvPr>
          <p:cNvCxnSpPr/>
          <p:nvPr/>
        </p:nvCxnSpPr>
        <p:spPr>
          <a:xfrm flipH="1">
            <a:off x="9169849" y="2471788"/>
            <a:ext cx="1224585" cy="264950"/>
          </a:xfrm>
          <a:prstGeom prst="straightConnector1">
            <a:avLst/>
          </a:prstGeom>
          <a:ln w="3810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028E219-98FB-888D-1B71-AEDAE829BFE7}"/>
              </a:ext>
            </a:extLst>
          </p:cNvPr>
          <p:cNvCxnSpPr>
            <a:cxnSpLocks/>
          </p:cNvCxnSpPr>
          <p:nvPr/>
        </p:nvCxnSpPr>
        <p:spPr>
          <a:xfrm flipH="1" flipV="1">
            <a:off x="9470932" y="5462372"/>
            <a:ext cx="1903802" cy="700617"/>
          </a:xfrm>
          <a:prstGeom prst="straightConnector1">
            <a:avLst/>
          </a:prstGeom>
          <a:ln w="3810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Content Placeholder 4">
            <a:extLst>
              <a:ext uri="{FF2B5EF4-FFF2-40B4-BE49-F238E27FC236}">
                <a16:creationId xmlns:a16="http://schemas.microsoft.com/office/drawing/2014/main" id="{2F198BD7-CAEA-71A7-AF1C-B6ACAFAE21E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255" y="2521281"/>
            <a:ext cx="5568748" cy="2550641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993E518-4DCC-3F0C-F58B-000C3DA6A61B}"/>
              </a:ext>
            </a:extLst>
          </p:cNvPr>
          <p:cNvSpPr/>
          <p:nvPr/>
        </p:nvSpPr>
        <p:spPr>
          <a:xfrm>
            <a:off x="630033" y="2607307"/>
            <a:ext cx="5122585" cy="2935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  <a:hlinkClick r:id="rId7"/>
              </a:rPr>
              <a:t>https://www.swpc.noaa.gov/products/solar-cycle-progression</a:t>
            </a:r>
            <a:r>
              <a:rPr lang="en-US" sz="11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en-US" sz="20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Down Arrow 2">
            <a:extLst>
              <a:ext uri="{FF2B5EF4-FFF2-40B4-BE49-F238E27FC236}">
                <a16:creationId xmlns:a16="http://schemas.microsoft.com/office/drawing/2014/main" id="{B20FE1BB-5A71-D497-F333-0CC521851973}"/>
              </a:ext>
            </a:extLst>
          </p:cNvPr>
          <p:cNvSpPr/>
          <p:nvPr/>
        </p:nvSpPr>
        <p:spPr>
          <a:xfrm>
            <a:off x="4511594" y="3081302"/>
            <a:ext cx="231228" cy="51500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E755EE-F2BB-4024-AF27-7FD782E8639C}"/>
              </a:ext>
            </a:extLst>
          </p:cNvPr>
          <p:cNvSpPr txBox="1"/>
          <p:nvPr/>
        </p:nvSpPr>
        <p:spPr>
          <a:xfrm>
            <a:off x="3573271" y="1889749"/>
            <a:ext cx="28392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Launch is about here</a:t>
            </a:r>
          </a:p>
          <a:p>
            <a:r>
              <a:rPr lang="en-US" dirty="0"/>
              <a:t>And we operate for a year</a:t>
            </a:r>
          </a:p>
        </p:txBody>
      </p:sp>
    </p:spTree>
    <p:extLst>
      <p:ext uri="{BB962C8B-B14F-4D97-AF65-F5344CB8AC3E}">
        <p14:creationId xmlns:p14="http://schemas.microsoft.com/office/powerpoint/2010/main" val="29005395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A3DA8A-3AA2-455C-BBBF-23E5B93117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Constellations will be larger - 50-100 receivers spread over longer distances</a:t>
            </a:r>
          </a:p>
          <a:p>
            <a:pPr lvl="1"/>
            <a:r>
              <a:rPr lang="en-US" dirty="0"/>
              <a:t>Good ideas needed (at TRL6 </a:t>
            </a:r>
            <a:r>
              <a:rPr lang="en-US" dirty="0">
                <a:sym typeface="Wingdings" panose="05000000000000000000" pitchFamily="2" charset="2"/>
              </a:rPr>
              <a:t> if you please)</a:t>
            </a:r>
            <a:endParaRPr lang="en-US" dirty="0"/>
          </a:p>
          <a:p>
            <a:r>
              <a:rPr lang="en-US" dirty="0"/>
              <a:t>Position, Navigation, and Timing (PNT) – GEO is about as far as GNSS will support reliably.</a:t>
            </a:r>
          </a:p>
          <a:p>
            <a:pPr lvl="1"/>
            <a:r>
              <a:rPr lang="en-US" dirty="0"/>
              <a:t>Don’t need absolute position, but do need to know relative position and orientation of the baselines relative to the sky.</a:t>
            </a:r>
          </a:p>
          <a:p>
            <a:pPr lvl="1"/>
            <a:r>
              <a:rPr lang="en-US" dirty="0" err="1"/>
              <a:t>Multilateration</a:t>
            </a:r>
            <a:r>
              <a:rPr lang="en-US" dirty="0"/>
              <a:t> among the SVs using in band signals, and 2-3 mother ships as “reference positions”</a:t>
            </a:r>
          </a:p>
          <a:p>
            <a:pPr lvl="1"/>
            <a:r>
              <a:rPr lang="en-US" dirty="0"/>
              <a:t>Mother ships use star trackers and beacons for precise knowledge of attitude.</a:t>
            </a:r>
          </a:p>
          <a:p>
            <a:r>
              <a:rPr lang="en-US" dirty="0"/>
              <a:t>Moving the data back – 2 Mbps from GEO is pretty limiting</a:t>
            </a:r>
          </a:p>
          <a:p>
            <a:pPr lvl="1"/>
            <a:r>
              <a:rPr lang="en-US" dirty="0"/>
              <a:t>Probably want one or more “mother ships” to serve as a relay</a:t>
            </a:r>
          </a:p>
          <a:p>
            <a:r>
              <a:rPr lang="en-US" dirty="0"/>
              <a:t>More Nav autonomy is needed</a:t>
            </a:r>
          </a:p>
          <a:p>
            <a:pPr lvl="1"/>
            <a:r>
              <a:rPr lang="en-US" dirty="0"/>
              <a:t>If you’re flying dozens of SV, they need to figure out what to do and where to go without needing a human (or ground) in the loop.</a:t>
            </a:r>
          </a:p>
          <a:p>
            <a:pPr lvl="1"/>
            <a:r>
              <a:rPr lang="en-US" dirty="0"/>
              <a:t>With a lot of SVs, a non-deterministic method can work</a:t>
            </a:r>
          </a:p>
          <a:p>
            <a:pPr lvl="2"/>
            <a:r>
              <a:rPr lang="en-US" dirty="0"/>
              <a:t>If you spread 100 SVs across a 50-100 km diameter sphere, the probability of collision is quite low, even with random paths.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A6CF03-B46D-4A88-82A7-5DE96E29A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if we aren’t in Earth Orbit?</a:t>
            </a:r>
          </a:p>
        </p:txBody>
      </p:sp>
    </p:spTree>
    <p:extLst>
      <p:ext uri="{BB962C8B-B14F-4D97-AF65-F5344CB8AC3E}">
        <p14:creationId xmlns:p14="http://schemas.microsoft.com/office/powerpoint/2010/main" val="23280040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341025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8.3"/>
</p:tagLst>
</file>

<file path=ppt/theme/theme1.xml><?xml version="1.0" encoding="utf-8"?>
<a:theme xmlns:a="http://schemas.openxmlformats.org/drawingml/2006/main" name="SunRISE Widescreen">
  <a:themeElements>
    <a:clrScheme name="SunRISE Template v1 0">
      <a:dk1>
        <a:srgbClr val="000000"/>
      </a:dk1>
      <a:lt1>
        <a:srgbClr val="FFFFFF"/>
      </a:lt1>
      <a:dk2>
        <a:srgbClr val="660C0C"/>
      </a:dk2>
      <a:lt2>
        <a:srgbClr val="EDE7DF"/>
      </a:lt2>
      <a:accent1>
        <a:srgbClr val="772F0E"/>
      </a:accent1>
      <a:accent2>
        <a:srgbClr val="EFD1A4"/>
      </a:accent2>
      <a:accent3>
        <a:srgbClr val="FBECAF"/>
      </a:accent3>
      <a:accent4>
        <a:srgbClr val="808080"/>
      </a:accent4>
      <a:accent5>
        <a:srgbClr val="DEA449"/>
      </a:accent5>
      <a:accent6>
        <a:srgbClr val="9AB4A2"/>
      </a:accent6>
      <a:hlink>
        <a:srgbClr val="0070C0"/>
      </a:hlink>
      <a:folHlink>
        <a:srgbClr val="99BCE7"/>
      </a:folHlink>
    </a:clrScheme>
    <a:fontScheme name="SMAP Template v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MAP Template v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AP Template v3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AP Template v3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AP Template v3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AP Template v3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AP Template v3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MAP Template v3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MAP Template v3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MAP Template v3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MAP Template v3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MAP Template v3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MAP Template v3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RISE Widescreen" id="{E1C50E9A-66CE-49AB-A63F-06F7A4B3359D}" vid="{C6BBE148-AA8A-4306-A561-597B7F0C75F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0198527F099C543B8365BD5DB53DBF9" ma:contentTypeVersion="16" ma:contentTypeDescription="Create a new document." ma:contentTypeScope="" ma:versionID="a6946abe4d1fa1aaa0bb48131ea83f42">
  <xsd:schema xmlns:xsd="http://www.w3.org/2001/XMLSchema" xmlns:xs="http://www.w3.org/2001/XMLSchema" xmlns:p="http://schemas.microsoft.com/office/2006/metadata/properties" xmlns:ns3="dfe1ac97-793b-4b9c-ad8b-26051246cce8" xmlns:ns4="49c381a7-df57-4760-ab3f-b3b4ace2e8a1" targetNamespace="http://schemas.microsoft.com/office/2006/metadata/properties" ma:root="true" ma:fieldsID="6bb48e66d571d4ddea4f6eaadac711d6" ns3:_="" ns4:_="">
    <xsd:import namespace="dfe1ac97-793b-4b9c-ad8b-26051246cce8"/>
    <xsd:import namespace="49c381a7-df57-4760-ab3f-b3b4ace2e8a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OCR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e1ac97-793b-4b9c-ad8b-26051246cce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c381a7-df57-4760-ab3f-b3b4ace2e8a1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dfe1ac97-793b-4b9c-ad8b-26051246cce8" xsi:nil="true"/>
  </documentManagement>
</p:properties>
</file>

<file path=customXml/itemProps1.xml><?xml version="1.0" encoding="utf-8"?>
<ds:datastoreItem xmlns:ds="http://schemas.openxmlformats.org/officeDocument/2006/customXml" ds:itemID="{F092ED13-1E47-4223-B63A-9C1614FEE22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e1ac97-793b-4b9c-ad8b-26051246cce8"/>
    <ds:schemaRef ds:uri="49c381a7-df57-4760-ab3f-b3b4ace2e8a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6EDE985-BC3C-4CF0-9FFE-C02004DB4F0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94B0B37-00B9-4280-8D19-9301B19639AB}">
  <ds:schemaRefs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purl.org/dc/terms/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www.w3.org/XML/1998/namespace"/>
    <ds:schemaRef ds:uri="49c381a7-df57-4760-ab3f-b3b4ace2e8a1"/>
    <ds:schemaRef ds:uri="dfe1ac97-793b-4b9c-ad8b-26051246cce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87237</TotalTime>
  <Words>927</Words>
  <Application>Microsoft Office PowerPoint</Application>
  <PresentationFormat>Widescreen</PresentationFormat>
  <Paragraphs>90</Paragraphs>
  <Slides>11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ＭＳ Ｐゴシック</vt:lpstr>
      <vt:lpstr>Arial</vt:lpstr>
      <vt:lpstr>Arial Narrow</vt:lpstr>
      <vt:lpstr>Calibri</vt:lpstr>
      <vt:lpstr>Courier New</vt:lpstr>
      <vt:lpstr>Tahoma</vt:lpstr>
      <vt:lpstr>Wingdings</vt:lpstr>
      <vt:lpstr>SunRISE Widescreen</vt:lpstr>
      <vt:lpstr>PowerPoint Presentation</vt:lpstr>
      <vt:lpstr>SunRISE is Different</vt:lpstr>
      <vt:lpstr>What SunRISE images: Solar Radio Bursts: Type II and III</vt:lpstr>
      <vt:lpstr>Interferometer for Imaging</vt:lpstr>
      <vt:lpstr>Science Payload</vt:lpstr>
      <vt:lpstr>Orbitology</vt:lpstr>
      <vt:lpstr>What’s inside SunRISE Space Vehicle</vt:lpstr>
      <vt:lpstr>NASA’s 6-Pack of Mini-Satellites Ready for Their Moment in the Sun</vt:lpstr>
      <vt:lpstr>Solar Cycle 25 CME-Associated Type II Bursts</vt:lpstr>
      <vt:lpstr>What if we aren’t in Earth Orbit?</vt:lpstr>
      <vt:lpstr>PowerPoint Presentation</vt:lpstr>
    </vt:vector>
  </TitlesOfParts>
  <Manager>Suzanne R. Dodd</Manager>
  <Company>Jet Propulsion Laboratory, California Institute of Technology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Sun Radio Interferometer Space Experiment (SunRISE)</dc:title>
  <dc:subject/>
  <dc:creator>Joseph Lazio;Jim Lux</dc:creator>
  <cp:keywords/>
  <dc:description/>
  <cp:lastModifiedBy>James Lux</cp:lastModifiedBy>
  <cp:revision>914</cp:revision>
  <cp:lastPrinted>2018-12-14T18:50:10Z</cp:lastPrinted>
  <dcterms:created xsi:type="dcterms:W3CDTF">2018-12-12T18:59:30Z</dcterms:created>
  <dcterms:modified xsi:type="dcterms:W3CDTF">2024-04-17T21:58:04Z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0x010100A0198527F099C543B8365BD5DB53DBF9</vt:lpwstr>
  </property>
</Properties>
</file>