
<file path=[Content_Types].xml><?xml version="1.0" encoding="utf-8"?>
<Types xmlns="http://schemas.openxmlformats.org/package/2006/content-types">
  <Default Extension="jpeg" ContentType="image/jpeg"/>
  <Default Extension="jpg" ContentType="image/jpeg"/>
  <Default Extension="mp4" ContentType="video/mp4"/>
  <Default Extension="png" ContentType="image/png"/>
  <Default Extension="rels" ContentType="application/vnd.openxmlformats-package.relationships+xml"/>
  <Default Extension="svg" ContentType="image/svg+xml"/>
  <Default Extension="tiff" ContentType="image/tiff"/>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 id="2147483696" r:id="rId2"/>
    <p:sldMasterId id="2147483707" r:id="rId3"/>
  </p:sldMasterIdLst>
  <p:notesMasterIdLst>
    <p:notesMasterId r:id="rId30"/>
  </p:notesMasterIdLst>
  <p:sldIdLst>
    <p:sldId id="268" r:id="rId4"/>
    <p:sldId id="314" r:id="rId5"/>
    <p:sldId id="313" r:id="rId6"/>
    <p:sldId id="5452" r:id="rId7"/>
    <p:sldId id="5470" r:id="rId8"/>
    <p:sldId id="5453" r:id="rId9"/>
    <p:sldId id="262" r:id="rId10"/>
    <p:sldId id="5471" r:id="rId11"/>
    <p:sldId id="5419" r:id="rId12"/>
    <p:sldId id="5432" r:id="rId13"/>
    <p:sldId id="5232" r:id="rId14"/>
    <p:sldId id="5444" r:id="rId15"/>
    <p:sldId id="343" r:id="rId16"/>
    <p:sldId id="5474" r:id="rId17"/>
    <p:sldId id="430" r:id="rId18"/>
    <p:sldId id="434" r:id="rId19"/>
    <p:sldId id="435" r:id="rId20"/>
    <p:sldId id="436" r:id="rId21"/>
    <p:sldId id="437" r:id="rId22"/>
    <p:sldId id="438" r:id="rId23"/>
    <p:sldId id="5473" r:id="rId24"/>
    <p:sldId id="5454" r:id="rId25"/>
    <p:sldId id="5469" r:id="rId26"/>
    <p:sldId id="5465" r:id="rId27"/>
    <p:sldId id="5467" r:id="rId28"/>
    <p:sldId id="5466" r:id="rId29"/>
  </p:sldIdLst>
  <p:sldSz cx="9144000" cy="5143500" type="screen16x9"/>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Laura Lee" initials="" lastIdx="2"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0066"/>
    <a:srgbClr val="FF00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17016" autoAdjust="0"/>
    <p:restoredTop sz="90704" autoAdjust="0"/>
  </p:normalViewPr>
  <p:slideViewPr>
    <p:cSldViewPr snapToGrid="0">
      <p:cViewPr varScale="1">
        <p:scale>
          <a:sx n="193" d="100"/>
          <a:sy n="193" d="100"/>
        </p:scale>
        <p:origin x="708" y="144"/>
      </p:cViewPr>
      <p:guideLst>
        <p:guide orient="horz" pos="1620"/>
        <p:guide pos="2880"/>
      </p:guideLst>
    </p:cSldViewPr>
  </p:slideViewPr>
  <p:notesTextViewPr>
    <p:cViewPr>
      <p:scale>
        <a:sx n="1" d="1"/>
        <a:sy n="1" d="1"/>
      </p:scale>
      <p:origin x="0" y="0"/>
    </p:cViewPr>
  </p:notesTextViewPr>
  <p:sorterViewPr>
    <p:cViewPr varScale="1">
      <p:scale>
        <a:sx n="1" d="1"/>
        <a:sy n="1" d="1"/>
      </p:scale>
      <p:origin x="0" y="-2486"/>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 Type="http://schemas.openxmlformats.org/officeDocument/2006/relationships/slideMaster" Target="slideMasters/slideMaster3.xml"/><Relationship Id="rId21" Type="http://schemas.openxmlformats.org/officeDocument/2006/relationships/slide" Target="slides/slide18.xml"/><Relationship Id="rId34" Type="http://schemas.openxmlformats.org/officeDocument/2006/relationships/theme" Target="theme/theme1.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presProps" Target="presProp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commentAuthors" Target="commentAuthors.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notesMaster" Target="notesMasters/notesMaster1.xml"/><Relationship Id="rId35" Type="http://schemas.openxmlformats.org/officeDocument/2006/relationships/tableStyles" Target="tableStyles.xml"/><Relationship Id="rId8"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4E5DA74-168C-4059-8A7D-AEFA02012DA1}" type="datetimeFigureOut">
              <a:rPr lang="en-US" smtClean="0"/>
              <a:t>4/30/2024</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722A72B-C413-4CE8-A648-0E2652189AB5}" type="slidenum">
              <a:rPr lang="en-US" smtClean="0"/>
              <a:t>‹#›</a:t>
            </a:fld>
            <a:endParaRPr lang="en-US"/>
          </a:p>
        </p:txBody>
      </p:sp>
    </p:spTree>
    <p:extLst>
      <p:ext uri="{BB962C8B-B14F-4D97-AF65-F5344CB8AC3E}">
        <p14:creationId xmlns:p14="http://schemas.microsoft.com/office/powerpoint/2010/main" val="12212383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2E74BA0-A144-4406-8468-76A3E8185C6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9983555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722A72B-C413-4CE8-A648-0E2652189AB5}" type="slidenum">
              <a:rPr lang="en-US" smtClean="0"/>
              <a:t>2</a:t>
            </a:fld>
            <a:endParaRPr lang="en-US"/>
          </a:p>
        </p:txBody>
      </p:sp>
    </p:spTree>
    <p:extLst>
      <p:ext uri="{BB962C8B-B14F-4D97-AF65-F5344CB8AC3E}">
        <p14:creationId xmlns:p14="http://schemas.microsoft.com/office/powerpoint/2010/main" val="205885688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The figure on the bottom shows the evolving orbit of MAVEN in MSO coordinates, or with respect to the sun, showing the nominal location of the various plasma</a:t>
            </a:r>
            <a:r>
              <a:rPr lang="en-US" baseline="0" dirty="0"/>
              <a:t> regions and boundaries.  Black is the undisturbed solar wind, behind which is the bow shock and the magnetosheath region where the solar wind plasma slows down, heats up, becomes turbulent and diverts around the conducting obstacle of the ionosphere.  The yellow region is where the interplanetary magnetic field piles up and drapes around the planet. The blue region is the wake where the double-lobed magnetotail trips behind the planet.  This is a highly simplistic representation of a very complex picture that displays enormous variability as the properties of the solar wind change: density, velocity, IMF magnitude and IMF cone and clock angle.</a:t>
            </a:r>
            <a:endParaRPr lang="en-US" dirty="0"/>
          </a:p>
        </p:txBody>
      </p:sp>
      <p:sp>
        <p:nvSpPr>
          <p:cNvPr id="4" name="Slide Number Placeholder 3"/>
          <p:cNvSpPr>
            <a:spLocks noGrp="1"/>
          </p:cNvSpPr>
          <p:nvPr>
            <p:ph type="sldNum" sz="quarter" idx="10"/>
          </p:nvPr>
        </p:nvSpPr>
        <p:spPr/>
        <p:txBody>
          <a:bodyPr/>
          <a:lstStyle/>
          <a:p>
            <a:fld id="{DF5FEA63-8265-4AFA-BCC2-459B97A37F87}" type="slidenum">
              <a:rPr lang="en-US" smtClean="0">
                <a:solidFill>
                  <a:prstClr val="black"/>
                </a:solidFill>
              </a:rPr>
              <a:pPr/>
              <a:t>3</a:t>
            </a:fld>
            <a:endParaRPr lang="en-US">
              <a:solidFill>
                <a:prstClr val="black"/>
              </a:solidFill>
            </a:endParaRPr>
          </a:p>
        </p:txBody>
      </p:sp>
    </p:spTree>
    <p:extLst>
      <p:ext uri="{BB962C8B-B14F-4D97-AF65-F5344CB8AC3E}">
        <p14:creationId xmlns:p14="http://schemas.microsoft.com/office/powerpoint/2010/main" val="131959073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A7E338C-4008-48D2-BB1D-140558A080C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09207544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722A72B-C413-4CE8-A648-0E2652189AB5}" type="slidenum">
              <a:rPr lang="en-US" smtClean="0"/>
              <a:t>7</a:t>
            </a:fld>
            <a:endParaRPr lang="en-US"/>
          </a:p>
        </p:txBody>
      </p:sp>
    </p:spTree>
    <p:extLst>
      <p:ext uri="{BB962C8B-B14F-4D97-AF65-F5344CB8AC3E}">
        <p14:creationId xmlns:p14="http://schemas.microsoft.com/office/powerpoint/2010/main" val="405740145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722A72B-C413-4CE8-A648-0E2652189AB5}" type="slidenum">
              <a:rPr lang="en-US" smtClean="0"/>
              <a:t>9</a:t>
            </a:fld>
            <a:endParaRPr lang="en-US"/>
          </a:p>
        </p:txBody>
      </p:sp>
    </p:spTree>
    <p:extLst>
      <p:ext uri="{BB962C8B-B14F-4D97-AF65-F5344CB8AC3E}">
        <p14:creationId xmlns:p14="http://schemas.microsoft.com/office/powerpoint/2010/main" val="137378596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Antenna, solar arrays</a:t>
            </a:r>
          </a:p>
        </p:txBody>
      </p:sp>
      <p:sp>
        <p:nvSpPr>
          <p:cNvPr id="4" name="Slide Number Placeholder 3"/>
          <p:cNvSpPr>
            <a:spLocks noGrp="1"/>
          </p:cNvSpPr>
          <p:nvPr>
            <p:ph type="sldNum" sz="quarter" idx="10"/>
          </p:nvPr>
        </p:nvSpPr>
        <p:spPr/>
        <p:txBody>
          <a:bodyPr/>
          <a:lstStyle/>
          <a:p>
            <a:fld id="{E722A72B-C413-4CE8-A648-0E2652189AB5}" type="slidenum">
              <a:rPr lang="en-US" smtClean="0"/>
              <a:t>13</a:t>
            </a:fld>
            <a:endParaRPr lang="en-US"/>
          </a:p>
        </p:txBody>
      </p:sp>
    </p:spTree>
    <p:extLst>
      <p:ext uri="{BB962C8B-B14F-4D97-AF65-F5344CB8AC3E}">
        <p14:creationId xmlns:p14="http://schemas.microsoft.com/office/powerpoint/2010/main" val="133162511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Okay so I want to address a question I’m sure </a:t>
            </a:r>
            <a:r>
              <a:rPr lang="en-US"/>
              <a:t>is on </a:t>
            </a:r>
            <a:r>
              <a:rPr lang="en-US" dirty="0"/>
              <a:t>everyone’s minds: Can you REALLY get 2 spacecraft to Mars for $55M PI-managed cost Phase A-E, even under a Class D tailored risk posture?  And I’m here to say the answer is yes, under very a very narrow set of circumstances that ESCAPADE is fortunate enough to have.  </a:t>
            </a:r>
          </a:p>
        </p:txBody>
      </p:sp>
      <p:sp>
        <p:nvSpPr>
          <p:cNvPr id="4" name="Slide Number Placeholder 3"/>
          <p:cNvSpPr>
            <a:spLocks noGrp="1"/>
          </p:cNvSpPr>
          <p:nvPr>
            <p:ph type="sldNum" sz="quarter" idx="5"/>
          </p:nvPr>
        </p:nvSpPr>
        <p:spPr/>
        <p:txBody>
          <a:bodyPr/>
          <a:lstStyle/>
          <a:p>
            <a:fld id="{E2E74BA0-A144-4406-8468-76A3E8185C64}" type="slidenum">
              <a:rPr lang="en-US" smtClean="0"/>
              <a:t>15</a:t>
            </a:fld>
            <a:endParaRPr lang="en-US"/>
          </a:p>
        </p:txBody>
      </p:sp>
    </p:spTree>
    <p:extLst>
      <p:ext uri="{BB962C8B-B14F-4D97-AF65-F5344CB8AC3E}">
        <p14:creationId xmlns:p14="http://schemas.microsoft.com/office/powerpoint/2010/main" val="250939053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NOTE: everything I’m about to say applies to the situation where your space provider is not also your management institution.  </a:t>
            </a:r>
          </a:p>
          <a:p>
            <a:r>
              <a:rPr lang="en-US" dirty="0"/>
              <a:t>- They are your partner but that doesn’t mean they care about your science.  Have a chat with somebody senior at the company (CEO if it’s a small company, SVP if it’s big). Make sure they are invested in mission success.  Our first contractor we sort of inherited from a previous project. While the couple of folks we interacted with were good people, turned out they had no real support from their corporate execs (who didn’t really see the point of NASA science missions, didn’t understand them).  Things got much better once we started working with Rocket Lab in terms of alignment: their CEO is clearly a big fan of science, their commitment showed in their work etc.</a:t>
            </a:r>
          </a:p>
          <a:p>
            <a:r>
              <a:rPr lang="en-US" dirty="0"/>
              <a:t>- Make sure that your project systems engineer and project manager are in regular contact with the SC provider. You as the PI should probably be at almost every meeting early in the project to make sure science is represented,  dialing back later when it’s all technical details.</a:t>
            </a:r>
          </a:p>
          <a:p>
            <a:r>
              <a:rPr lang="en-US" dirty="0"/>
              <a:t>- Make sure there are enough points of contact between your team and the SC provider: PSE, payload, ops. There are a million details and if a significant one slips through the cracks it can mean big trouble.</a:t>
            </a:r>
          </a:p>
          <a:p>
            <a:r>
              <a:rPr lang="en-US" dirty="0"/>
              <a:t>- Can’t stress this enough: your Statement of Work  between you and the company is the BIBLE when it comes to conflicts later. Don’t assume they have the same definitions as you do, clarify everything!</a:t>
            </a:r>
          </a:p>
          <a:p>
            <a:r>
              <a:rPr lang="en-US" dirty="0"/>
              <a:t>- Be prepared to have to negotiate with your business POC at the company. Setbacks, changes in scope etc. are inevitable and they all come with price tags.  Be prepared to push back if they are being unreasonable.  If they (or one of their subcontractors) is being difficult, sometimes gentle pressure from  NASA itself can help get things unstuck.</a:t>
            </a:r>
          </a:p>
          <a:p>
            <a:r>
              <a:rPr lang="en-US" dirty="0"/>
              <a:t>- Contract type. This is a big one. Firm fixed price contracts have pros and cons. The pro is obvious: SC technical issues don’t cost the project any more $. The con is that in the past contractors have tried to “get well” by charging exorbitantly for very minor changes, or they have been driven to insolvency by under bidding. Cost-plus contracts can lead to large overruns, but they’re preferred if you’re going with a legacy contractor, you have healthy margins and cost reserves. However if there is something obviously risky upfront, FFP is a way to keep costs down.</a:t>
            </a:r>
          </a:p>
        </p:txBody>
      </p:sp>
      <p:sp>
        <p:nvSpPr>
          <p:cNvPr id="4" name="Slide Number Placeholder 3"/>
          <p:cNvSpPr>
            <a:spLocks noGrp="1"/>
          </p:cNvSpPr>
          <p:nvPr>
            <p:ph type="sldNum" sz="quarter" idx="5"/>
          </p:nvPr>
        </p:nvSpPr>
        <p:spPr/>
        <p:txBody>
          <a:bodyPr/>
          <a:lstStyle/>
          <a:p>
            <a:fld id="{E722A72B-C413-4CE8-A648-0E2652189AB5}" type="slidenum">
              <a:rPr lang="en-US" smtClean="0"/>
              <a:t>21</a:t>
            </a:fld>
            <a:endParaRPr lang="en-US"/>
          </a:p>
        </p:txBody>
      </p:sp>
    </p:spTree>
    <p:extLst>
      <p:ext uri="{BB962C8B-B14F-4D97-AF65-F5344CB8AC3E}">
        <p14:creationId xmlns:p14="http://schemas.microsoft.com/office/powerpoint/2010/main" val="29869100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Kongo no </a:t>
            </a:r>
            <a:r>
              <a:rPr lang="en-US" dirty="0" err="1"/>
              <a:t>koraboreshon</a:t>
            </a:r>
            <a:r>
              <a:rPr lang="en-US" dirty="0"/>
              <a:t> o </a:t>
            </a:r>
            <a:r>
              <a:rPr lang="en-US" dirty="0" err="1"/>
              <a:t>tanoshiminishiteimasu</a:t>
            </a:r>
            <a:endParaRPr lang="en-US" dirty="0"/>
          </a:p>
        </p:txBody>
      </p:sp>
      <p:sp>
        <p:nvSpPr>
          <p:cNvPr id="4" name="Slide Number Placeholder 3"/>
          <p:cNvSpPr>
            <a:spLocks noGrp="1"/>
          </p:cNvSpPr>
          <p:nvPr>
            <p:ph type="sldNum" sz="quarter" idx="5"/>
          </p:nvPr>
        </p:nvSpPr>
        <p:spPr/>
        <p:txBody>
          <a:bodyPr/>
          <a:lstStyle/>
          <a:p>
            <a:fld id="{E722A72B-C413-4CE8-A648-0E2652189AB5}" type="slidenum">
              <a:rPr lang="en-US" smtClean="0"/>
              <a:t>23</a:t>
            </a:fld>
            <a:endParaRPr lang="en-US"/>
          </a:p>
        </p:txBody>
      </p:sp>
    </p:spTree>
    <p:extLst>
      <p:ext uri="{BB962C8B-B14F-4D97-AF65-F5344CB8AC3E}">
        <p14:creationId xmlns:p14="http://schemas.microsoft.com/office/powerpoint/2010/main" val="294291354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-3 Fs: communications should be frequent. Any time you’re not sure whether people are on the same page, CHECK.  Especially important in Phase A/B when requirements are being developed.  Frank: Every team member should feel empowered to be fully frank with every other team member (while staying respectful).  Focused: don’t shut down useful discussion, but as the leader it’s your job to keep discussions on track.  Every PI has their own style, and small talk is finding small quantities or if it can add much-needed levity, but a mission has a lot of moving parts.</a:t>
            </a:r>
          </a:p>
        </p:txBody>
      </p:sp>
      <p:sp>
        <p:nvSpPr>
          <p:cNvPr id="4" name="Slide Number Placeholder 3"/>
          <p:cNvSpPr>
            <a:spLocks noGrp="1"/>
          </p:cNvSpPr>
          <p:nvPr>
            <p:ph type="sldNum" sz="quarter" idx="5"/>
          </p:nvPr>
        </p:nvSpPr>
        <p:spPr/>
        <p:txBody>
          <a:bodyPr/>
          <a:lstStyle/>
          <a:p>
            <a:fld id="{E722A72B-C413-4CE8-A648-0E2652189AB5}" type="slidenum">
              <a:rPr lang="en-US" smtClean="0"/>
              <a:t>24</a:t>
            </a:fld>
            <a:endParaRPr lang="en-US"/>
          </a:p>
        </p:txBody>
      </p:sp>
    </p:spTree>
    <p:extLst>
      <p:ext uri="{BB962C8B-B14F-4D97-AF65-F5344CB8AC3E}">
        <p14:creationId xmlns:p14="http://schemas.microsoft.com/office/powerpoint/2010/main" val="283807024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DPI/PS: there is no one answer here, but make sure your science leadership team is not just shadowing you (they should do that too). Give them actual autonomy/responsibilities.  Examples: own complex retrievals for RS missions, lead science groups, conjunction analysis etc.</a:t>
            </a:r>
          </a:p>
          <a:p>
            <a:r>
              <a:rPr lang="en-US" dirty="0"/>
              <a:t>- Every team member should be clear on their role. How much effort will you be needing from them?  One on one conversations recommended.  Some may honestly not be needed until Phase E and that’s fine.</a:t>
            </a:r>
          </a:p>
          <a:p>
            <a:r>
              <a:rPr lang="en-US" dirty="0"/>
              <a:t>- If you haven’t already, it’s useful to establish working groups for specific science objectives or topics. These groups may have their own separate meetings when necessary.</a:t>
            </a:r>
          </a:p>
          <a:p>
            <a:r>
              <a:rPr lang="en-US" dirty="0"/>
              <a:t>- Certain members of your science team will be very busy in Phase A/B as you develop your requirements </a:t>
            </a:r>
            <a:r>
              <a:rPr lang="en-US" dirty="0" err="1"/>
              <a:t>flowdown</a:t>
            </a:r>
            <a:r>
              <a:rPr lang="en-US" dirty="0"/>
              <a:t>, including L1 science requirements.  These and the verification analyses for these may take significant effort, which you will ultimately have to manage.  </a:t>
            </a:r>
          </a:p>
          <a:p>
            <a:r>
              <a:rPr lang="en-US" dirty="0"/>
              <a:t>- Unlike your engineering team, your science team is likely not getting much funding early in the project, and they likely have a lot of other work on their plate. Try to give team members as much advance warning as possible (e.g.  Deadlines, dates for reviews etc.).  Don’t pull in the entire team for every task.  Make sure the full science team stays updated with monthly remote science team meetings.</a:t>
            </a:r>
          </a:p>
          <a:p>
            <a:r>
              <a:rPr lang="en-US" dirty="0"/>
              <a:t>- As far as in person team meetings are concerned, I recommend meeting at least twice a year.  This could be a half-day meeting attached to existing meetings or conferences, to help with team cohesion.  </a:t>
            </a:r>
          </a:p>
        </p:txBody>
      </p:sp>
      <p:sp>
        <p:nvSpPr>
          <p:cNvPr id="4" name="Slide Number Placeholder 3"/>
          <p:cNvSpPr>
            <a:spLocks noGrp="1"/>
          </p:cNvSpPr>
          <p:nvPr>
            <p:ph type="sldNum" sz="quarter" idx="5"/>
          </p:nvPr>
        </p:nvSpPr>
        <p:spPr/>
        <p:txBody>
          <a:bodyPr/>
          <a:lstStyle/>
          <a:p>
            <a:fld id="{E722A72B-C413-4CE8-A648-0E2652189AB5}" type="slidenum">
              <a:rPr lang="en-US" smtClean="0"/>
              <a:t>25</a:t>
            </a:fld>
            <a:endParaRPr lang="en-US"/>
          </a:p>
        </p:txBody>
      </p:sp>
    </p:spTree>
    <p:extLst>
      <p:ext uri="{BB962C8B-B14F-4D97-AF65-F5344CB8AC3E}">
        <p14:creationId xmlns:p14="http://schemas.microsoft.com/office/powerpoint/2010/main" val="27831010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722A72B-C413-4CE8-A648-0E2652189AB5}" type="slidenum">
              <a:rPr lang="en-US" smtClean="0"/>
              <a:t>26</a:t>
            </a:fld>
            <a:endParaRPr lang="en-US"/>
          </a:p>
        </p:txBody>
      </p:sp>
    </p:spTree>
    <p:extLst>
      <p:ext uri="{BB962C8B-B14F-4D97-AF65-F5344CB8AC3E}">
        <p14:creationId xmlns:p14="http://schemas.microsoft.com/office/powerpoint/2010/main" val="94612513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5" name="Footer Placeholder 4"/>
          <p:cNvSpPr>
            <a:spLocks noGrp="1"/>
          </p:cNvSpPr>
          <p:nvPr>
            <p:ph type="ftr" sz="quarter" idx="11"/>
          </p:nvPr>
        </p:nvSpPr>
        <p:spPr>
          <a:xfrm>
            <a:off x="2502878" y="4776054"/>
            <a:ext cx="4466492" cy="273844"/>
          </a:xfrm>
        </p:spPr>
        <p:txBody>
          <a:bodyPr/>
          <a:lstStyle>
            <a:lvl1pPr>
              <a:defRPr/>
            </a:lvl1pPr>
          </a:lstStyle>
          <a:p>
            <a:r>
              <a:rPr lang="en-US">
                <a:solidFill>
                  <a:srgbClr val="4F81BD">
                    <a:lumMod val="75000"/>
                  </a:srgbClr>
                </a:solidFill>
              </a:rPr>
              <a:t>ISSC 2024: ESCAPADE Lessons Learned</a:t>
            </a:r>
            <a:endParaRPr lang="en-US" dirty="0">
              <a:solidFill>
                <a:srgbClr val="4F81BD">
                  <a:lumMod val="75000"/>
                </a:srgbClr>
              </a:solidFill>
            </a:endParaRPr>
          </a:p>
        </p:txBody>
      </p:sp>
      <p:sp>
        <p:nvSpPr>
          <p:cNvPr id="6" name="Slide Number Placeholder 5"/>
          <p:cNvSpPr>
            <a:spLocks noGrp="1"/>
          </p:cNvSpPr>
          <p:nvPr>
            <p:ph type="sldNum" sz="quarter" idx="12"/>
          </p:nvPr>
        </p:nvSpPr>
        <p:spPr>
          <a:xfrm>
            <a:off x="8065477" y="4767263"/>
            <a:ext cx="621323" cy="273844"/>
          </a:xfrm>
        </p:spPr>
        <p:txBody>
          <a:bodyPr/>
          <a:lstStyle/>
          <a:p>
            <a:fld id="{2403621E-5B0C-4FD0-9686-51BC38A2A5AD}"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83942438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a:xfrm>
            <a:off x="2410691" y="4771659"/>
            <a:ext cx="4511787" cy="273844"/>
          </a:xfrm>
        </p:spPr>
        <p:txBody>
          <a:bodyPr/>
          <a:lstStyle/>
          <a:p>
            <a:r>
              <a:rPr lang="en-US">
                <a:solidFill>
                  <a:srgbClr val="4F81BD">
                    <a:lumMod val="75000"/>
                  </a:srgbClr>
                </a:solidFill>
              </a:rPr>
              <a:t>ISSC 2024: ESCAPADE Lessons Learned</a:t>
            </a:r>
            <a:endParaRPr lang="en-US" dirty="0">
              <a:solidFill>
                <a:srgbClr val="4F81BD">
                  <a:lumMod val="75000"/>
                </a:srgbClr>
              </a:solidFill>
            </a:endParaRPr>
          </a:p>
        </p:txBody>
      </p:sp>
      <p:sp>
        <p:nvSpPr>
          <p:cNvPr id="6" name="Slide Number Placeholder 5"/>
          <p:cNvSpPr>
            <a:spLocks noGrp="1"/>
          </p:cNvSpPr>
          <p:nvPr>
            <p:ph type="sldNum" sz="quarter" idx="12"/>
          </p:nvPr>
        </p:nvSpPr>
        <p:spPr/>
        <p:txBody>
          <a:bodyPr/>
          <a:lstStyle/>
          <a:p>
            <a:fld id="{2403621E-5B0C-4FD0-9686-51BC38A2A5A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1051946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457201" y="4767263"/>
            <a:ext cx="896815" cy="273844"/>
          </a:xfrm>
          <a:prstGeom prst="rect">
            <a:avLst/>
          </a:prstGeom>
        </p:spPr>
        <p:txBody>
          <a:bodyPr/>
          <a:lstStyle/>
          <a:p>
            <a:endParaRPr lang="en-US">
              <a:solidFill>
                <a:prstClr val="black"/>
              </a:solidFill>
            </a:endParaRPr>
          </a:p>
        </p:txBody>
      </p:sp>
      <p:sp>
        <p:nvSpPr>
          <p:cNvPr id="5" name="Footer Placeholder 4"/>
          <p:cNvSpPr>
            <a:spLocks noGrp="1"/>
          </p:cNvSpPr>
          <p:nvPr>
            <p:ph type="ftr" sz="quarter" idx="11"/>
          </p:nvPr>
        </p:nvSpPr>
        <p:spPr/>
        <p:txBody>
          <a:bodyPr/>
          <a:lstStyle/>
          <a:p>
            <a:r>
              <a:rPr lang="en-US">
                <a:solidFill>
                  <a:srgbClr val="4F81BD">
                    <a:lumMod val="75000"/>
                  </a:srgbClr>
                </a:solidFill>
              </a:rPr>
              <a:t>ISSC 2024: ESCAPADE Lessons Learned</a:t>
            </a:r>
          </a:p>
        </p:txBody>
      </p:sp>
      <p:sp>
        <p:nvSpPr>
          <p:cNvPr id="6" name="Slide Number Placeholder 5"/>
          <p:cNvSpPr>
            <a:spLocks noGrp="1"/>
          </p:cNvSpPr>
          <p:nvPr>
            <p:ph type="sldNum" sz="quarter" idx="12"/>
          </p:nvPr>
        </p:nvSpPr>
        <p:spPr/>
        <p:txBody>
          <a:bodyPr/>
          <a:lstStyle/>
          <a:p>
            <a:fld id="{2403621E-5B0C-4FD0-9686-51BC38A2A5A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0827297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457201" y="4767263"/>
            <a:ext cx="896815" cy="273844"/>
          </a:xfrm>
          <a:prstGeom prst="rect">
            <a:avLst/>
          </a:prstGeom>
        </p:spPr>
        <p:txBody>
          <a:bodyPr/>
          <a:lstStyle/>
          <a:p>
            <a:endParaRPr lang="en-US">
              <a:solidFill>
                <a:prstClr val="black"/>
              </a:solidFill>
            </a:endParaRPr>
          </a:p>
        </p:txBody>
      </p:sp>
      <p:sp>
        <p:nvSpPr>
          <p:cNvPr id="6" name="Footer Placeholder 5"/>
          <p:cNvSpPr>
            <a:spLocks noGrp="1"/>
          </p:cNvSpPr>
          <p:nvPr>
            <p:ph type="ftr" sz="quarter" idx="11"/>
          </p:nvPr>
        </p:nvSpPr>
        <p:spPr/>
        <p:txBody>
          <a:bodyPr/>
          <a:lstStyle/>
          <a:p>
            <a:r>
              <a:rPr lang="en-US">
                <a:solidFill>
                  <a:srgbClr val="4F81BD">
                    <a:lumMod val="75000"/>
                  </a:srgbClr>
                </a:solidFill>
              </a:rPr>
              <a:t>ISSC 2024: ESCAPADE Lessons Learned</a:t>
            </a:r>
          </a:p>
        </p:txBody>
      </p:sp>
      <p:sp>
        <p:nvSpPr>
          <p:cNvPr id="7" name="Slide Number Placeholder 6"/>
          <p:cNvSpPr>
            <a:spLocks noGrp="1"/>
          </p:cNvSpPr>
          <p:nvPr>
            <p:ph type="sldNum" sz="quarter" idx="12"/>
          </p:nvPr>
        </p:nvSpPr>
        <p:spPr/>
        <p:txBody>
          <a:bodyPr/>
          <a:lstStyle/>
          <a:p>
            <a:fld id="{2403621E-5B0C-4FD0-9686-51BC38A2A5A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75798320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457201" y="4767263"/>
            <a:ext cx="896815" cy="273844"/>
          </a:xfrm>
          <a:prstGeom prst="rect">
            <a:avLst/>
          </a:prstGeom>
        </p:spPr>
        <p:txBody>
          <a:bodyPr/>
          <a:lstStyle/>
          <a:p>
            <a:endParaRPr lang="en-US">
              <a:solidFill>
                <a:prstClr val="black"/>
              </a:solidFill>
            </a:endParaRPr>
          </a:p>
        </p:txBody>
      </p:sp>
      <p:sp>
        <p:nvSpPr>
          <p:cNvPr id="8" name="Footer Placeholder 7"/>
          <p:cNvSpPr>
            <a:spLocks noGrp="1"/>
          </p:cNvSpPr>
          <p:nvPr>
            <p:ph type="ftr" sz="quarter" idx="11"/>
          </p:nvPr>
        </p:nvSpPr>
        <p:spPr/>
        <p:txBody>
          <a:bodyPr/>
          <a:lstStyle/>
          <a:p>
            <a:r>
              <a:rPr lang="en-US">
                <a:solidFill>
                  <a:srgbClr val="4F81BD">
                    <a:lumMod val="75000"/>
                  </a:srgbClr>
                </a:solidFill>
              </a:rPr>
              <a:t>ISSC 2024: ESCAPADE Lessons Learned</a:t>
            </a:r>
          </a:p>
        </p:txBody>
      </p:sp>
      <p:sp>
        <p:nvSpPr>
          <p:cNvPr id="9" name="Slide Number Placeholder 8"/>
          <p:cNvSpPr>
            <a:spLocks noGrp="1"/>
          </p:cNvSpPr>
          <p:nvPr>
            <p:ph type="sldNum" sz="quarter" idx="12"/>
          </p:nvPr>
        </p:nvSpPr>
        <p:spPr/>
        <p:txBody>
          <a:bodyPr/>
          <a:lstStyle/>
          <a:p>
            <a:fld id="{2403621E-5B0C-4FD0-9686-51BC38A2A5A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9395383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a:xfrm>
            <a:off x="457201" y="4767263"/>
            <a:ext cx="896815" cy="273844"/>
          </a:xfrm>
          <a:prstGeom prst="rect">
            <a:avLst/>
          </a:prstGeom>
        </p:spPr>
        <p:txBody>
          <a:bodyPr/>
          <a:lstStyle/>
          <a:p>
            <a:endParaRPr lang="en-US">
              <a:solidFill>
                <a:prstClr val="black"/>
              </a:solidFill>
            </a:endParaRPr>
          </a:p>
        </p:txBody>
      </p:sp>
      <p:sp>
        <p:nvSpPr>
          <p:cNvPr id="4" name="Footer Placeholder 3"/>
          <p:cNvSpPr>
            <a:spLocks noGrp="1"/>
          </p:cNvSpPr>
          <p:nvPr>
            <p:ph type="ftr" sz="quarter" idx="11"/>
          </p:nvPr>
        </p:nvSpPr>
        <p:spPr/>
        <p:txBody>
          <a:bodyPr/>
          <a:lstStyle/>
          <a:p>
            <a:r>
              <a:rPr lang="en-US">
                <a:solidFill>
                  <a:srgbClr val="4F81BD">
                    <a:lumMod val="75000"/>
                  </a:srgbClr>
                </a:solidFill>
              </a:rPr>
              <a:t>ISSC 2024: ESCAPADE Lessons Learned</a:t>
            </a:r>
          </a:p>
        </p:txBody>
      </p:sp>
      <p:sp>
        <p:nvSpPr>
          <p:cNvPr id="5" name="Slide Number Placeholder 4"/>
          <p:cNvSpPr>
            <a:spLocks noGrp="1"/>
          </p:cNvSpPr>
          <p:nvPr>
            <p:ph type="sldNum" sz="quarter" idx="12"/>
          </p:nvPr>
        </p:nvSpPr>
        <p:spPr/>
        <p:txBody>
          <a:bodyPr/>
          <a:lstStyle/>
          <a:p>
            <a:fld id="{2403621E-5B0C-4FD0-9686-51BC38A2A5A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01231359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1" y="4767263"/>
            <a:ext cx="896815" cy="273844"/>
          </a:xfrm>
          <a:prstGeom prst="rect">
            <a:avLst/>
          </a:prstGeom>
        </p:spPr>
        <p:txBody>
          <a:bodyPr/>
          <a:lstStyle/>
          <a:p>
            <a:endParaRPr lang="en-US">
              <a:solidFill>
                <a:prstClr val="black"/>
              </a:solidFill>
            </a:endParaRPr>
          </a:p>
        </p:txBody>
      </p:sp>
      <p:sp>
        <p:nvSpPr>
          <p:cNvPr id="3" name="Footer Placeholder 2"/>
          <p:cNvSpPr>
            <a:spLocks noGrp="1"/>
          </p:cNvSpPr>
          <p:nvPr>
            <p:ph type="ftr" sz="quarter" idx="11"/>
          </p:nvPr>
        </p:nvSpPr>
        <p:spPr/>
        <p:txBody>
          <a:bodyPr/>
          <a:lstStyle/>
          <a:p>
            <a:r>
              <a:rPr lang="en-US">
                <a:solidFill>
                  <a:srgbClr val="4F81BD">
                    <a:lumMod val="75000"/>
                  </a:srgbClr>
                </a:solidFill>
              </a:rPr>
              <a:t>ISSC 2024: ESCAPADE Lessons Learned</a:t>
            </a:r>
          </a:p>
        </p:txBody>
      </p:sp>
      <p:sp>
        <p:nvSpPr>
          <p:cNvPr id="4" name="Slide Number Placeholder 3"/>
          <p:cNvSpPr>
            <a:spLocks noGrp="1"/>
          </p:cNvSpPr>
          <p:nvPr>
            <p:ph type="sldNum" sz="quarter" idx="12"/>
          </p:nvPr>
        </p:nvSpPr>
        <p:spPr/>
        <p:txBody>
          <a:bodyPr/>
          <a:lstStyle/>
          <a:p>
            <a:fld id="{2403621E-5B0C-4FD0-9686-51BC38A2A5A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7913196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1" y="4767263"/>
            <a:ext cx="896815" cy="273844"/>
          </a:xfrm>
          <a:prstGeom prst="rect">
            <a:avLst/>
          </a:prstGeom>
        </p:spPr>
        <p:txBody>
          <a:bodyPr/>
          <a:lstStyle/>
          <a:p>
            <a:endParaRPr lang="en-US">
              <a:solidFill>
                <a:prstClr val="black"/>
              </a:solidFill>
            </a:endParaRPr>
          </a:p>
        </p:txBody>
      </p:sp>
      <p:sp>
        <p:nvSpPr>
          <p:cNvPr id="6" name="Footer Placeholder 5"/>
          <p:cNvSpPr>
            <a:spLocks noGrp="1"/>
          </p:cNvSpPr>
          <p:nvPr>
            <p:ph type="ftr" sz="quarter" idx="11"/>
          </p:nvPr>
        </p:nvSpPr>
        <p:spPr/>
        <p:txBody>
          <a:bodyPr/>
          <a:lstStyle/>
          <a:p>
            <a:r>
              <a:rPr lang="en-US">
                <a:solidFill>
                  <a:srgbClr val="4F81BD">
                    <a:lumMod val="75000"/>
                  </a:srgbClr>
                </a:solidFill>
              </a:rPr>
              <a:t>ISSC 2024: ESCAPADE Lessons Learned</a:t>
            </a:r>
          </a:p>
        </p:txBody>
      </p:sp>
      <p:sp>
        <p:nvSpPr>
          <p:cNvPr id="7" name="Slide Number Placeholder 6"/>
          <p:cNvSpPr>
            <a:spLocks noGrp="1"/>
          </p:cNvSpPr>
          <p:nvPr>
            <p:ph type="sldNum" sz="quarter" idx="12"/>
          </p:nvPr>
        </p:nvSpPr>
        <p:spPr/>
        <p:txBody>
          <a:bodyPr/>
          <a:lstStyle/>
          <a:p>
            <a:fld id="{2403621E-5B0C-4FD0-9686-51BC38A2A5A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7908642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1" y="4767263"/>
            <a:ext cx="896815" cy="273844"/>
          </a:xfrm>
          <a:prstGeom prst="rect">
            <a:avLst/>
          </a:prstGeom>
        </p:spPr>
        <p:txBody>
          <a:bodyPr/>
          <a:lstStyle/>
          <a:p>
            <a:endParaRPr lang="en-US">
              <a:solidFill>
                <a:prstClr val="black"/>
              </a:solidFill>
            </a:endParaRPr>
          </a:p>
        </p:txBody>
      </p:sp>
      <p:sp>
        <p:nvSpPr>
          <p:cNvPr id="6" name="Footer Placeholder 5"/>
          <p:cNvSpPr>
            <a:spLocks noGrp="1"/>
          </p:cNvSpPr>
          <p:nvPr>
            <p:ph type="ftr" sz="quarter" idx="11"/>
          </p:nvPr>
        </p:nvSpPr>
        <p:spPr/>
        <p:txBody>
          <a:bodyPr/>
          <a:lstStyle/>
          <a:p>
            <a:r>
              <a:rPr lang="en-US">
                <a:solidFill>
                  <a:srgbClr val="4F81BD">
                    <a:lumMod val="75000"/>
                  </a:srgbClr>
                </a:solidFill>
              </a:rPr>
              <a:t>ISSC 2024: ESCAPADE Lessons Learned</a:t>
            </a:r>
          </a:p>
        </p:txBody>
      </p:sp>
      <p:sp>
        <p:nvSpPr>
          <p:cNvPr id="7" name="Slide Number Placeholder 6"/>
          <p:cNvSpPr>
            <a:spLocks noGrp="1"/>
          </p:cNvSpPr>
          <p:nvPr>
            <p:ph type="sldNum" sz="quarter" idx="12"/>
          </p:nvPr>
        </p:nvSpPr>
        <p:spPr/>
        <p:txBody>
          <a:bodyPr/>
          <a:lstStyle/>
          <a:p>
            <a:fld id="{2403621E-5B0C-4FD0-9686-51BC38A2A5A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68403266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1" y="4767263"/>
            <a:ext cx="896815" cy="273844"/>
          </a:xfrm>
          <a:prstGeom prst="rect">
            <a:avLst/>
          </a:prstGeom>
        </p:spPr>
        <p:txBody>
          <a:bodyPr/>
          <a:lstStyle/>
          <a:p>
            <a:endParaRPr lang="en-US">
              <a:solidFill>
                <a:prstClr val="black"/>
              </a:solidFill>
            </a:endParaRPr>
          </a:p>
        </p:txBody>
      </p:sp>
      <p:sp>
        <p:nvSpPr>
          <p:cNvPr id="5" name="Footer Placeholder 4"/>
          <p:cNvSpPr>
            <a:spLocks noGrp="1"/>
          </p:cNvSpPr>
          <p:nvPr>
            <p:ph type="ftr" sz="quarter" idx="11"/>
          </p:nvPr>
        </p:nvSpPr>
        <p:spPr/>
        <p:txBody>
          <a:bodyPr/>
          <a:lstStyle/>
          <a:p>
            <a:r>
              <a:rPr lang="en-US">
                <a:solidFill>
                  <a:srgbClr val="4F81BD">
                    <a:lumMod val="75000"/>
                  </a:srgbClr>
                </a:solidFill>
              </a:rPr>
              <a:t>ISSC 2024: ESCAPADE Lessons Learned</a:t>
            </a:r>
          </a:p>
        </p:txBody>
      </p:sp>
      <p:sp>
        <p:nvSpPr>
          <p:cNvPr id="6" name="Slide Number Placeholder 5"/>
          <p:cNvSpPr>
            <a:spLocks noGrp="1"/>
          </p:cNvSpPr>
          <p:nvPr>
            <p:ph type="sldNum" sz="quarter" idx="12"/>
          </p:nvPr>
        </p:nvSpPr>
        <p:spPr/>
        <p:txBody>
          <a:bodyPr/>
          <a:lstStyle/>
          <a:p>
            <a:fld id="{2403621E-5B0C-4FD0-9686-51BC38A2A5A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67366287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1" y="4767263"/>
            <a:ext cx="896815" cy="273844"/>
          </a:xfrm>
          <a:prstGeom prst="rect">
            <a:avLst/>
          </a:prstGeom>
        </p:spPr>
        <p:txBody>
          <a:bodyPr/>
          <a:lstStyle/>
          <a:p>
            <a:endParaRPr lang="en-US">
              <a:solidFill>
                <a:prstClr val="black"/>
              </a:solidFill>
            </a:endParaRPr>
          </a:p>
        </p:txBody>
      </p:sp>
      <p:sp>
        <p:nvSpPr>
          <p:cNvPr id="5" name="Footer Placeholder 4"/>
          <p:cNvSpPr>
            <a:spLocks noGrp="1"/>
          </p:cNvSpPr>
          <p:nvPr>
            <p:ph type="ftr" sz="quarter" idx="11"/>
          </p:nvPr>
        </p:nvSpPr>
        <p:spPr/>
        <p:txBody>
          <a:bodyPr/>
          <a:lstStyle/>
          <a:p>
            <a:r>
              <a:rPr lang="en-US">
                <a:solidFill>
                  <a:srgbClr val="4F81BD">
                    <a:lumMod val="75000"/>
                  </a:srgbClr>
                </a:solidFill>
              </a:rPr>
              <a:t>ISSC 2024: ESCAPADE Lessons Learned</a:t>
            </a:r>
          </a:p>
        </p:txBody>
      </p:sp>
      <p:sp>
        <p:nvSpPr>
          <p:cNvPr id="6" name="Slide Number Placeholder 5"/>
          <p:cNvSpPr>
            <a:spLocks noGrp="1"/>
          </p:cNvSpPr>
          <p:nvPr>
            <p:ph type="sldNum" sz="quarter" idx="12"/>
          </p:nvPr>
        </p:nvSpPr>
        <p:spPr/>
        <p:txBody>
          <a:bodyPr/>
          <a:lstStyle/>
          <a:p>
            <a:fld id="{2403621E-5B0C-4FD0-9686-51BC38A2A5A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45898550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20"/>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lvl1pPr>
              <a:defRPr/>
            </a:lvl1pPr>
          </a:lstStyle>
          <a:p>
            <a:endParaRPr lang="en-US" dirty="0"/>
          </a:p>
        </p:txBody>
      </p:sp>
      <p:sp>
        <p:nvSpPr>
          <p:cNvPr id="5" name="Footer Placeholder 4"/>
          <p:cNvSpPr>
            <a:spLocks noGrp="1"/>
          </p:cNvSpPr>
          <p:nvPr>
            <p:ph type="ftr" sz="quarter" idx="11"/>
          </p:nvPr>
        </p:nvSpPr>
        <p:spPr/>
        <p:txBody>
          <a:bodyPr/>
          <a:lstStyle/>
          <a:p>
            <a:r>
              <a:rPr lang="en-US"/>
              <a:t>ISSC 2024: ESCAPADE Lessons Learned</a:t>
            </a:r>
            <a:endParaRPr lang="en-US" dirty="0"/>
          </a:p>
        </p:txBody>
      </p:sp>
      <p:sp>
        <p:nvSpPr>
          <p:cNvPr id="6" name="Slide Number Placeholder 5"/>
          <p:cNvSpPr>
            <a:spLocks noGrp="1"/>
          </p:cNvSpPr>
          <p:nvPr>
            <p:ph type="sldNum" sz="quarter" idx="12"/>
          </p:nvPr>
        </p:nvSpPr>
        <p:spPr/>
        <p:txBody>
          <a:bodyPr/>
          <a:lstStyle/>
          <a:p>
            <a:fld id="{2403621E-5B0C-4FD0-9686-51BC38A2A5AD}" type="slidenum">
              <a:rPr lang="en-US" smtClean="0"/>
              <a:t>‹#›</a:t>
            </a:fld>
            <a:endParaRPr lang="en-US"/>
          </a:p>
        </p:txBody>
      </p:sp>
    </p:spTree>
    <p:extLst>
      <p:ext uri="{BB962C8B-B14F-4D97-AF65-F5344CB8AC3E}">
        <p14:creationId xmlns:p14="http://schemas.microsoft.com/office/powerpoint/2010/main" val="311369134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lvl1pPr>
              <a:defRPr/>
            </a:lvl1pPr>
          </a:lstStyle>
          <a:p>
            <a:endParaRPr lang="en-US" dirty="0"/>
          </a:p>
        </p:txBody>
      </p:sp>
      <p:sp>
        <p:nvSpPr>
          <p:cNvPr id="5" name="Footer Placeholder 4"/>
          <p:cNvSpPr>
            <a:spLocks noGrp="1"/>
          </p:cNvSpPr>
          <p:nvPr>
            <p:ph type="ftr" sz="quarter" idx="11"/>
          </p:nvPr>
        </p:nvSpPr>
        <p:spPr/>
        <p:txBody>
          <a:bodyPr/>
          <a:lstStyle/>
          <a:p>
            <a:r>
              <a:rPr lang="en-US"/>
              <a:t>ISSC 2024: ESCAPADE Lessons Learned</a:t>
            </a:r>
            <a:endParaRPr lang="en-US" dirty="0"/>
          </a:p>
        </p:txBody>
      </p:sp>
      <p:sp>
        <p:nvSpPr>
          <p:cNvPr id="6" name="Slide Number Placeholder 5"/>
          <p:cNvSpPr>
            <a:spLocks noGrp="1"/>
          </p:cNvSpPr>
          <p:nvPr>
            <p:ph type="sldNum" sz="quarter" idx="12"/>
          </p:nvPr>
        </p:nvSpPr>
        <p:spPr/>
        <p:txBody>
          <a:bodyPr/>
          <a:lstStyle/>
          <a:p>
            <a:fld id="{2403621E-5B0C-4FD0-9686-51BC38A2A5AD}" type="slidenum">
              <a:rPr lang="en-US" smtClean="0"/>
              <a:t>‹#›</a:t>
            </a:fld>
            <a:endParaRPr lang="en-US"/>
          </a:p>
        </p:txBody>
      </p:sp>
    </p:spTree>
    <p:extLst>
      <p:ext uri="{BB962C8B-B14F-4D97-AF65-F5344CB8AC3E}">
        <p14:creationId xmlns:p14="http://schemas.microsoft.com/office/powerpoint/2010/main" val="345453090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3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endParaRPr lang="en-US" dirty="0"/>
          </a:p>
        </p:txBody>
      </p:sp>
      <p:sp>
        <p:nvSpPr>
          <p:cNvPr id="5" name="Footer Placeholder 4"/>
          <p:cNvSpPr>
            <a:spLocks noGrp="1"/>
          </p:cNvSpPr>
          <p:nvPr>
            <p:ph type="ftr" sz="quarter" idx="11"/>
          </p:nvPr>
        </p:nvSpPr>
        <p:spPr/>
        <p:txBody>
          <a:bodyPr/>
          <a:lstStyle/>
          <a:p>
            <a:r>
              <a:rPr lang="en-US"/>
              <a:t>ISSC 2024: ESCAPADE Lessons Learned</a:t>
            </a:r>
            <a:endParaRPr lang="en-US" dirty="0"/>
          </a:p>
        </p:txBody>
      </p:sp>
      <p:sp>
        <p:nvSpPr>
          <p:cNvPr id="6" name="Slide Number Placeholder 5"/>
          <p:cNvSpPr>
            <a:spLocks noGrp="1"/>
          </p:cNvSpPr>
          <p:nvPr>
            <p:ph type="sldNum" sz="quarter" idx="12"/>
          </p:nvPr>
        </p:nvSpPr>
        <p:spPr/>
        <p:txBody>
          <a:bodyPr/>
          <a:lstStyle/>
          <a:p>
            <a:fld id="{2403621E-5B0C-4FD0-9686-51BC38A2A5AD}" type="slidenum">
              <a:rPr lang="en-US" smtClean="0"/>
              <a:t>‹#›</a:t>
            </a:fld>
            <a:endParaRPr lang="en-US"/>
          </a:p>
        </p:txBody>
      </p:sp>
    </p:spTree>
    <p:extLst>
      <p:ext uri="{BB962C8B-B14F-4D97-AF65-F5344CB8AC3E}">
        <p14:creationId xmlns:p14="http://schemas.microsoft.com/office/powerpoint/2010/main" val="415966207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4648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lvl1pPr>
              <a:defRPr/>
            </a:lvl1pPr>
          </a:lstStyle>
          <a:p>
            <a:endParaRPr lang="en-US" dirty="0"/>
          </a:p>
        </p:txBody>
      </p:sp>
      <p:sp>
        <p:nvSpPr>
          <p:cNvPr id="6" name="Footer Placeholder 5"/>
          <p:cNvSpPr>
            <a:spLocks noGrp="1"/>
          </p:cNvSpPr>
          <p:nvPr>
            <p:ph type="ftr" sz="quarter" idx="11"/>
          </p:nvPr>
        </p:nvSpPr>
        <p:spPr/>
        <p:txBody>
          <a:bodyPr/>
          <a:lstStyle/>
          <a:p>
            <a:r>
              <a:rPr lang="en-US"/>
              <a:t>ISSC 2024: ESCAPADE Lessons Learned</a:t>
            </a:r>
            <a:endParaRPr lang="en-US" dirty="0"/>
          </a:p>
        </p:txBody>
      </p:sp>
      <p:sp>
        <p:nvSpPr>
          <p:cNvPr id="7" name="Slide Number Placeholder 6"/>
          <p:cNvSpPr>
            <a:spLocks noGrp="1"/>
          </p:cNvSpPr>
          <p:nvPr>
            <p:ph type="sldNum" sz="quarter" idx="12"/>
          </p:nvPr>
        </p:nvSpPr>
        <p:spPr/>
        <p:txBody>
          <a:bodyPr/>
          <a:lstStyle/>
          <a:p>
            <a:fld id="{2403621E-5B0C-4FD0-9686-51BC38A2A5AD}" type="slidenum">
              <a:rPr lang="en-US" smtClean="0"/>
              <a:t>‹#›</a:t>
            </a:fld>
            <a:endParaRPr lang="en-US"/>
          </a:p>
        </p:txBody>
      </p:sp>
    </p:spTree>
    <p:extLst>
      <p:ext uri="{BB962C8B-B14F-4D97-AF65-F5344CB8AC3E}">
        <p14:creationId xmlns:p14="http://schemas.microsoft.com/office/powerpoint/2010/main" val="390904284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lvl1pPr>
              <a:defRPr/>
            </a:lvl1pPr>
          </a:lstStyle>
          <a:p>
            <a:endParaRPr lang="en-US" dirty="0"/>
          </a:p>
        </p:txBody>
      </p:sp>
      <p:sp>
        <p:nvSpPr>
          <p:cNvPr id="8" name="Footer Placeholder 7"/>
          <p:cNvSpPr>
            <a:spLocks noGrp="1"/>
          </p:cNvSpPr>
          <p:nvPr>
            <p:ph type="ftr" sz="quarter" idx="11"/>
          </p:nvPr>
        </p:nvSpPr>
        <p:spPr/>
        <p:txBody>
          <a:bodyPr/>
          <a:lstStyle/>
          <a:p>
            <a:r>
              <a:rPr lang="en-US"/>
              <a:t>ISSC 2024: ESCAPADE Lessons Learned</a:t>
            </a:r>
            <a:endParaRPr lang="en-US" dirty="0"/>
          </a:p>
        </p:txBody>
      </p:sp>
      <p:sp>
        <p:nvSpPr>
          <p:cNvPr id="9" name="Slide Number Placeholder 8"/>
          <p:cNvSpPr>
            <a:spLocks noGrp="1"/>
          </p:cNvSpPr>
          <p:nvPr>
            <p:ph type="sldNum" sz="quarter" idx="12"/>
          </p:nvPr>
        </p:nvSpPr>
        <p:spPr/>
        <p:txBody>
          <a:bodyPr/>
          <a:lstStyle/>
          <a:p>
            <a:fld id="{2403621E-5B0C-4FD0-9686-51BC38A2A5AD}" type="slidenum">
              <a:rPr lang="en-US" smtClean="0"/>
              <a:t>‹#›</a:t>
            </a:fld>
            <a:endParaRPr lang="en-US"/>
          </a:p>
        </p:txBody>
      </p:sp>
    </p:spTree>
    <p:extLst>
      <p:ext uri="{BB962C8B-B14F-4D97-AF65-F5344CB8AC3E}">
        <p14:creationId xmlns:p14="http://schemas.microsoft.com/office/powerpoint/2010/main" val="332418876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lvl1pPr>
              <a:defRPr/>
            </a:lvl1pPr>
          </a:lstStyle>
          <a:p>
            <a:endParaRPr lang="en-US" dirty="0"/>
          </a:p>
        </p:txBody>
      </p:sp>
      <p:sp>
        <p:nvSpPr>
          <p:cNvPr id="4" name="Footer Placeholder 3"/>
          <p:cNvSpPr>
            <a:spLocks noGrp="1"/>
          </p:cNvSpPr>
          <p:nvPr>
            <p:ph type="ftr" sz="quarter" idx="11"/>
          </p:nvPr>
        </p:nvSpPr>
        <p:spPr/>
        <p:txBody>
          <a:bodyPr/>
          <a:lstStyle/>
          <a:p>
            <a:r>
              <a:rPr lang="en-US"/>
              <a:t>ISSC 2024: ESCAPADE Lessons Learned</a:t>
            </a:r>
            <a:endParaRPr lang="en-US" dirty="0"/>
          </a:p>
        </p:txBody>
      </p:sp>
      <p:sp>
        <p:nvSpPr>
          <p:cNvPr id="5" name="Slide Number Placeholder 4"/>
          <p:cNvSpPr>
            <a:spLocks noGrp="1"/>
          </p:cNvSpPr>
          <p:nvPr>
            <p:ph type="sldNum" sz="quarter" idx="12"/>
          </p:nvPr>
        </p:nvSpPr>
        <p:spPr/>
        <p:txBody>
          <a:bodyPr/>
          <a:lstStyle/>
          <a:p>
            <a:fld id="{2403621E-5B0C-4FD0-9686-51BC38A2A5AD}" type="slidenum">
              <a:rPr lang="en-US" smtClean="0"/>
              <a:t>‹#›</a:t>
            </a:fld>
            <a:endParaRPr lang="en-US"/>
          </a:p>
        </p:txBody>
      </p:sp>
    </p:spTree>
    <p:extLst>
      <p:ext uri="{BB962C8B-B14F-4D97-AF65-F5344CB8AC3E}">
        <p14:creationId xmlns:p14="http://schemas.microsoft.com/office/powerpoint/2010/main" val="166436079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dirty="0"/>
          </a:p>
        </p:txBody>
      </p:sp>
      <p:sp>
        <p:nvSpPr>
          <p:cNvPr id="3" name="Footer Placeholder 2"/>
          <p:cNvSpPr>
            <a:spLocks noGrp="1"/>
          </p:cNvSpPr>
          <p:nvPr>
            <p:ph type="ftr" sz="quarter" idx="11"/>
          </p:nvPr>
        </p:nvSpPr>
        <p:spPr/>
        <p:txBody>
          <a:bodyPr/>
          <a:lstStyle/>
          <a:p>
            <a:r>
              <a:rPr lang="en-US"/>
              <a:t>ISSC 2024: ESCAPADE Lessons Learned</a:t>
            </a:r>
            <a:endParaRPr lang="en-US" dirty="0"/>
          </a:p>
        </p:txBody>
      </p:sp>
      <p:sp>
        <p:nvSpPr>
          <p:cNvPr id="4" name="Slide Number Placeholder 3"/>
          <p:cNvSpPr>
            <a:spLocks noGrp="1"/>
          </p:cNvSpPr>
          <p:nvPr>
            <p:ph type="sldNum" sz="quarter" idx="12"/>
          </p:nvPr>
        </p:nvSpPr>
        <p:spPr/>
        <p:txBody>
          <a:bodyPr/>
          <a:lstStyle/>
          <a:p>
            <a:fld id="{2403621E-5B0C-4FD0-9686-51BC38A2A5AD}" type="slidenum">
              <a:rPr lang="en-US" smtClean="0"/>
              <a:t>‹#›</a:t>
            </a:fld>
            <a:endParaRPr lang="en-US"/>
          </a:p>
        </p:txBody>
      </p:sp>
    </p:spTree>
    <p:extLst>
      <p:ext uri="{BB962C8B-B14F-4D97-AF65-F5344CB8AC3E}">
        <p14:creationId xmlns:p14="http://schemas.microsoft.com/office/powerpoint/2010/main" val="404304741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TITLE_AND_BODY_1">
  <p:cSld name="TITLE_AND_BODY_1">
    <p:spTree>
      <p:nvGrpSpPr>
        <p:cNvPr id="1" name="Shape 70"/>
        <p:cNvGrpSpPr/>
        <p:nvPr/>
      </p:nvGrpSpPr>
      <p:grpSpPr>
        <a:xfrm>
          <a:off x="0" y="0"/>
          <a:ext cx="0" cy="0"/>
          <a:chOff x="0" y="0"/>
          <a:chExt cx="0" cy="0"/>
        </a:xfrm>
      </p:grpSpPr>
      <p:sp>
        <p:nvSpPr>
          <p:cNvPr id="71" name="Google Shape;71;p16"/>
          <p:cNvSpPr txBox="1">
            <a:spLocks noGrp="1"/>
          </p:cNvSpPr>
          <p:nvPr>
            <p:ph type="title"/>
          </p:nvPr>
        </p:nvSpPr>
        <p:spPr>
          <a:xfrm>
            <a:off x="6900" y="-12175"/>
            <a:ext cx="8520600" cy="572700"/>
          </a:xfrm>
          <a:prstGeom prst="rect">
            <a:avLst/>
          </a:prstGeom>
          <a:noFill/>
          <a:ln>
            <a:noFill/>
          </a:ln>
        </p:spPr>
        <p:txBody>
          <a:bodyPr spcFirstLastPara="1" wrap="square" lIns="91425" tIns="45700" rIns="91425" bIns="45700" anchor="ctr" anchorCtr="0">
            <a:noAutofit/>
          </a:bodyPr>
          <a:lstStyle>
            <a:lvl1pPr lvl="0" algn="l">
              <a:lnSpc>
                <a:spcPct val="90000"/>
              </a:lnSpc>
              <a:spcBef>
                <a:spcPts val="0"/>
              </a:spcBef>
              <a:spcAft>
                <a:spcPts val="0"/>
              </a:spcAft>
              <a:buSzPts val="3200"/>
              <a:buNone/>
              <a:defRPr sz="3200"/>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72" name="Google Shape;72;p16"/>
          <p:cNvSpPr txBox="1">
            <a:spLocks noGrp="1"/>
          </p:cNvSpPr>
          <p:nvPr>
            <p:ph type="body" idx="1"/>
          </p:nvPr>
        </p:nvSpPr>
        <p:spPr>
          <a:xfrm>
            <a:off x="311700" y="1152475"/>
            <a:ext cx="8520600" cy="3416400"/>
          </a:xfrm>
          <a:prstGeom prst="rect">
            <a:avLst/>
          </a:prstGeom>
          <a:noFill/>
          <a:ln>
            <a:noFill/>
          </a:ln>
        </p:spPr>
        <p:txBody>
          <a:bodyPr spcFirstLastPara="1" wrap="square" lIns="91425" tIns="45700" rIns="91425" bIns="45700" anchor="t" anchorCtr="0">
            <a:noAutofit/>
          </a:bodyPr>
          <a:lstStyle>
            <a:lvl1pPr marL="457189" lvl="0" indent="-406390" algn="l">
              <a:lnSpc>
                <a:spcPct val="90000"/>
              </a:lnSpc>
              <a:spcBef>
                <a:spcPts val="1000"/>
              </a:spcBef>
              <a:spcAft>
                <a:spcPts val="0"/>
              </a:spcAft>
              <a:buSzPts val="2800"/>
              <a:buChar char="•"/>
              <a:defRPr/>
            </a:lvl1pPr>
            <a:lvl2pPr marL="914378" lvl="1" indent="-380990" algn="l">
              <a:lnSpc>
                <a:spcPct val="90000"/>
              </a:lnSpc>
              <a:spcBef>
                <a:spcPts val="500"/>
              </a:spcBef>
              <a:spcAft>
                <a:spcPts val="0"/>
              </a:spcAft>
              <a:buSzPts val="2400"/>
              <a:buChar char="•"/>
              <a:defRPr/>
            </a:lvl2pPr>
            <a:lvl3pPr marL="1371566" lvl="2" indent="-355591" algn="l">
              <a:lnSpc>
                <a:spcPct val="90000"/>
              </a:lnSpc>
              <a:spcBef>
                <a:spcPts val="500"/>
              </a:spcBef>
              <a:spcAft>
                <a:spcPts val="0"/>
              </a:spcAft>
              <a:buSzPts val="2000"/>
              <a:buChar char="•"/>
              <a:defRPr/>
            </a:lvl3pPr>
            <a:lvl4pPr marL="1828754" lvl="3" indent="-342892" algn="l">
              <a:lnSpc>
                <a:spcPct val="90000"/>
              </a:lnSpc>
              <a:spcBef>
                <a:spcPts val="500"/>
              </a:spcBef>
              <a:spcAft>
                <a:spcPts val="0"/>
              </a:spcAft>
              <a:buSzPts val="1800"/>
              <a:buChar char="•"/>
              <a:defRPr/>
            </a:lvl4pPr>
            <a:lvl5pPr marL="2285943" lvl="4" indent="-342892" algn="l">
              <a:lnSpc>
                <a:spcPct val="90000"/>
              </a:lnSpc>
              <a:spcBef>
                <a:spcPts val="500"/>
              </a:spcBef>
              <a:spcAft>
                <a:spcPts val="0"/>
              </a:spcAft>
              <a:buSzPts val="1800"/>
              <a:buChar char="•"/>
              <a:defRPr/>
            </a:lvl5pPr>
            <a:lvl6pPr marL="2743132" lvl="5" indent="-342892" algn="l">
              <a:lnSpc>
                <a:spcPct val="90000"/>
              </a:lnSpc>
              <a:spcBef>
                <a:spcPts val="500"/>
              </a:spcBef>
              <a:spcAft>
                <a:spcPts val="0"/>
              </a:spcAft>
              <a:buSzPts val="1800"/>
              <a:buChar char="•"/>
              <a:defRPr/>
            </a:lvl6pPr>
            <a:lvl7pPr marL="3200320" lvl="6" indent="-342892" algn="l">
              <a:lnSpc>
                <a:spcPct val="90000"/>
              </a:lnSpc>
              <a:spcBef>
                <a:spcPts val="500"/>
              </a:spcBef>
              <a:spcAft>
                <a:spcPts val="0"/>
              </a:spcAft>
              <a:buSzPts val="1800"/>
              <a:buChar char="•"/>
              <a:defRPr/>
            </a:lvl7pPr>
            <a:lvl8pPr marL="3657509" lvl="7" indent="-342892" algn="l">
              <a:lnSpc>
                <a:spcPct val="90000"/>
              </a:lnSpc>
              <a:spcBef>
                <a:spcPts val="500"/>
              </a:spcBef>
              <a:spcAft>
                <a:spcPts val="0"/>
              </a:spcAft>
              <a:buSzPts val="1800"/>
              <a:buChar char="•"/>
              <a:defRPr/>
            </a:lvl8pPr>
            <a:lvl9pPr marL="4114697" lvl="8" indent="-342892" algn="l">
              <a:lnSpc>
                <a:spcPct val="90000"/>
              </a:lnSpc>
              <a:spcBef>
                <a:spcPts val="500"/>
              </a:spcBef>
              <a:spcAft>
                <a:spcPts val="0"/>
              </a:spcAft>
              <a:buSzPts val="1800"/>
              <a:buChar char="•"/>
              <a:defRPr/>
            </a:lvl9pPr>
          </a:lstStyle>
          <a:p>
            <a:endParaRPr/>
          </a:p>
        </p:txBody>
      </p:sp>
      <p:sp>
        <p:nvSpPr>
          <p:cNvPr id="73" name="Google Shape;73;p16"/>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1pPr>
            <a:lvl2pPr marL="0" marR="0" lvl="1"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L="0" marR="0" lvl="2"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L="0" marR="0" lvl="3"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L="0" marR="0" lvl="4"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L="0" marR="0" lvl="5"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0" marR="0" lvl="6"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0" marR="0" lvl="7"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0" marR="0" lvl="8"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326499096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83"/>
        <p:cNvGrpSpPr/>
        <p:nvPr/>
      </p:nvGrpSpPr>
      <p:grpSpPr>
        <a:xfrm>
          <a:off x="0" y="0"/>
          <a:ext cx="0" cy="0"/>
          <a:chOff x="0" y="0"/>
          <a:chExt cx="0" cy="0"/>
        </a:xfrm>
      </p:grpSpPr>
      <p:sp>
        <p:nvSpPr>
          <p:cNvPr id="84" name="Google Shape;84;p13"/>
          <p:cNvSpPr txBox="1">
            <a:spLocks noGrp="1"/>
          </p:cNvSpPr>
          <p:nvPr>
            <p:ph type="title"/>
          </p:nvPr>
        </p:nvSpPr>
        <p:spPr>
          <a:xfrm>
            <a:off x="311700" y="445025"/>
            <a:ext cx="8520600" cy="572700"/>
          </a:xfrm>
          <a:prstGeom prst="rect">
            <a:avLst/>
          </a:prstGeom>
        </p:spPr>
        <p:txBody>
          <a:bodyPr spcFirstLastPara="1" wrap="square" lIns="91425" tIns="45700" rIns="91425" bIns="45700" anchor="ctr" anchorCtr="0">
            <a:noAutofit/>
          </a:bodyPr>
          <a:lstStyle>
            <a:lvl1pPr lvl="0" rtl="0">
              <a:spcBef>
                <a:spcPts val="0"/>
              </a:spcBef>
              <a:spcAft>
                <a:spcPts val="0"/>
              </a:spcAft>
              <a:buSzPts val="3600"/>
              <a:buN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85" name="Google Shape;85;p13"/>
          <p:cNvSpPr txBox="1">
            <a:spLocks noGrp="1"/>
          </p:cNvSpPr>
          <p:nvPr>
            <p:ph type="body" idx="1"/>
          </p:nvPr>
        </p:nvSpPr>
        <p:spPr>
          <a:xfrm>
            <a:off x="311700" y="1152475"/>
            <a:ext cx="8520600" cy="3416400"/>
          </a:xfrm>
          <a:prstGeom prst="rect">
            <a:avLst/>
          </a:prstGeom>
        </p:spPr>
        <p:txBody>
          <a:bodyPr spcFirstLastPara="1" wrap="square" lIns="91425" tIns="45700" rIns="91425" bIns="45700" anchor="t" anchorCtr="0">
            <a:noAutofit/>
          </a:bodyPr>
          <a:lstStyle>
            <a:lvl1pPr marL="457189" lvl="0" indent="-406390" rtl="0">
              <a:spcBef>
                <a:spcPts val="560"/>
              </a:spcBef>
              <a:spcAft>
                <a:spcPts val="0"/>
              </a:spcAft>
              <a:buSzPts val="2800"/>
              <a:buChar char="•"/>
              <a:defRPr/>
            </a:lvl1pPr>
            <a:lvl2pPr marL="914378" lvl="1" indent="-380990" rtl="0">
              <a:spcBef>
                <a:spcPts val="480"/>
              </a:spcBef>
              <a:spcAft>
                <a:spcPts val="0"/>
              </a:spcAft>
              <a:buSzPts val="2400"/>
              <a:buChar char="–"/>
              <a:defRPr/>
            </a:lvl2pPr>
            <a:lvl3pPr marL="1371566" lvl="2" indent="-355591" rtl="0">
              <a:spcBef>
                <a:spcPts val="400"/>
              </a:spcBef>
              <a:spcAft>
                <a:spcPts val="0"/>
              </a:spcAft>
              <a:buSzPts val="2000"/>
              <a:buChar char="•"/>
              <a:defRPr/>
            </a:lvl3pPr>
            <a:lvl4pPr marL="1828754" lvl="3" indent="-342892" rtl="0">
              <a:spcBef>
                <a:spcPts val="360"/>
              </a:spcBef>
              <a:spcAft>
                <a:spcPts val="0"/>
              </a:spcAft>
              <a:buSzPts val="1800"/>
              <a:buChar char="–"/>
              <a:defRPr/>
            </a:lvl4pPr>
            <a:lvl5pPr marL="2285943" lvl="4" indent="-342892" rtl="0">
              <a:spcBef>
                <a:spcPts val="360"/>
              </a:spcBef>
              <a:spcAft>
                <a:spcPts val="0"/>
              </a:spcAft>
              <a:buSzPts val="1800"/>
              <a:buChar char="»"/>
              <a:defRPr/>
            </a:lvl5pPr>
            <a:lvl6pPr marL="2743132" lvl="5" indent="-355591" rtl="0">
              <a:spcBef>
                <a:spcPts val="400"/>
              </a:spcBef>
              <a:spcAft>
                <a:spcPts val="0"/>
              </a:spcAft>
              <a:buSzPts val="2000"/>
              <a:buChar char="•"/>
              <a:defRPr/>
            </a:lvl6pPr>
            <a:lvl7pPr marL="3200320" lvl="6" indent="-355591" rtl="0">
              <a:spcBef>
                <a:spcPts val="400"/>
              </a:spcBef>
              <a:spcAft>
                <a:spcPts val="0"/>
              </a:spcAft>
              <a:buSzPts val="2000"/>
              <a:buChar char="•"/>
              <a:defRPr/>
            </a:lvl7pPr>
            <a:lvl8pPr marL="3657509" lvl="7" indent="-355591" rtl="0">
              <a:spcBef>
                <a:spcPts val="400"/>
              </a:spcBef>
              <a:spcAft>
                <a:spcPts val="0"/>
              </a:spcAft>
              <a:buSzPts val="2000"/>
              <a:buChar char="•"/>
              <a:defRPr/>
            </a:lvl8pPr>
            <a:lvl9pPr marL="4114697" lvl="8" indent="-355591" rtl="0">
              <a:spcBef>
                <a:spcPts val="400"/>
              </a:spcBef>
              <a:spcAft>
                <a:spcPts val="0"/>
              </a:spcAft>
              <a:buSzPts val="2000"/>
              <a:buChar char="•"/>
              <a:defRPr/>
            </a:lvl9pPr>
          </a:lstStyle>
          <a:p>
            <a:endParaRPr/>
          </a:p>
        </p:txBody>
      </p:sp>
      <p:sp>
        <p:nvSpPr>
          <p:cNvPr id="86" name="Google Shape;86;p13"/>
          <p:cNvSpPr txBox="1">
            <a:spLocks noGrp="1"/>
          </p:cNvSpPr>
          <p:nvPr>
            <p:ph type="sldNum" idx="12"/>
          </p:nvPr>
        </p:nvSpPr>
        <p:spPr>
          <a:xfrm>
            <a:off x="8472458" y="4663217"/>
            <a:ext cx="548700" cy="393600"/>
          </a:xfrm>
          <a:prstGeom prst="rect">
            <a:avLst/>
          </a:prstGeom>
        </p:spPr>
        <p:txBody>
          <a:bodyPr spcFirstLastPara="1" wrap="square" lIns="91425" tIns="45700" rIns="91425" bIns="45700"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194065774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20"/>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r>
              <a:rPr lang="en-US"/>
              <a:t>ISSC 2024: ESCAPADE Lessons Learned</a:t>
            </a:r>
            <a:endParaRPr lang="en-US" dirty="0"/>
          </a:p>
        </p:txBody>
      </p:sp>
      <p:sp>
        <p:nvSpPr>
          <p:cNvPr id="6" name="Slide Number Placeholder 5"/>
          <p:cNvSpPr>
            <a:spLocks noGrp="1"/>
          </p:cNvSpPr>
          <p:nvPr>
            <p:ph type="sldNum" sz="quarter" idx="12"/>
          </p:nvPr>
        </p:nvSpPr>
        <p:spPr/>
        <p:txBody>
          <a:bodyPr/>
          <a:lstStyle/>
          <a:p>
            <a:fld id="{2403621E-5B0C-4FD0-9686-51BC38A2A5AD}" type="slidenum">
              <a:rPr lang="en-US" smtClean="0"/>
              <a:t>‹#›</a:t>
            </a:fld>
            <a:endParaRPr lang="en-US"/>
          </a:p>
        </p:txBody>
      </p:sp>
    </p:spTree>
    <p:extLst>
      <p:ext uri="{BB962C8B-B14F-4D97-AF65-F5344CB8AC3E}">
        <p14:creationId xmlns:p14="http://schemas.microsoft.com/office/powerpoint/2010/main" val="339011383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r>
              <a:rPr lang="en-US"/>
              <a:t>ISSC 2024: ESCAPADE Lessons Learned</a:t>
            </a:r>
            <a:endParaRPr lang="en-US" dirty="0"/>
          </a:p>
        </p:txBody>
      </p:sp>
      <p:sp>
        <p:nvSpPr>
          <p:cNvPr id="6" name="Slide Number Placeholder 5"/>
          <p:cNvSpPr>
            <a:spLocks noGrp="1"/>
          </p:cNvSpPr>
          <p:nvPr>
            <p:ph type="sldNum" sz="quarter" idx="12"/>
          </p:nvPr>
        </p:nvSpPr>
        <p:spPr/>
        <p:txBody>
          <a:bodyPr/>
          <a:lstStyle/>
          <a:p>
            <a:fld id="{2403621E-5B0C-4FD0-9686-51BC38A2A5AD}" type="slidenum">
              <a:rPr lang="en-US" smtClean="0"/>
              <a:t>‹#›</a:t>
            </a:fld>
            <a:endParaRPr lang="en-US"/>
          </a:p>
        </p:txBody>
      </p:sp>
    </p:spTree>
    <p:extLst>
      <p:ext uri="{BB962C8B-B14F-4D97-AF65-F5344CB8AC3E}">
        <p14:creationId xmlns:p14="http://schemas.microsoft.com/office/powerpoint/2010/main" val="156250781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3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endParaRPr lang="en-US" dirty="0"/>
          </a:p>
        </p:txBody>
      </p:sp>
      <p:sp>
        <p:nvSpPr>
          <p:cNvPr id="5" name="Footer Placeholder 4"/>
          <p:cNvSpPr>
            <a:spLocks noGrp="1"/>
          </p:cNvSpPr>
          <p:nvPr>
            <p:ph type="ftr" sz="quarter" idx="11"/>
          </p:nvPr>
        </p:nvSpPr>
        <p:spPr/>
        <p:txBody>
          <a:bodyPr/>
          <a:lstStyle/>
          <a:p>
            <a:r>
              <a:rPr lang="en-US"/>
              <a:t>ISSC 2024: ESCAPADE Lessons Learned</a:t>
            </a:r>
            <a:endParaRPr lang="en-US" dirty="0"/>
          </a:p>
        </p:txBody>
      </p:sp>
      <p:sp>
        <p:nvSpPr>
          <p:cNvPr id="6" name="Slide Number Placeholder 5"/>
          <p:cNvSpPr>
            <a:spLocks noGrp="1"/>
          </p:cNvSpPr>
          <p:nvPr>
            <p:ph type="sldNum" sz="quarter" idx="12"/>
          </p:nvPr>
        </p:nvSpPr>
        <p:spPr/>
        <p:txBody>
          <a:bodyPr/>
          <a:lstStyle/>
          <a:p>
            <a:fld id="{2403621E-5B0C-4FD0-9686-51BC38A2A5AD}" type="slidenum">
              <a:rPr lang="en-US" smtClean="0"/>
              <a:t>‹#›</a:t>
            </a:fld>
            <a:endParaRPr lang="en-US"/>
          </a:p>
        </p:txBody>
      </p:sp>
    </p:spTree>
    <p:extLst>
      <p:ext uri="{BB962C8B-B14F-4D97-AF65-F5344CB8AC3E}">
        <p14:creationId xmlns:p14="http://schemas.microsoft.com/office/powerpoint/2010/main" val="425036643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4648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lvl1pPr>
              <a:defRPr/>
            </a:lvl1pPr>
          </a:lstStyle>
          <a:p>
            <a:endParaRPr lang="en-US" dirty="0"/>
          </a:p>
        </p:txBody>
      </p:sp>
      <p:sp>
        <p:nvSpPr>
          <p:cNvPr id="6" name="Footer Placeholder 5"/>
          <p:cNvSpPr>
            <a:spLocks noGrp="1"/>
          </p:cNvSpPr>
          <p:nvPr>
            <p:ph type="ftr" sz="quarter" idx="11"/>
          </p:nvPr>
        </p:nvSpPr>
        <p:spPr/>
        <p:txBody>
          <a:bodyPr/>
          <a:lstStyle/>
          <a:p>
            <a:r>
              <a:rPr lang="en-US"/>
              <a:t>ISSC 2024: ESCAPADE Lessons Learned</a:t>
            </a:r>
            <a:endParaRPr lang="en-US" dirty="0"/>
          </a:p>
        </p:txBody>
      </p:sp>
      <p:sp>
        <p:nvSpPr>
          <p:cNvPr id="7" name="Slide Number Placeholder 6"/>
          <p:cNvSpPr>
            <a:spLocks noGrp="1"/>
          </p:cNvSpPr>
          <p:nvPr>
            <p:ph type="sldNum" sz="quarter" idx="12"/>
          </p:nvPr>
        </p:nvSpPr>
        <p:spPr/>
        <p:txBody>
          <a:bodyPr/>
          <a:lstStyle/>
          <a:p>
            <a:fld id="{2403621E-5B0C-4FD0-9686-51BC38A2A5AD}" type="slidenum">
              <a:rPr lang="en-US" smtClean="0"/>
              <a:t>‹#›</a:t>
            </a:fld>
            <a:endParaRPr lang="en-US"/>
          </a:p>
        </p:txBody>
      </p:sp>
    </p:spTree>
    <p:extLst>
      <p:ext uri="{BB962C8B-B14F-4D97-AF65-F5344CB8AC3E}">
        <p14:creationId xmlns:p14="http://schemas.microsoft.com/office/powerpoint/2010/main" val="195868818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lvl1pPr>
              <a:defRPr/>
            </a:lvl1pPr>
          </a:lstStyle>
          <a:p>
            <a:endParaRPr lang="en-US" dirty="0"/>
          </a:p>
        </p:txBody>
      </p:sp>
      <p:sp>
        <p:nvSpPr>
          <p:cNvPr id="8" name="Footer Placeholder 7"/>
          <p:cNvSpPr>
            <a:spLocks noGrp="1"/>
          </p:cNvSpPr>
          <p:nvPr>
            <p:ph type="ftr" sz="quarter" idx="11"/>
          </p:nvPr>
        </p:nvSpPr>
        <p:spPr/>
        <p:txBody>
          <a:bodyPr/>
          <a:lstStyle/>
          <a:p>
            <a:r>
              <a:rPr lang="en-US"/>
              <a:t>ISSC 2024: ESCAPADE Lessons Learned</a:t>
            </a:r>
            <a:endParaRPr lang="en-US" dirty="0"/>
          </a:p>
        </p:txBody>
      </p:sp>
      <p:sp>
        <p:nvSpPr>
          <p:cNvPr id="9" name="Slide Number Placeholder 8"/>
          <p:cNvSpPr>
            <a:spLocks noGrp="1"/>
          </p:cNvSpPr>
          <p:nvPr>
            <p:ph type="sldNum" sz="quarter" idx="12"/>
          </p:nvPr>
        </p:nvSpPr>
        <p:spPr/>
        <p:txBody>
          <a:bodyPr/>
          <a:lstStyle/>
          <a:p>
            <a:fld id="{2403621E-5B0C-4FD0-9686-51BC38A2A5AD}" type="slidenum">
              <a:rPr lang="en-US" smtClean="0"/>
              <a:t>‹#›</a:t>
            </a:fld>
            <a:endParaRPr lang="en-US"/>
          </a:p>
        </p:txBody>
      </p:sp>
    </p:spTree>
    <p:extLst>
      <p:ext uri="{BB962C8B-B14F-4D97-AF65-F5344CB8AC3E}">
        <p14:creationId xmlns:p14="http://schemas.microsoft.com/office/powerpoint/2010/main" val="425608052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lvl1pPr>
              <a:defRPr/>
            </a:lvl1pPr>
          </a:lstStyle>
          <a:p>
            <a:endParaRPr lang="en-US" dirty="0"/>
          </a:p>
        </p:txBody>
      </p:sp>
      <p:sp>
        <p:nvSpPr>
          <p:cNvPr id="4" name="Footer Placeholder 3"/>
          <p:cNvSpPr>
            <a:spLocks noGrp="1"/>
          </p:cNvSpPr>
          <p:nvPr>
            <p:ph type="ftr" sz="quarter" idx="11"/>
          </p:nvPr>
        </p:nvSpPr>
        <p:spPr/>
        <p:txBody>
          <a:bodyPr/>
          <a:lstStyle/>
          <a:p>
            <a:r>
              <a:rPr lang="en-US"/>
              <a:t>ISSC 2024: ESCAPADE Lessons Learned</a:t>
            </a:r>
            <a:endParaRPr lang="en-US" dirty="0"/>
          </a:p>
        </p:txBody>
      </p:sp>
      <p:sp>
        <p:nvSpPr>
          <p:cNvPr id="5" name="Slide Number Placeholder 4"/>
          <p:cNvSpPr>
            <a:spLocks noGrp="1"/>
          </p:cNvSpPr>
          <p:nvPr>
            <p:ph type="sldNum" sz="quarter" idx="12"/>
          </p:nvPr>
        </p:nvSpPr>
        <p:spPr/>
        <p:txBody>
          <a:bodyPr/>
          <a:lstStyle/>
          <a:p>
            <a:fld id="{2403621E-5B0C-4FD0-9686-51BC38A2A5AD}" type="slidenum">
              <a:rPr lang="en-US" smtClean="0"/>
              <a:t>‹#›</a:t>
            </a:fld>
            <a:endParaRPr lang="en-US"/>
          </a:p>
        </p:txBody>
      </p:sp>
    </p:spTree>
    <p:extLst>
      <p:ext uri="{BB962C8B-B14F-4D97-AF65-F5344CB8AC3E}">
        <p14:creationId xmlns:p14="http://schemas.microsoft.com/office/powerpoint/2010/main" val="191914907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dirty="0"/>
          </a:p>
        </p:txBody>
      </p:sp>
      <p:sp>
        <p:nvSpPr>
          <p:cNvPr id="3" name="Footer Placeholder 2"/>
          <p:cNvSpPr>
            <a:spLocks noGrp="1"/>
          </p:cNvSpPr>
          <p:nvPr>
            <p:ph type="ftr" sz="quarter" idx="11"/>
          </p:nvPr>
        </p:nvSpPr>
        <p:spPr/>
        <p:txBody>
          <a:bodyPr/>
          <a:lstStyle/>
          <a:p>
            <a:r>
              <a:rPr lang="en-US"/>
              <a:t>ISSC 2024: ESCAPADE Lessons Learned</a:t>
            </a:r>
            <a:endParaRPr lang="en-US" dirty="0"/>
          </a:p>
        </p:txBody>
      </p:sp>
      <p:sp>
        <p:nvSpPr>
          <p:cNvPr id="4" name="Slide Number Placeholder 3"/>
          <p:cNvSpPr>
            <a:spLocks noGrp="1"/>
          </p:cNvSpPr>
          <p:nvPr>
            <p:ph type="sldNum" sz="quarter" idx="12"/>
          </p:nvPr>
        </p:nvSpPr>
        <p:spPr/>
        <p:txBody>
          <a:bodyPr/>
          <a:lstStyle/>
          <a:p>
            <a:fld id="{2403621E-5B0C-4FD0-9686-51BC38A2A5AD}" type="slidenum">
              <a:rPr lang="en-US" smtClean="0"/>
              <a:t>‹#›</a:t>
            </a:fld>
            <a:endParaRPr lang="en-US"/>
          </a:p>
        </p:txBody>
      </p:sp>
    </p:spTree>
    <p:extLst>
      <p:ext uri="{BB962C8B-B14F-4D97-AF65-F5344CB8AC3E}">
        <p14:creationId xmlns:p14="http://schemas.microsoft.com/office/powerpoint/2010/main" val="241651926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image" Target="../media/image2.png"/><Relationship Id="rId5" Type="http://schemas.openxmlformats.org/officeDocument/2006/relationships/slideLayout" Target="../slideLayouts/slideLayout16.xml"/><Relationship Id="rId10" Type="http://schemas.openxmlformats.org/officeDocument/2006/relationships/theme" Target="../theme/theme2.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theme" Target="../theme/theme3.xml"/><Relationship Id="rId3" Type="http://schemas.openxmlformats.org/officeDocument/2006/relationships/slideLayout" Target="../slideLayouts/slideLayout23.xml"/><Relationship Id="rId7" Type="http://schemas.openxmlformats.org/officeDocument/2006/relationships/slideLayout" Target="../slideLayouts/slideLayout27.xml"/><Relationship Id="rId2" Type="http://schemas.openxmlformats.org/officeDocument/2006/relationships/slideLayout" Target="../slideLayouts/slideLayout22.xml"/><Relationship Id="rId1" Type="http://schemas.openxmlformats.org/officeDocument/2006/relationships/slideLayout" Target="../slideLayouts/slideLayout21.xml"/><Relationship Id="rId6" Type="http://schemas.openxmlformats.org/officeDocument/2006/relationships/slideLayout" Target="../slideLayouts/slideLayout26.xml"/><Relationship Id="rId5" Type="http://schemas.openxmlformats.org/officeDocument/2006/relationships/slideLayout" Target="../slideLayouts/slideLayout25.xml"/><Relationship Id="rId4" Type="http://schemas.openxmlformats.org/officeDocument/2006/relationships/slideLayout" Target="../slideLayouts/slideLayout24.xml"/><Relationship Id="rId9" Type="http://schemas.openxmlformats.org/officeDocument/2006/relationships/image" Target="../media/image3.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914400" y="57150"/>
            <a:ext cx="6705600" cy="422672"/>
          </a:xfrm>
          <a:prstGeom prst="rect">
            <a:avLst/>
          </a:prstGeom>
        </p:spPr>
        <p:txBody>
          <a:bodyPr vert="horz" lIns="91440" tIns="45720" rIns="91440" bIns="45720" rtlCol="0" anchor="ctr">
            <a:noAutofit/>
          </a:bodyPr>
          <a:lstStyle/>
          <a:p>
            <a:r>
              <a:rPr lang="en-US"/>
              <a:t>Click to edit Master title style</a:t>
            </a:r>
          </a:p>
        </p:txBody>
      </p:sp>
      <p:sp>
        <p:nvSpPr>
          <p:cNvPr id="3" name="Text Placeholder 2"/>
          <p:cNvSpPr>
            <a:spLocks noGrp="1"/>
          </p:cNvSpPr>
          <p:nvPr>
            <p:ph type="body" idx="1"/>
          </p:nvPr>
        </p:nvSpPr>
        <p:spPr>
          <a:xfrm>
            <a:off x="457200" y="800101"/>
            <a:ext cx="8229600" cy="379452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3"/>
          </p:nvPr>
        </p:nvSpPr>
        <p:spPr>
          <a:xfrm>
            <a:off x="2549770" y="4771659"/>
            <a:ext cx="4372708" cy="273844"/>
          </a:xfrm>
          <a:prstGeom prst="rect">
            <a:avLst/>
          </a:prstGeom>
        </p:spPr>
        <p:txBody>
          <a:bodyPr vert="horz" lIns="91440" tIns="45720" rIns="91440" bIns="45720" rtlCol="0" anchor="ctr"/>
          <a:lstStyle>
            <a:lvl1pPr algn="ctr">
              <a:defRPr sz="1200">
                <a:solidFill>
                  <a:schemeClr val="accent1">
                    <a:lumMod val="75000"/>
                  </a:schemeClr>
                </a:solidFill>
              </a:defRPr>
            </a:lvl1pPr>
          </a:lstStyle>
          <a:p>
            <a:r>
              <a:rPr lang="en-US">
                <a:solidFill>
                  <a:srgbClr val="4F81BD">
                    <a:lumMod val="75000"/>
                  </a:srgbClr>
                </a:solidFill>
              </a:rPr>
              <a:t>ISSC 2024: ESCAPADE Lessons Learned</a:t>
            </a:r>
            <a:endParaRPr lang="en-US" dirty="0">
              <a:solidFill>
                <a:srgbClr val="4F81BD">
                  <a:lumMod val="75000"/>
                </a:srgbClr>
              </a:solidFill>
            </a:endParaRPr>
          </a:p>
        </p:txBody>
      </p:sp>
      <p:sp>
        <p:nvSpPr>
          <p:cNvPr id="6" name="Slide Number Placeholder 5"/>
          <p:cNvSpPr>
            <a:spLocks noGrp="1"/>
          </p:cNvSpPr>
          <p:nvPr>
            <p:ph type="sldNum" sz="quarter" idx="4"/>
          </p:nvPr>
        </p:nvSpPr>
        <p:spPr>
          <a:xfrm>
            <a:off x="8153400" y="4767263"/>
            <a:ext cx="5334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2403621E-5B0C-4FD0-9686-51BC38A2A5AD}" type="slidenum">
              <a:rPr lang="en-US" smtClean="0">
                <a:solidFill>
                  <a:prstClr val="black">
                    <a:tint val="75000"/>
                  </a:prstClr>
                </a:solidFill>
              </a:rPr>
              <a:pPr/>
              <a:t>‹#›</a:t>
            </a:fld>
            <a:endParaRPr lang="en-US">
              <a:solidFill>
                <a:prstClr val="black">
                  <a:tint val="75000"/>
                </a:prstClr>
              </a:solidFill>
            </a:endParaRPr>
          </a:p>
        </p:txBody>
      </p:sp>
      <p:sp>
        <p:nvSpPr>
          <p:cNvPr id="7" name="Rectangle 6"/>
          <p:cNvSpPr/>
          <p:nvPr userDrawn="1"/>
        </p:nvSpPr>
        <p:spPr>
          <a:xfrm>
            <a:off x="609600" y="514351"/>
            <a:ext cx="7543800" cy="34289"/>
          </a:xfrm>
          <a:prstGeom prst="rect">
            <a:avLst/>
          </a:prstGeom>
          <a:solidFill>
            <a:schemeClr val="bg1">
              <a:lumMod val="75000"/>
            </a:schemeClr>
          </a:solidFill>
          <a:ln w="12700">
            <a:solidFill>
              <a:srgbClr val="C00000"/>
            </a:solidFill>
          </a:ln>
          <a:effectLst>
            <a:outerShdw blurRad="50800" dist="25400" dir="16200000" sx="101000" sy="101000" algn="ctr" rotWithShape="0">
              <a:srgbClr val="C00000">
                <a:alpha val="44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pic>
        <p:nvPicPr>
          <p:cNvPr id="8" name="Picture 7"/>
          <p:cNvPicPr>
            <a:picLocks noChangeAspect="1"/>
          </p:cNvPicPr>
          <p:nvPr userDrawn="1"/>
        </p:nvPicPr>
        <p:blipFill>
          <a:blip r:embed="rId13" cstate="print">
            <a:extLst>
              <a:ext uri="{28A0092B-C50C-407E-A947-70E740481C1C}">
                <a14:useLocalDpi xmlns:a14="http://schemas.microsoft.com/office/drawing/2010/main" val="0"/>
              </a:ext>
            </a:extLst>
          </a:blip>
          <a:srcRect/>
          <a:stretch/>
        </p:blipFill>
        <p:spPr>
          <a:xfrm>
            <a:off x="8553460" y="41563"/>
            <a:ext cx="529918" cy="576208"/>
          </a:xfrm>
          <a:prstGeom prst="rect">
            <a:avLst/>
          </a:prstGeom>
        </p:spPr>
      </p:pic>
    </p:spTree>
    <p:extLst>
      <p:ext uri="{BB962C8B-B14F-4D97-AF65-F5344CB8AC3E}">
        <p14:creationId xmlns:p14="http://schemas.microsoft.com/office/powerpoint/2010/main" val="2217552880"/>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hf hdr="0" dt="0"/>
  <p:txStyles>
    <p:titleStyle>
      <a:lvl1pPr algn="ctr" defTabSz="914400" rtl="0" eaLnBrk="1" latinLnBrk="0" hangingPunct="1">
        <a:spcBef>
          <a:spcPct val="0"/>
        </a:spcBef>
        <a:buNone/>
        <a:defRPr sz="36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914400" y="57150"/>
            <a:ext cx="6705600" cy="422672"/>
          </a:xfrm>
          <a:prstGeom prst="rect">
            <a:avLst/>
          </a:prstGeom>
        </p:spPr>
        <p:txBody>
          <a:bodyPr vert="horz" lIns="91440" tIns="45720" rIns="91440" bIns="45720" rtlCol="0" anchor="ctr">
            <a:noAutofit/>
          </a:bodyPr>
          <a:lstStyle/>
          <a:p>
            <a:r>
              <a:rPr lang="en-US"/>
              <a:t>Click to edit Master title style</a:t>
            </a:r>
          </a:p>
        </p:txBody>
      </p:sp>
      <p:sp>
        <p:nvSpPr>
          <p:cNvPr id="3" name="Text Placeholder 2"/>
          <p:cNvSpPr>
            <a:spLocks noGrp="1"/>
          </p:cNvSpPr>
          <p:nvPr>
            <p:ph type="body" idx="1"/>
          </p:nvPr>
        </p:nvSpPr>
        <p:spPr>
          <a:xfrm>
            <a:off x="457200" y="800101"/>
            <a:ext cx="8229600" cy="3794522"/>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457200" y="4767264"/>
            <a:ext cx="2133600" cy="273844"/>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5" name="Footer Placeholder 4"/>
          <p:cNvSpPr>
            <a:spLocks noGrp="1"/>
          </p:cNvSpPr>
          <p:nvPr>
            <p:ph type="ftr" sz="quarter" idx="3"/>
          </p:nvPr>
        </p:nvSpPr>
        <p:spPr>
          <a:xfrm>
            <a:off x="3124200" y="4767264"/>
            <a:ext cx="2895600" cy="273844"/>
          </a:xfrm>
          <a:prstGeom prst="rect">
            <a:avLst/>
          </a:prstGeom>
        </p:spPr>
        <p:txBody>
          <a:bodyPr vert="horz" lIns="91440" tIns="45720" rIns="91440" bIns="45720" rtlCol="0" anchor="ctr"/>
          <a:lstStyle>
            <a:lvl1pPr algn="ctr">
              <a:defRPr sz="900">
                <a:solidFill>
                  <a:schemeClr val="tx1">
                    <a:tint val="75000"/>
                  </a:schemeClr>
                </a:solidFill>
              </a:defRPr>
            </a:lvl1pPr>
          </a:lstStyle>
          <a:p>
            <a:r>
              <a:rPr lang="en-US"/>
              <a:t>ISSC 2024: ESCAPADE Lessons Learned</a:t>
            </a:r>
            <a:endParaRPr lang="en-US" dirty="0"/>
          </a:p>
        </p:txBody>
      </p:sp>
      <p:sp>
        <p:nvSpPr>
          <p:cNvPr id="6" name="Slide Number Placeholder 5"/>
          <p:cNvSpPr>
            <a:spLocks noGrp="1"/>
          </p:cNvSpPr>
          <p:nvPr>
            <p:ph type="sldNum" sz="quarter" idx="4"/>
          </p:nvPr>
        </p:nvSpPr>
        <p:spPr>
          <a:xfrm>
            <a:off x="6553200" y="4767264"/>
            <a:ext cx="2133600" cy="273844"/>
          </a:xfrm>
          <a:prstGeom prst="rect">
            <a:avLst/>
          </a:prstGeom>
        </p:spPr>
        <p:txBody>
          <a:bodyPr vert="horz" lIns="91440" tIns="45720" rIns="91440" bIns="45720" rtlCol="0" anchor="ctr"/>
          <a:lstStyle>
            <a:lvl1pPr algn="r">
              <a:defRPr sz="900">
                <a:solidFill>
                  <a:schemeClr val="tx1">
                    <a:tint val="75000"/>
                  </a:schemeClr>
                </a:solidFill>
              </a:defRPr>
            </a:lvl1pPr>
          </a:lstStyle>
          <a:p>
            <a:fld id="{2403621E-5B0C-4FD0-9686-51BC38A2A5AD}" type="slidenum">
              <a:rPr lang="en-US" smtClean="0"/>
              <a:t>‹#›</a:t>
            </a:fld>
            <a:endParaRPr lang="en-US"/>
          </a:p>
        </p:txBody>
      </p:sp>
      <p:sp>
        <p:nvSpPr>
          <p:cNvPr id="7" name="Rectangle 6"/>
          <p:cNvSpPr/>
          <p:nvPr userDrawn="1"/>
        </p:nvSpPr>
        <p:spPr>
          <a:xfrm>
            <a:off x="609600" y="514351"/>
            <a:ext cx="7543800" cy="34289"/>
          </a:xfrm>
          <a:prstGeom prst="rect">
            <a:avLst/>
          </a:prstGeom>
          <a:solidFill>
            <a:schemeClr val="bg1">
              <a:lumMod val="75000"/>
            </a:schemeClr>
          </a:solidFill>
          <a:ln w="12700">
            <a:solidFill>
              <a:srgbClr val="C00000"/>
            </a:solidFill>
          </a:ln>
          <a:effectLst>
            <a:outerShdw blurRad="50800" dist="25400" dir="16200000" sx="101000" sy="101000" algn="ctr" rotWithShape="0">
              <a:srgbClr val="C00000">
                <a:alpha val="44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pic>
        <p:nvPicPr>
          <p:cNvPr id="8" name="Picture 7"/>
          <p:cNvPicPr>
            <a:picLocks noChangeAspect="1"/>
          </p:cNvPicPr>
          <p:nvPr userDrawn="1"/>
        </p:nvPicPr>
        <p:blipFill>
          <a:blip r:embed="rId11" cstate="print">
            <a:extLst>
              <a:ext uri="{28A0092B-C50C-407E-A947-70E740481C1C}">
                <a14:useLocalDpi xmlns:a14="http://schemas.microsoft.com/office/drawing/2010/main" val="0"/>
              </a:ext>
            </a:extLst>
          </a:blip>
          <a:srcRect/>
          <a:stretch/>
        </p:blipFill>
        <p:spPr>
          <a:xfrm>
            <a:off x="8350772" y="43915"/>
            <a:ext cx="672057" cy="730763"/>
          </a:xfrm>
          <a:prstGeom prst="rect">
            <a:avLst/>
          </a:prstGeom>
        </p:spPr>
      </p:pic>
    </p:spTree>
    <p:extLst>
      <p:ext uri="{BB962C8B-B14F-4D97-AF65-F5344CB8AC3E}">
        <p14:creationId xmlns:p14="http://schemas.microsoft.com/office/powerpoint/2010/main" val="3095248614"/>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Lst>
  <p:hf hdr="0" dt="0"/>
  <p:txStyles>
    <p:titleStyle>
      <a:lvl1pPr algn="ctr" defTabSz="685800" rtl="0" eaLnBrk="1" latinLnBrk="0" hangingPunct="1">
        <a:spcBef>
          <a:spcPct val="0"/>
        </a:spcBef>
        <a:buNone/>
        <a:defRPr sz="2700" kern="1200">
          <a:solidFill>
            <a:schemeClr val="tx1"/>
          </a:solidFill>
          <a:latin typeface="+mj-lt"/>
          <a:ea typeface="+mj-ea"/>
          <a:cs typeface="+mj-cs"/>
        </a:defRPr>
      </a:lvl1pPr>
    </p:titleStyle>
    <p:bodyStyle>
      <a:lvl1pPr marL="257175" indent="-257175" algn="l" defTabSz="6858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1pPr>
      <a:lvl2pPr marL="557213" indent="-214313" algn="l" defTabSz="685800" rtl="0" eaLnBrk="1" latinLnBrk="0" hangingPunct="1">
        <a:spcBef>
          <a:spcPct val="20000"/>
        </a:spcBef>
        <a:buFont typeface="Arial" panose="020B0604020202020204" pitchFamily="34" charset="0"/>
        <a:buChar char="–"/>
        <a:defRPr sz="2100" kern="1200">
          <a:solidFill>
            <a:schemeClr val="tx1"/>
          </a:solidFill>
          <a:latin typeface="+mn-lt"/>
          <a:ea typeface="+mn-ea"/>
          <a:cs typeface="+mn-cs"/>
        </a:defRPr>
      </a:lvl2pPr>
      <a:lvl3pPr marL="857250" indent="-171450" algn="l" defTabSz="6858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3pPr>
      <a:lvl4pPr marL="12001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4pPr>
      <a:lvl5pPr marL="15430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5pPr>
      <a:lvl6pPr marL="18859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6pPr>
      <a:lvl7pPr marL="22288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7pPr>
      <a:lvl8pPr marL="25717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8pPr>
      <a:lvl9pPr marL="29146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914400" y="57150"/>
            <a:ext cx="6705600" cy="422672"/>
          </a:xfrm>
          <a:prstGeom prst="rect">
            <a:avLst/>
          </a:prstGeom>
        </p:spPr>
        <p:txBody>
          <a:bodyPr vert="horz" lIns="91440" tIns="45720" rIns="91440" bIns="45720" rtlCol="0" anchor="ctr">
            <a:noAutofit/>
          </a:bodyPr>
          <a:lstStyle/>
          <a:p>
            <a:r>
              <a:rPr lang="en-US"/>
              <a:t>Click to edit Master title style</a:t>
            </a:r>
          </a:p>
        </p:txBody>
      </p:sp>
      <p:sp>
        <p:nvSpPr>
          <p:cNvPr id="3" name="Text Placeholder 2"/>
          <p:cNvSpPr>
            <a:spLocks noGrp="1"/>
          </p:cNvSpPr>
          <p:nvPr>
            <p:ph type="body" idx="1"/>
          </p:nvPr>
        </p:nvSpPr>
        <p:spPr>
          <a:xfrm>
            <a:off x="457200" y="800101"/>
            <a:ext cx="8229600" cy="3794522"/>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457200" y="4767264"/>
            <a:ext cx="2133600" cy="273844"/>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5" name="Footer Placeholder 4"/>
          <p:cNvSpPr>
            <a:spLocks noGrp="1"/>
          </p:cNvSpPr>
          <p:nvPr>
            <p:ph type="ftr" sz="quarter" idx="3"/>
          </p:nvPr>
        </p:nvSpPr>
        <p:spPr>
          <a:xfrm>
            <a:off x="3124200" y="4767264"/>
            <a:ext cx="2895600" cy="273844"/>
          </a:xfrm>
          <a:prstGeom prst="rect">
            <a:avLst/>
          </a:prstGeom>
        </p:spPr>
        <p:txBody>
          <a:bodyPr vert="horz" lIns="91440" tIns="45720" rIns="91440" bIns="45720" rtlCol="0" anchor="ctr"/>
          <a:lstStyle>
            <a:lvl1pPr algn="ctr">
              <a:defRPr sz="900">
                <a:solidFill>
                  <a:schemeClr val="tx1">
                    <a:tint val="75000"/>
                  </a:schemeClr>
                </a:solidFill>
              </a:defRPr>
            </a:lvl1pPr>
          </a:lstStyle>
          <a:p>
            <a:r>
              <a:rPr lang="en-US"/>
              <a:t>ISSC 2024: ESCAPADE Lessons Learned</a:t>
            </a:r>
            <a:endParaRPr lang="en-US" dirty="0"/>
          </a:p>
        </p:txBody>
      </p:sp>
      <p:sp>
        <p:nvSpPr>
          <p:cNvPr id="6" name="Slide Number Placeholder 5"/>
          <p:cNvSpPr>
            <a:spLocks noGrp="1"/>
          </p:cNvSpPr>
          <p:nvPr>
            <p:ph type="sldNum" sz="quarter" idx="4"/>
          </p:nvPr>
        </p:nvSpPr>
        <p:spPr>
          <a:xfrm>
            <a:off x="6553200" y="4767264"/>
            <a:ext cx="2133600" cy="273844"/>
          </a:xfrm>
          <a:prstGeom prst="rect">
            <a:avLst/>
          </a:prstGeom>
        </p:spPr>
        <p:txBody>
          <a:bodyPr vert="horz" lIns="91440" tIns="45720" rIns="91440" bIns="45720" rtlCol="0" anchor="ctr"/>
          <a:lstStyle>
            <a:lvl1pPr algn="r">
              <a:defRPr sz="900">
                <a:solidFill>
                  <a:schemeClr val="tx1">
                    <a:tint val="75000"/>
                  </a:schemeClr>
                </a:solidFill>
              </a:defRPr>
            </a:lvl1pPr>
          </a:lstStyle>
          <a:p>
            <a:fld id="{2403621E-5B0C-4FD0-9686-51BC38A2A5AD}" type="slidenum">
              <a:rPr lang="en-US" smtClean="0"/>
              <a:t>‹#›</a:t>
            </a:fld>
            <a:endParaRPr lang="en-US"/>
          </a:p>
        </p:txBody>
      </p:sp>
      <p:sp>
        <p:nvSpPr>
          <p:cNvPr id="7" name="Rectangle 6"/>
          <p:cNvSpPr/>
          <p:nvPr userDrawn="1"/>
        </p:nvSpPr>
        <p:spPr>
          <a:xfrm>
            <a:off x="609600" y="514351"/>
            <a:ext cx="7543800" cy="34289"/>
          </a:xfrm>
          <a:prstGeom prst="rect">
            <a:avLst/>
          </a:prstGeom>
          <a:solidFill>
            <a:schemeClr val="bg1">
              <a:lumMod val="75000"/>
            </a:schemeClr>
          </a:solidFill>
          <a:ln w="12700">
            <a:solidFill>
              <a:srgbClr val="C00000"/>
            </a:solidFill>
          </a:ln>
          <a:effectLst>
            <a:outerShdw blurRad="50800" dist="25400" dir="16200000" sx="101000" sy="101000" algn="ctr" rotWithShape="0">
              <a:srgbClr val="C00000">
                <a:alpha val="44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pic>
        <p:nvPicPr>
          <p:cNvPr id="10" name="Picture 9" descr="Logo&#10;&#10;Description automatically generated with low confidence">
            <a:extLst>
              <a:ext uri="{FF2B5EF4-FFF2-40B4-BE49-F238E27FC236}">
                <a16:creationId xmlns:a16="http://schemas.microsoft.com/office/drawing/2014/main" id="{57A4D052-8DE8-4049-8360-8CC145783DE0}"/>
              </a:ext>
            </a:extLst>
          </p:cNvPr>
          <p:cNvPicPr>
            <a:picLocks noChangeAspect="1"/>
          </p:cNvPicPr>
          <p:nvPr userDrawn="1"/>
        </p:nvPicPr>
        <p:blipFill>
          <a:blip r:embed="rId9" cstate="print">
            <a:extLst>
              <a:ext uri="{28A0092B-C50C-407E-A947-70E740481C1C}">
                <a14:useLocalDpi xmlns:a14="http://schemas.microsoft.com/office/drawing/2010/main" val="0"/>
              </a:ext>
            </a:extLst>
          </a:blip>
          <a:stretch>
            <a:fillRect/>
          </a:stretch>
        </p:blipFill>
        <p:spPr>
          <a:xfrm>
            <a:off x="8354294" y="-2084"/>
            <a:ext cx="656498" cy="701648"/>
          </a:xfrm>
          <a:prstGeom prst="rect">
            <a:avLst/>
          </a:prstGeom>
        </p:spPr>
      </p:pic>
    </p:spTree>
    <p:extLst>
      <p:ext uri="{BB962C8B-B14F-4D97-AF65-F5344CB8AC3E}">
        <p14:creationId xmlns:p14="http://schemas.microsoft.com/office/powerpoint/2010/main" val="110297022"/>
      </p:ext>
    </p:extLst>
  </p:cSld>
  <p:clrMap bg1="lt1" tx1="dk1" bg2="lt2" tx2="dk2" accent1="accent1" accent2="accent2" accent3="accent3" accent4="accent4" accent5="accent5" accent6="accent6" hlink="hlink" folHlink="folHlink"/>
  <p:sldLayoutIdLst>
    <p:sldLayoutId id="2147483708" r:id="rId1"/>
    <p:sldLayoutId id="2147483709" r:id="rId2"/>
    <p:sldLayoutId id="2147483710" r:id="rId3"/>
    <p:sldLayoutId id="2147483711" r:id="rId4"/>
    <p:sldLayoutId id="2147483712" r:id="rId5"/>
    <p:sldLayoutId id="2147483713" r:id="rId6"/>
    <p:sldLayoutId id="2147483714" r:id="rId7"/>
  </p:sldLayoutIdLst>
  <p:hf hdr="0" dt="0"/>
  <p:txStyles>
    <p:titleStyle>
      <a:lvl1pPr algn="ctr" defTabSz="685800" rtl="0" eaLnBrk="1" latinLnBrk="0" hangingPunct="1">
        <a:spcBef>
          <a:spcPct val="0"/>
        </a:spcBef>
        <a:buNone/>
        <a:defRPr sz="2700" kern="1200">
          <a:solidFill>
            <a:schemeClr val="tx1"/>
          </a:solidFill>
          <a:latin typeface="+mj-lt"/>
          <a:ea typeface="+mj-ea"/>
          <a:cs typeface="+mj-cs"/>
        </a:defRPr>
      </a:lvl1pPr>
    </p:titleStyle>
    <p:bodyStyle>
      <a:lvl1pPr marL="257175" indent="-257175" algn="l" defTabSz="6858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1pPr>
      <a:lvl2pPr marL="557213" indent="-214313" algn="l" defTabSz="685800" rtl="0" eaLnBrk="1" latinLnBrk="0" hangingPunct="1">
        <a:spcBef>
          <a:spcPct val="20000"/>
        </a:spcBef>
        <a:buFont typeface="Arial" panose="020B0604020202020204" pitchFamily="34" charset="0"/>
        <a:buChar char="–"/>
        <a:defRPr sz="2100" kern="1200">
          <a:solidFill>
            <a:schemeClr val="tx1"/>
          </a:solidFill>
          <a:latin typeface="+mn-lt"/>
          <a:ea typeface="+mn-ea"/>
          <a:cs typeface="+mn-cs"/>
        </a:defRPr>
      </a:lvl2pPr>
      <a:lvl3pPr marL="857250" indent="-171450" algn="l" defTabSz="6858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3pPr>
      <a:lvl4pPr marL="12001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4pPr>
      <a:lvl5pPr marL="15430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5pPr>
      <a:lvl6pPr marL="18859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6pPr>
      <a:lvl7pPr marL="22288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7pPr>
      <a:lvl8pPr marL="25717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8pPr>
      <a:lvl9pPr marL="29146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4.jpeg"/><Relationship Id="rId7" Type="http://schemas.openxmlformats.org/officeDocument/2006/relationships/image" Target="../media/image8.png"/><Relationship Id="rId2" Type="http://schemas.openxmlformats.org/officeDocument/2006/relationships/notesSlide" Target="../notesSlides/notesSlide1.xml"/><Relationship Id="rId1" Type="http://schemas.openxmlformats.org/officeDocument/2006/relationships/slideLayout" Target="../slideLayouts/slideLayout12.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 Id="rId9" Type="http://schemas.openxmlformats.org/officeDocument/2006/relationships/image" Target="../media/image10.png"/></Relationships>
</file>

<file path=ppt/slides/_rels/slide2.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13.png"/><Relationship Id="rId4" Type="http://schemas.openxmlformats.org/officeDocument/2006/relationships/image" Target="../media/image12.jpeg"/></Relationships>
</file>

<file path=ppt/slides/_rels/slide3.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8" Type="http://schemas.microsoft.com/office/2007/relationships/hdphoto" Target="../media/hdphoto2.wdp"/><Relationship Id="rId3" Type="http://schemas.openxmlformats.org/officeDocument/2006/relationships/image" Target="../media/image16.png"/><Relationship Id="rId7" Type="http://schemas.openxmlformats.org/officeDocument/2006/relationships/image" Target="../media/image19.png"/><Relationship Id="rId2" Type="http://schemas.openxmlformats.org/officeDocument/2006/relationships/image" Target="../media/image15.png"/><Relationship Id="rId1" Type="http://schemas.openxmlformats.org/officeDocument/2006/relationships/slideLayout" Target="../slideLayouts/slideLayout2.xml"/><Relationship Id="rId6" Type="http://schemas.openxmlformats.org/officeDocument/2006/relationships/image" Target="../media/image18.png"/><Relationship Id="rId11" Type="http://schemas.microsoft.com/office/2007/relationships/hdphoto" Target="../media/hdphoto3.wdp"/><Relationship Id="rId5" Type="http://schemas.microsoft.com/office/2007/relationships/hdphoto" Target="../media/hdphoto1.wdp"/><Relationship Id="rId10" Type="http://schemas.openxmlformats.org/officeDocument/2006/relationships/image" Target="../media/image21.png"/><Relationship Id="rId4" Type="http://schemas.openxmlformats.org/officeDocument/2006/relationships/image" Target="../media/image17.png"/><Relationship Id="rId9" Type="http://schemas.openxmlformats.org/officeDocument/2006/relationships/image" Target="../media/image20.png"/></Relationships>
</file>

<file path=ppt/slides/_rels/slide5.xml.rels><?xml version="1.0" encoding="UTF-8" standalone="yes"?>
<Relationships xmlns="http://schemas.openxmlformats.org/package/2006/relationships"><Relationship Id="rId8" Type="http://schemas.openxmlformats.org/officeDocument/2006/relationships/image" Target="../media/image28.png"/><Relationship Id="rId3" Type="http://schemas.openxmlformats.org/officeDocument/2006/relationships/image" Target="../media/image23.jpeg"/><Relationship Id="rId7" Type="http://schemas.openxmlformats.org/officeDocument/2006/relationships/image" Target="../media/image27.jpeg"/><Relationship Id="rId2" Type="http://schemas.openxmlformats.org/officeDocument/2006/relationships/image" Target="../media/image22.jpeg"/><Relationship Id="rId1" Type="http://schemas.openxmlformats.org/officeDocument/2006/relationships/slideLayout" Target="../slideLayouts/slideLayout2.xml"/><Relationship Id="rId6" Type="http://schemas.openxmlformats.org/officeDocument/2006/relationships/image" Target="../media/image26.jpeg"/><Relationship Id="rId5" Type="http://schemas.openxmlformats.org/officeDocument/2006/relationships/image" Target="../media/image25.jpeg"/><Relationship Id="rId4" Type="http://schemas.openxmlformats.org/officeDocument/2006/relationships/image" Target="../media/image24.jpeg"/><Relationship Id="rId9" Type="http://schemas.openxmlformats.org/officeDocument/2006/relationships/image" Target="../media/image29.jpg"/></Relationships>
</file>

<file path=ppt/slides/_rels/slide6.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4.xml"/><Relationship Id="rId1" Type="http://schemas.openxmlformats.org/officeDocument/2006/relationships/slideLayout" Target="../slideLayouts/slideLayout13.xml"/><Relationship Id="rId4" Type="http://schemas.openxmlformats.org/officeDocument/2006/relationships/image" Target="../media/image31.png"/></Relationships>
</file>

<file path=ppt/slides/_rels/slide7.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5.xml"/><Relationship Id="rId1" Type="http://schemas.openxmlformats.org/officeDocument/2006/relationships/slideLayout" Target="../slideLayouts/slideLayout13.xml"/><Relationship Id="rId6" Type="http://schemas.openxmlformats.org/officeDocument/2006/relationships/image" Target="../media/image35.png"/><Relationship Id="rId5" Type="http://schemas.openxmlformats.org/officeDocument/2006/relationships/image" Target="../media/image34.png"/><Relationship Id="rId4" Type="http://schemas.openxmlformats.org/officeDocument/2006/relationships/image" Target="../media/image33.png"/></Relationships>
</file>

<file path=ppt/slides/_rels/slide8.xml.rels><?xml version="1.0" encoding="UTF-8" standalone="yes"?>
<Relationships xmlns="http://schemas.openxmlformats.org/package/2006/relationships"><Relationship Id="rId8" Type="http://schemas.openxmlformats.org/officeDocument/2006/relationships/image" Target="../media/image42.png"/><Relationship Id="rId3" Type="http://schemas.openxmlformats.org/officeDocument/2006/relationships/image" Target="../media/image37.png"/><Relationship Id="rId7" Type="http://schemas.openxmlformats.org/officeDocument/2006/relationships/image" Target="../media/image41.jpeg"/><Relationship Id="rId2" Type="http://schemas.openxmlformats.org/officeDocument/2006/relationships/image" Target="../media/image36.png"/><Relationship Id="rId1" Type="http://schemas.openxmlformats.org/officeDocument/2006/relationships/slideLayout" Target="../slideLayouts/slideLayout2.xml"/><Relationship Id="rId6" Type="http://schemas.openxmlformats.org/officeDocument/2006/relationships/image" Target="../media/image40.png"/><Relationship Id="rId5" Type="http://schemas.openxmlformats.org/officeDocument/2006/relationships/image" Target="../media/image39.png"/><Relationship Id="rId4" Type="http://schemas.openxmlformats.org/officeDocument/2006/relationships/image" Target="../media/image38.png"/></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microsoft.com/office/2007/relationships/media" Target="../media/media1.mp4"/><Relationship Id="rId1" Type="http://schemas.openxmlformats.org/officeDocument/2006/relationships/video" Target="NULL" TargetMode="External"/><Relationship Id="rId5" Type="http://schemas.openxmlformats.org/officeDocument/2006/relationships/image" Target="../media/image43.png"/><Relationship Id="rId4" Type="http://schemas.openxmlformats.org/officeDocument/2006/relationships/notesSlide" Target="../notesSlides/notesSlide6.xml"/></Relationships>
</file>

<file path=ppt/slides/_rels/slide10.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2" Type="http://schemas.openxmlformats.org/officeDocument/2006/relationships/image" Target="../media/image45.tiff"/><Relationship Id="rId1" Type="http://schemas.openxmlformats.org/officeDocument/2006/relationships/slideLayout" Target="../slideLayouts/slideLayout15.xml"/></Relationships>
</file>

<file path=ppt/slides/_rels/slide12.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28.png"/><Relationship Id="rId1" Type="http://schemas.openxmlformats.org/officeDocument/2006/relationships/slideLayout" Target="../slideLayouts/slideLayout13.xml"/><Relationship Id="rId5" Type="http://schemas.openxmlformats.org/officeDocument/2006/relationships/image" Target="../media/image48.png"/><Relationship Id="rId4" Type="http://schemas.openxmlformats.org/officeDocument/2006/relationships/image" Target="../media/image47.png"/></Relationships>
</file>

<file path=ppt/slides/_rels/slide13.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7.xml"/><Relationship Id="rId1" Type="http://schemas.openxmlformats.org/officeDocument/2006/relationships/slideLayout" Target="../slideLayouts/slideLayout22.xml"/><Relationship Id="rId4" Type="http://schemas.openxmlformats.org/officeDocument/2006/relationships/image" Target="../media/image50.jpeg"/></Relationships>
</file>

<file path=ppt/slides/_rels/slide14.xml.rels><?xml version="1.0" encoding="UTF-8" standalone="yes"?>
<Relationships xmlns="http://schemas.openxmlformats.org/package/2006/relationships"><Relationship Id="rId3" Type="http://schemas.openxmlformats.org/officeDocument/2006/relationships/image" Target="cid:image001.jpg@01D9C9C5.F1940410" TargetMode="External"/><Relationship Id="rId2" Type="http://schemas.openxmlformats.org/officeDocument/2006/relationships/image" Target="../media/image51.jpeg"/><Relationship Id="rId1" Type="http://schemas.openxmlformats.org/officeDocument/2006/relationships/slideLayout" Target="../slideLayouts/slideLayout22.xml"/><Relationship Id="rId4" Type="http://schemas.openxmlformats.org/officeDocument/2006/relationships/image" Target="../media/image52.png"/></Relationships>
</file>

<file path=ppt/slides/_rels/slide15.xml.rels><?xml version="1.0" encoding="UTF-8" standalone="yes"?>
<Relationships xmlns="http://schemas.openxmlformats.org/package/2006/relationships"><Relationship Id="rId3" Type="http://schemas.openxmlformats.org/officeDocument/2006/relationships/image" Target="../media/image53.jpeg"/><Relationship Id="rId7" Type="http://schemas.openxmlformats.org/officeDocument/2006/relationships/image" Target="../media/image57.png"/><Relationship Id="rId2" Type="http://schemas.openxmlformats.org/officeDocument/2006/relationships/notesSlide" Target="../notesSlides/notesSlide8.xml"/><Relationship Id="rId1" Type="http://schemas.openxmlformats.org/officeDocument/2006/relationships/slideLayout" Target="../slideLayouts/slideLayout22.xml"/><Relationship Id="rId6" Type="http://schemas.openxmlformats.org/officeDocument/2006/relationships/image" Target="../media/image56.png"/><Relationship Id="rId5" Type="http://schemas.openxmlformats.org/officeDocument/2006/relationships/image" Target="../media/image55.png"/><Relationship Id="rId4" Type="http://schemas.openxmlformats.org/officeDocument/2006/relationships/image" Target="../media/image54.jpeg"/></Relationships>
</file>

<file path=ppt/slides/_rels/slide16.xml.rels><?xml version="1.0" encoding="UTF-8" standalone="yes"?>
<Relationships xmlns="http://schemas.openxmlformats.org/package/2006/relationships"><Relationship Id="rId3" Type="http://schemas.openxmlformats.org/officeDocument/2006/relationships/image" Target="../media/image59.svg"/><Relationship Id="rId2" Type="http://schemas.openxmlformats.org/officeDocument/2006/relationships/image" Target="../media/image58.png"/><Relationship Id="rId1" Type="http://schemas.openxmlformats.org/officeDocument/2006/relationships/slideLayout" Target="../slideLayouts/slideLayout22.xml"/><Relationship Id="rId5" Type="http://schemas.openxmlformats.org/officeDocument/2006/relationships/image" Target="../media/image61.svg"/><Relationship Id="rId4" Type="http://schemas.openxmlformats.org/officeDocument/2006/relationships/image" Target="../media/image60.png"/></Relationships>
</file>

<file path=ppt/slides/_rels/slide17.xml.rels><?xml version="1.0" encoding="UTF-8" standalone="yes"?>
<Relationships xmlns="http://schemas.openxmlformats.org/package/2006/relationships"><Relationship Id="rId2" Type="http://schemas.openxmlformats.org/officeDocument/2006/relationships/image" Target="../media/image62.png"/><Relationship Id="rId1" Type="http://schemas.openxmlformats.org/officeDocument/2006/relationships/slideLayout" Target="../slideLayouts/slideLayout22.xml"/></Relationships>
</file>

<file path=ppt/slides/_rels/slide18.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image" Target="../media/image63.png"/><Relationship Id="rId1" Type="http://schemas.openxmlformats.org/officeDocument/2006/relationships/slideLayout" Target="../slideLayouts/slideLayout22.xml"/></Relationships>
</file>

<file path=ppt/slides/_rels/slide19.xml.rels><?xml version="1.0" encoding="UTF-8" standalone="yes"?>
<Relationships xmlns="http://schemas.openxmlformats.org/package/2006/relationships"><Relationship Id="rId2" Type="http://schemas.openxmlformats.org/officeDocument/2006/relationships/image" Target="../media/image65.jpeg"/><Relationship Id="rId1" Type="http://schemas.openxmlformats.org/officeDocument/2006/relationships/slideLayout" Target="../slideLayouts/slideLayout2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21.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9.xml"/><Relationship Id="rId1" Type="http://schemas.openxmlformats.org/officeDocument/2006/relationships/slideLayout" Target="../slideLayouts/slideLayout22.xml"/><Relationship Id="rId4" Type="http://schemas.openxmlformats.org/officeDocument/2006/relationships/image" Target="../media/image67.jpe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23.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notesSlide" Target="../notesSlides/notesSlide10.xml"/><Relationship Id="rId1" Type="http://schemas.openxmlformats.org/officeDocument/2006/relationships/slideLayout" Target="../slideLayouts/slideLayout22.xml"/></Relationships>
</file>

<file path=ppt/slides/_rels/slide24.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notesSlide" Target="../notesSlides/notesSlide11.xml"/><Relationship Id="rId1" Type="http://schemas.openxmlformats.org/officeDocument/2006/relationships/slideLayout" Target="../slideLayouts/slideLayout22.xml"/><Relationship Id="rId4" Type="http://schemas.openxmlformats.org/officeDocument/2006/relationships/image" Target="../media/image70.png"/></Relationships>
</file>

<file path=ppt/slides/_rels/slide25.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notesSlide" Target="../notesSlides/notesSlide12.xml"/><Relationship Id="rId1" Type="http://schemas.openxmlformats.org/officeDocument/2006/relationships/slideLayout" Target="../slideLayouts/slideLayout22.xml"/><Relationship Id="rId4" Type="http://schemas.openxmlformats.org/officeDocument/2006/relationships/image" Target="../media/image72.jpeg"/></Relationships>
</file>

<file path=ppt/slides/_rels/slide26.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notesSlide" Target="../notesSlides/notesSlide13.xml"/><Relationship Id="rId1" Type="http://schemas.openxmlformats.org/officeDocument/2006/relationships/slideLayout" Target="../slideLayouts/slideLayout22.xml"/><Relationship Id="rId4" Type="http://schemas.openxmlformats.org/officeDocument/2006/relationships/image" Target="../media/image74.jpe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9" name="Rectangle 18">
            <a:extLst>
              <a:ext uri="{FF2B5EF4-FFF2-40B4-BE49-F238E27FC236}">
                <a16:creationId xmlns:a16="http://schemas.microsoft.com/office/drawing/2014/main" id="{AF367518-9D5E-4C61-AE66-8923456F4063}"/>
              </a:ext>
            </a:extLst>
          </p:cNvPr>
          <p:cNvSpPr/>
          <p:nvPr/>
        </p:nvSpPr>
        <p:spPr>
          <a:xfrm>
            <a:off x="2879630" y="17426"/>
            <a:ext cx="6231240" cy="779207"/>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en-US" sz="1350">
              <a:solidFill>
                <a:prstClr val="white"/>
              </a:solidFill>
              <a:latin typeface="Calibri"/>
            </a:endParaRPr>
          </a:p>
        </p:txBody>
      </p:sp>
      <p:pic>
        <p:nvPicPr>
          <p:cNvPr id="16" name="Picture 15" descr="A satellite in space&#10;&#10;Description automatically generated with medium confidence">
            <a:extLst>
              <a:ext uri="{FF2B5EF4-FFF2-40B4-BE49-F238E27FC236}">
                <a16:creationId xmlns:a16="http://schemas.microsoft.com/office/drawing/2014/main" id="{972F0F1C-3EDF-46A3-891F-1C37CA067501}"/>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0" y="0"/>
            <a:ext cx="3988345" cy="5143500"/>
          </a:xfrm>
          <a:prstGeom prst="rect">
            <a:avLst/>
          </a:prstGeom>
        </p:spPr>
      </p:pic>
      <p:sp>
        <p:nvSpPr>
          <p:cNvPr id="2" name="Title 1"/>
          <p:cNvSpPr>
            <a:spLocks noGrp="1"/>
          </p:cNvSpPr>
          <p:nvPr>
            <p:ph type="ctrTitle"/>
          </p:nvPr>
        </p:nvSpPr>
        <p:spPr>
          <a:xfrm>
            <a:off x="5131123" y="1589542"/>
            <a:ext cx="3839556" cy="2033619"/>
          </a:xfrm>
        </p:spPr>
        <p:txBody>
          <a:bodyPr/>
          <a:lstStyle/>
          <a:p>
            <a:r>
              <a:rPr lang="en-US" sz="3200" dirty="0">
                <a:solidFill>
                  <a:schemeClr val="bg1"/>
                </a:solidFill>
              </a:rPr>
              <a:t>ESCAPADE: low-cost formation flying for unique space weather science at Mars</a:t>
            </a:r>
          </a:p>
        </p:txBody>
      </p:sp>
      <p:pic>
        <p:nvPicPr>
          <p:cNvPr id="6" name="Picture 4" descr="C:\Users\rlillis\Dropbox\2018 SIMPLEx EscaPADE\SIMPLEX_Proposal\Proposal\Embry-Riddle_Aeronautical_University_Seal.png"/>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1214120" y="118581"/>
            <a:ext cx="542130" cy="542130"/>
          </a:xfrm>
          <a:prstGeom prst="rect">
            <a:avLst/>
          </a:prstGeom>
          <a:noFill/>
          <a:extLst>
            <a:ext uri="{909E8E84-426E-40DD-AFC4-6F175D3DCCD1}">
              <a14:hiddenFill xmlns:a14="http://schemas.microsoft.com/office/drawing/2010/main">
                <a:solidFill>
                  <a:srgbClr val="FFFFFF"/>
                </a:solidFill>
              </a14:hiddenFill>
            </a:ext>
          </a:extLst>
        </p:spPr>
      </p:pic>
      <p:sp>
        <p:nvSpPr>
          <p:cNvPr id="8" name="AutoShape 8" descr="Advanced Space Logo"/>
          <p:cNvSpPr>
            <a:spLocks noChangeAspect="1" noChangeArrowheads="1"/>
          </p:cNvSpPr>
          <p:nvPr/>
        </p:nvSpPr>
        <p:spPr bwMode="auto">
          <a:xfrm>
            <a:off x="1259681" y="-108347"/>
            <a:ext cx="228600" cy="2286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pPr defTabSz="685800"/>
            <a:endParaRPr lang="en-US" sz="1350">
              <a:solidFill>
                <a:prstClr val="black"/>
              </a:solidFill>
              <a:latin typeface="Calibri"/>
            </a:endParaRPr>
          </a:p>
        </p:txBody>
      </p:sp>
      <p:pic>
        <p:nvPicPr>
          <p:cNvPr id="9" name="Picture 9" descr="C:\Users\rlillis\Dropbox\2018 SIMPLEx EscaPADE\SIMPLEX_Proposal\Proposal\advanced-space-logo-mainslide.png"/>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197314" y="84933"/>
            <a:ext cx="559191" cy="527539"/>
          </a:xfrm>
          <a:prstGeom prst="rect">
            <a:avLst/>
          </a:prstGeom>
          <a:noFill/>
          <a:extLst>
            <a:ext uri="{909E8E84-426E-40DD-AFC4-6F175D3DCCD1}">
              <a14:hiddenFill xmlns:a14="http://schemas.microsoft.com/office/drawing/2010/main">
                <a:solidFill>
                  <a:srgbClr val="FFFFFF"/>
                </a:solidFill>
              </a14:hiddenFill>
            </a:ext>
          </a:extLst>
        </p:spPr>
      </p:pic>
      <p:pic>
        <p:nvPicPr>
          <p:cNvPr id="2051" name="Picture 3" descr="C:\Users\rlillis\Documents\Work\Admin\Logo\SSL-Berkeley-80blue_small.png"/>
          <p:cNvPicPr>
            <a:picLocks noChangeAspect="1" noChangeArrowheads="1"/>
          </p:cNvPicPr>
          <p:nvPr/>
        </p:nvPicPr>
        <p:blipFill>
          <a:blip r:embed="rId6" cstate="screen">
            <a:extLst>
              <a:ext uri="{28A0092B-C50C-407E-A947-70E740481C1C}">
                <a14:useLocalDpi xmlns:a14="http://schemas.microsoft.com/office/drawing/2010/main"/>
              </a:ext>
            </a:extLst>
          </a:blip>
          <a:srcRect/>
          <a:stretch>
            <a:fillRect/>
          </a:stretch>
        </p:blipFill>
        <p:spPr bwMode="auto">
          <a:xfrm>
            <a:off x="2214513" y="144267"/>
            <a:ext cx="1268587" cy="570424"/>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C:\Users\rlillis\Documents\Work\Pictures\NASA_transparent_logo.png"/>
          <p:cNvPicPr>
            <a:picLocks noChangeAspect="1" noChangeArrowheads="1"/>
          </p:cNvPicPr>
          <p:nvPr/>
        </p:nvPicPr>
        <p:blipFill>
          <a:blip r:embed="rId7" cstate="screen">
            <a:extLst>
              <a:ext uri="{28A0092B-C50C-407E-A947-70E740481C1C}">
                <a14:useLocalDpi xmlns:a14="http://schemas.microsoft.com/office/drawing/2010/main"/>
              </a:ext>
            </a:extLst>
          </a:blip>
          <a:srcRect/>
          <a:stretch>
            <a:fillRect/>
          </a:stretch>
        </p:blipFill>
        <p:spPr bwMode="auto">
          <a:xfrm>
            <a:off x="5677804" y="80539"/>
            <a:ext cx="785539" cy="652979"/>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p:cNvPicPr>
            <a:picLocks noChangeAspect="1"/>
          </p:cNvPicPr>
          <p:nvPr/>
        </p:nvPicPr>
        <p:blipFill>
          <a:blip r:embed="rId8">
            <a:extLst>
              <a:ext uri="{28A0092B-C50C-407E-A947-70E740481C1C}">
                <a14:useLocalDpi xmlns:a14="http://schemas.microsoft.com/office/drawing/2010/main"/>
              </a:ext>
            </a:extLst>
          </a:blip>
          <a:stretch>
            <a:fillRect/>
          </a:stretch>
        </p:blipFill>
        <p:spPr>
          <a:xfrm>
            <a:off x="6538006" y="-201650"/>
            <a:ext cx="2447741" cy="1275030"/>
          </a:xfrm>
          <a:prstGeom prst="rect">
            <a:avLst/>
          </a:prstGeom>
        </p:spPr>
      </p:pic>
      <p:sp>
        <p:nvSpPr>
          <p:cNvPr id="17" name="AutoShape 8" descr="Advanced Space Logo">
            <a:extLst>
              <a:ext uri="{FF2B5EF4-FFF2-40B4-BE49-F238E27FC236}">
                <a16:creationId xmlns:a16="http://schemas.microsoft.com/office/drawing/2014/main" id="{B1243CA2-4EEC-4290-AD66-E7B17F169764}"/>
              </a:ext>
            </a:extLst>
          </p:cNvPr>
          <p:cNvSpPr>
            <a:spLocks noChangeAspect="1" noChangeArrowheads="1"/>
          </p:cNvSpPr>
          <p:nvPr/>
        </p:nvSpPr>
        <p:spPr bwMode="auto">
          <a:xfrm>
            <a:off x="5131123" y="4794138"/>
            <a:ext cx="304800" cy="2286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21" name="TextBox 20">
            <a:extLst>
              <a:ext uri="{FF2B5EF4-FFF2-40B4-BE49-F238E27FC236}">
                <a16:creationId xmlns:a16="http://schemas.microsoft.com/office/drawing/2014/main" id="{D3B4CF8D-D3EC-43FD-B2D2-536A98234CCD}"/>
              </a:ext>
            </a:extLst>
          </p:cNvPr>
          <p:cNvSpPr txBox="1"/>
          <p:nvPr/>
        </p:nvSpPr>
        <p:spPr>
          <a:xfrm>
            <a:off x="8272268" y="4653407"/>
            <a:ext cx="301686" cy="369332"/>
          </a:xfrm>
          <a:prstGeom prst="rect">
            <a:avLst/>
          </a:prstGeom>
          <a:noFill/>
        </p:spPr>
        <p:txBody>
          <a:bodyPr wrap="none" rtlCol="0">
            <a:spAutoFit/>
          </a:bodyPr>
          <a:lstStyle/>
          <a:p>
            <a:r>
              <a:rPr lang="en-US" dirty="0">
                <a:solidFill>
                  <a:prstClr val="black"/>
                </a:solidFill>
              </a:rPr>
              <a:t>1</a:t>
            </a:r>
          </a:p>
        </p:txBody>
      </p:sp>
      <p:sp>
        <p:nvSpPr>
          <p:cNvPr id="22" name="TextBox 21">
            <a:extLst>
              <a:ext uri="{FF2B5EF4-FFF2-40B4-BE49-F238E27FC236}">
                <a16:creationId xmlns:a16="http://schemas.microsoft.com/office/drawing/2014/main" id="{316E6656-24B6-4320-AE7D-BE5C32FDE878}"/>
              </a:ext>
            </a:extLst>
          </p:cNvPr>
          <p:cNvSpPr txBox="1"/>
          <p:nvPr/>
        </p:nvSpPr>
        <p:spPr>
          <a:xfrm>
            <a:off x="3685271" y="3984906"/>
            <a:ext cx="3985065" cy="646331"/>
          </a:xfrm>
          <a:prstGeom prst="rect">
            <a:avLst/>
          </a:prstGeom>
          <a:noFill/>
        </p:spPr>
        <p:txBody>
          <a:bodyPr wrap="none" rtlCol="0">
            <a:spAutoFit/>
          </a:bodyPr>
          <a:lstStyle/>
          <a:p>
            <a:pPr algn="ctr"/>
            <a:r>
              <a:rPr lang="en-US" i="1" dirty="0">
                <a:solidFill>
                  <a:srgbClr val="00B0F0"/>
                </a:solidFill>
              </a:rPr>
              <a:t>Interplanetary Small Satellite Conference</a:t>
            </a:r>
          </a:p>
          <a:p>
            <a:pPr algn="ctr"/>
            <a:r>
              <a:rPr lang="en-US" i="1" dirty="0">
                <a:solidFill>
                  <a:srgbClr val="00B0F0"/>
                </a:solidFill>
              </a:rPr>
              <a:t>2024-04-30</a:t>
            </a:r>
          </a:p>
        </p:txBody>
      </p:sp>
      <p:sp>
        <p:nvSpPr>
          <p:cNvPr id="3" name="Footer Placeholder 2">
            <a:extLst>
              <a:ext uri="{FF2B5EF4-FFF2-40B4-BE49-F238E27FC236}">
                <a16:creationId xmlns:a16="http://schemas.microsoft.com/office/drawing/2014/main" id="{A221854B-F807-4624-868B-C508D91C1589}"/>
              </a:ext>
            </a:extLst>
          </p:cNvPr>
          <p:cNvSpPr>
            <a:spLocks noGrp="1"/>
          </p:cNvSpPr>
          <p:nvPr>
            <p:ph type="ftr" sz="quarter" idx="11"/>
          </p:nvPr>
        </p:nvSpPr>
        <p:spPr/>
        <p:txBody>
          <a:bodyPr/>
          <a:lstStyle/>
          <a:p>
            <a:r>
              <a:rPr lang="en-US"/>
              <a:t>ISSC 2024: ESCAPADE Lessons Learned</a:t>
            </a:r>
            <a:endParaRPr lang="en-US" dirty="0"/>
          </a:p>
        </p:txBody>
      </p:sp>
      <p:sp>
        <p:nvSpPr>
          <p:cNvPr id="5" name="Slide Number Placeholder 4">
            <a:extLst>
              <a:ext uri="{FF2B5EF4-FFF2-40B4-BE49-F238E27FC236}">
                <a16:creationId xmlns:a16="http://schemas.microsoft.com/office/drawing/2014/main" id="{6959D9A5-784B-4877-9FC5-A97892FB9E13}"/>
              </a:ext>
            </a:extLst>
          </p:cNvPr>
          <p:cNvSpPr>
            <a:spLocks noGrp="1"/>
          </p:cNvSpPr>
          <p:nvPr>
            <p:ph type="sldNum" sz="quarter" idx="12"/>
          </p:nvPr>
        </p:nvSpPr>
        <p:spPr/>
        <p:txBody>
          <a:bodyPr/>
          <a:lstStyle/>
          <a:p>
            <a:fld id="{2403621E-5B0C-4FD0-9686-51BC38A2A5AD}" type="slidenum">
              <a:rPr lang="en-US" smtClean="0"/>
              <a:t>1</a:t>
            </a:fld>
            <a:endParaRPr lang="en-US"/>
          </a:p>
        </p:txBody>
      </p:sp>
      <p:pic>
        <p:nvPicPr>
          <p:cNvPr id="11" name="Picture 10">
            <a:extLst>
              <a:ext uri="{FF2B5EF4-FFF2-40B4-BE49-F238E27FC236}">
                <a16:creationId xmlns:a16="http://schemas.microsoft.com/office/drawing/2014/main" id="{91EC40AB-9045-F6AB-69C8-F62D06D75BD7}"/>
              </a:ext>
            </a:extLst>
          </p:cNvPr>
          <p:cNvPicPr>
            <a:picLocks noChangeAspect="1"/>
          </p:cNvPicPr>
          <p:nvPr/>
        </p:nvPicPr>
        <p:blipFill>
          <a:blip r:embed="rId9" cstate="print">
            <a:extLst>
              <a:ext uri="{28A0092B-C50C-407E-A947-70E740481C1C}">
                <a14:useLocalDpi xmlns:a14="http://schemas.microsoft.com/office/drawing/2010/main" val="0"/>
              </a:ext>
            </a:extLst>
          </a:blip>
          <a:srcRect/>
          <a:stretch/>
        </p:blipFill>
        <p:spPr>
          <a:xfrm>
            <a:off x="3505114" y="26969"/>
            <a:ext cx="2003379" cy="2264537"/>
          </a:xfrm>
          <a:prstGeom prst="rect">
            <a:avLst/>
          </a:prstGeom>
        </p:spPr>
      </p:pic>
    </p:spTree>
    <p:extLst>
      <p:ext uri="{BB962C8B-B14F-4D97-AF65-F5344CB8AC3E}">
        <p14:creationId xmlns:p14="http://schemas.microsoft.com/office/powerpoint/2010/main" val="325190301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930478" y="770737"/>
            <a:ext cx="5231219" cy="2703984"/>
          </a:xfrm>
          <a:solidFill>
            <a:schemeClr val="tx1"/>
          </a:solidFill>
        </p:spPr>
        <p:txBody>
          <a:bodyPr>
            <a:normAutofit/>
          </a:bodyPr>
          <a:lstStyle/>
          <a:p>
            <a:pPr>
              <a:spcBef>
                <a:spcPts val="1200"/>
              </a:spcBef>
            </a:pPr>
            <a:r>
              <a:rPr lang="en-US" sz="2200" dirty="0">
                <a:solidFill>
                  <a:schemeClr val="bg1"/>
                </a:solidFill>
              </a:rPr>
              <a:t>ESCAPADE is a twin-spacecraft Class D tailored low-cost (&lt;$60 million) mission dedicated to studying the transfer of solar wind energy and momentum through Mars’ unique hybrid magnetosphere and how it drives ion and sputtering escape.</a:t>
            </a:r>
          </a:p>
        </p:txBody>
      </p:sp>
      <p:pic>
        <p:nvPicPr>
          <p:cNvPr id="8" name="Picture 7"/>
          <p:cNvPicPr>
            <a:picLocks/>
          </p:cNvPicPr>
          <p:nvPr/>
        </p:nvPicPr>
        <p:blipFill rotWithShape="1">
          <a:blip r:embed="rId3" cstate="print">
            <a:extLst>
              <a:ext uri="{28A0092B-C50C-407E-A947-70E740481C1C}">
                <a14:useLocalDpi xmlns:a14="http://schemas.microsoft.com/office/drawing/2010/main" val="0"/>
              </a:ext>
            </a:extLst>
          </a:blip>
          <a:srcRect/>
          <a:stretch/>
        </p:blipFill>
        <p:spPr>
          <a:xfrm rot="5400000">
            <a:off x="3696817" y="-320238"/>
            <a:ext cx="1763465" cy="9160451"/>
          </a:xfrm>
          <a:prstGeom prst="rect">
            <a:avLst/>
          </a:prstGeom>
        </p:spPr>
      </p:pic>
      <p:grpSp>
        <p:nvGrpSpPr>
          <p:cNvPr id="4" name="Group 3"/>
          <p:cNvGrpSpPr>
            <a:grpSpLocks noChangeAspect="1"/>
          </p:cNvGrpSpPr>
          <p:nvPr/>
        </p:nvGrpSpPr>
        <p:grpSpPr>
          <a:xfrm>
            <a:off x="-1" y="772516"/>
            <a:ext cx="4226355" cy="3323636"/>
            <a:chOff x="0" y="1447800"/>
            <a:chExt cx="6858000" cy="5540644"/>
          </a:xfrm>
        </p:grpSpPr>
        <p:pic>
          <p:nvPicPr>
            <p:cNvPr id="5" name="Picture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1447800"/>
              <a:ext cx="6858000" cy="5540644"/>
            </a:xfrm>
            <a:prstGeom prst="rect">
              <a:avLst/>
            </a:prstGeom>
          </p:spPr>
        </p:pic>
        <p:pic>
          <p:nvPicPr>
            <p:cNvPr id="6" name="Picture 2" descr="C:\Users\rlillis\Dropbox\2018 SIMPLEx EscaPADE\Spacecraft and Subsystems\SC Configuration\20180710\ESCAPADE_10_nobg.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rot="1373154">
              <a:off x="906560" y="3168504"/>
              <a:ext cx="1368940" cy="628650"/>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2" descr="C:\Users\rlillis\Dropbox\2018 SIMPLEx EscaPADE\Spacecraft and Subsystems\SC Configuration\20180710\ESCAPADE_10_nobg.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rot="1373154">
              <a:off x="4411760" y="4508645"/>
              <a:ext cx="1368940" cy="628650"/>
            </a:xfrm>
            <a:prstGeom prst="rect">
              <a:avLst/>
            </a:prstGeom>
            <a:noFill/>
            <a:extLst>
              <a:ext uri="{909E8E84-426E-40DD-AFC4-6F175D3DCCD1}">
                <a14:hiddenFill xmlns:a14="http://schemas.microsoft.com/office/drawing/2010/main">
                  <a:solidFill>
                    <a:srgbClr val="FFFFFF"/>
                  </a:solidFill>
                </a14:hiddenFill>
              </a:ext>
            </a:extLst>
          </p:spPr>
        </p:pic>
      </p:grpSp>
      <p:sp>
        <p:nvSpPr>
          <p:cNvPr id="9" name="Title 8"/>
          <p:cNvSpPr>
            <a:spLocks noGrp="1"/>
          </p:cNvSpPr>
          <p:nvPr>
            <p:ph type="title"/>
          </p:nvPr>
        </p:nvSpPr>
        <p:spPr/>
        <p:txBody>
          <a:bodyPr/>
          <a:lstStyle/>
          <a:p>
            <a:r>
              <a:rPr lang="en-US" dirty="0"/>
              <a:t>What is ESCAPADE?</a:t>
            </a:r>
          </a:p>
        </p:txBody>
      </p:sp>
      <p:sp>
        <p:nvSpPr>
          <p:cNvPr id="2" name="Footer Placeholder 1"/>
          <p:cNvSpPr>
            <a:spLocks noGrp="1"/>
          </p:cNvSpPr>
          <p:nvPr>
            <p:ph type="ftr" sz="quarter" idx="11"/>
          </p:nvPr>
        </p:nvSpPr>
        <p:spPr>
          <a:xfrm>
            <a:off x="2396837" y="4869656"/>
            <a:ext cx="4511787" cy="273844"/>
          </a:xfrm>
        </p:spPr>
        <p:txBody>
          <a:bodyPr/>
          <a:lstStyle/>
          <a:p>
            <a:r>
              <a:rPr lang="en-US">
                <a:solidFill>
                  <a:srgbClr val="4F81BD">
                    <a:lumMod val="75000"/>
                  </a:srgbClr>
                </a:solidFill>
              </a:rPr>
              <a:t>ISSC 2024: ESCAPADE Lessons Learned</a:t>
            </a:r>
            <a:endParaRPr lang="en-US" dirty="0">
              <a:solidFill>
                <a:srgbClr val="4F81BD">
                  <a:lumMod val="75000"/>
                </a:srgbClr>
              </a:solidFill>
            </a:endParaRPr>
          </a:p>
        </p:txBody>
      </p:sp>
      <p:sp>
        <p:nvSpPr>
          <p:cNvPr id="10" name="Slide Number Placeholder 9"/>
          <p:cNvSpPr>
            <a:spLocks noGrp="1"/>
          </p:cNvSpPr>
          <p:nvPr>
            <p:ph type="sldNum" sz="quarter" idx="12"/>
          </p:nvPr>
        </p:nvSpPr>
        <p:spPr/>
        <p:txBody>
          <a:bodyPr/>
          <a:lstStyle/>
          <a:p>
            <a:fld id="{2403621E-5B0C-4FD0-9686-51BC38A2A5AD}" type="slidenum">
              <a:rPr lang="en-US" smtClean="0">
                <a:solidFill>
                  <a:prstClr val="black">
                    <a:tint val="75000"/>
                  </a:prstClr>
                </a:solidFill>
              </a:rPr>
              <a:pPr/>
              <a:t>2</a:t>
            </a:fld>
            <a:endParaRPr lang="en-US">
              <a:solidFill>
                <a:prstClr val="black">
                  <a:tint val="75000"/>
                </a:prstClr>
              </a:solidFill>
            </a:endParaRPr>
          </a:p>
        </p:txBody>
      </p:sp>
      <p:sp>
        <p:nvSpPr>
          <p:cNvPr id="11" name="TextBox 10"/>
          <p:cNvSpPr txBox="1"/>
          <p:nvPr/>
        </p:nvSpPr>
        <p:spPr>
          <a:xfrm>
            <a:off x="168729" y="3565074"/>
            <a:ext cx="1963999" cy="307777"/>
          </a:xfrm>
          <a:prstGeom prst="rect">
            <a:avLst/>
          </a:prstGeom>
          <a:noFill/>
        </p:spPr>
        <p:txBody>
          <a:bodyPr wrap="none" rtlCol="0">
            <a:spAutoFit/>
          </a:bodyPr>
          <a:lstStyle/>
          <a:p>
            <a:r>
              <a:rPr lang="en-US" sz="1400" i="1" dirty="0">
                <a:solidFill>
                  <a:schemeClr val="bg1"/>
                </a:solidFill>
              </a:rPr>
              <a:t>Simulation by R. </a:t>
            </a:r>
            <a:r>
              <a:rPr lang="en-US" sz="1400" i="1" dirty="0" err="1">
                <a:solidFill>
                  <a:schemeClr val="bg1"/>
                </a:solidFill>
              </a:rPr>
              <a:t>Modolo</a:t>
            </a:r>
            <a:endParaRPr lang="en-US" sz="1400" i="1" dirty="0">
              <a:solidFill>
                <a:schemeClr val="bg1"/>
              </a:solidFill>
            </a:endParaRPr>
          </a:p>
        </p:txBody>
      </p:sp>
      <p:graphicFrame>
        <p:nvGraphicFramePr>
          <p:cNvPr id="13" name="Table 12">
            <a:extLst>
              <a:ext uri="{FF2B5EF4-FFF2-40B4-BE49-F238E27FC236}">
                <a16:creationId xmlns:a16="http://schemas.microsoft.com/office/drawing/2014/main" id="{A07B7353-0D0D-6864-3237-E3C6E049D6E9}"/>
              </a:ext>
            </a:extLst>
          </p:cNvPr>
          <p:cNvGraphicFramePr>
            <a:graphicFrameLocks noGrp="1"/>
          </p:cNvGraphicFramePr>
          <p:nvPr>
            <p:extLst>
              <p:ext uri="{D42A27DB-BD31-4B8C-83A1-F6EECF244321}">
                <p14:modId xmlns:p14="http://schemas.microsoft.com/office/powerpoint/2010/main" val="2480416483"/>
              </p:ext>
            </p:extLst>
          </p:nvPr>
        </p:nvGraphicFramePr>
        <p:xfrm>
          <a:off x="457200" y="3969636"/>
          <a:ext cx="8323176" cy="706120"/>
        </p:xfrm>
        <a:graphic>
          <a:graphicData uri="http://schemas.openxmlformats.org/drawingml/2006/table">
            <a:tbl>
              <a:tblPr firstRow="1" bandRow="1">
                <a:tableStyleId>{5C22544A-7EE6-4342-B048-85BDC9FD1C3A}</a:tableStyleId>
              </a:tblPr>
              <a:tblGrid>
                <a:gridCol w="1040397">
                  <a:extLst>
                    <a:ext uri="{9D8B030D-6E8A-4147-A177-3AD203B41FA5}">
                      <a16:colId xmlns:a16="http://schemas.microsoft.com/office/drawing/2014/main" val="2646781490"/>
                    </a:ext>
                  </a:extLst>
                </a:gridCol>
                <a:gridCol w="1040397">
                  <a:extLst>
                    <a:ext uri="{9D8B030D-6E8A-4147-A177-3AD203B41FA5}">
                      <a16:colId xmlns:a16="http://schemas.microsoft.com/office/drawing/2014/main" val="4088052479"/>
                    </a:ext>
                  </a:extLst>
                </a:gridCol>
                <a:gridCol w="1040397">
                  <a:extLst>
                    <a:ext uri="{9D8B030D-6E8A-4147-A177-3AD203B41FA5}">
                      <a16:colId xmlns:a16="http://schemas.microsoft.com/office/drawing/2014/main" val="626109807"/>
                    </a:ext>
                  </a:extLst>
                </a:gridCol>
                <a:gridCol w="1040397">
                  <a:extLst>
                    <a:ext uri="{9D8B030D-6E8A-4147-A177-3AD203B41FA5}">
                      <a16:colId xmlns:a16="http://schemas.microsoft.com/office/drawing/2014/main" val="1342965649"/>
                    </a:ext>
                  </a:extLst>
                </a:gridCol>
                <a:gridCol w="1040397">
                  <a:extLst>
                    <a:ext uri="{9D8B030D-6E8A-4147-A177-3AD203B41FA5}">
                      <a16:colId xmlns:a16="http://schemas.microsoft.com/office/drawing/2014/main" val="3029412631"/>
                    </a:ext>
                  </a:extLst>
                </a:gridCol>
                <a:gridCol w="1040397">
                  <a:extLst>
                    <a:ext uri="{9D8B030D-6E8A-4147-A177-3AD203B41FA5}">
                      <a16:colId xmlns:a16="http://schemas.microsoft.com/office/drawing/2014/main" val="2557438874"/>
                    </a:ext>
                  </a:extLst>
                </a:gridCol>
                <a:gridCol w="1040397">
                  <a:extLst>
                    <a:ext uri="{9D8B030D-6E8A-4147-A177-3AD203B41FA5}">
                      <a16:colId xmlns:a16="http://schemas.microsoft.com/office/drawing/2014/main" val="1343041377"/>
                    </a:ext>
                  </a:extLst>
                </a:gridCol>
                <a:gridCol w="1040397">
                  <a:extLst>
                    <a:ext uri="{9D8B030D-6E8A-4147-A177-3AD203B41FA5}">
                      <a16:colId xmlns:a16="http://schemas.microsoft.com/office/drawing/2014/main" val="3876673393"/>
                    </a:ext>
                  </a:extLst>
                </a:gridCol>
              </a:tblGrid>
              <a:tr h="214912">
                <a:tc>
                  <a:txBody>
                    <a:bodyPr/>
                    <a:lstStyle/>
                    <a:p>
                      <a:r>
                        <a:rPr lang="en-US" sz="1600" dirty="0"/>
                        <a:t>Selection</a:t>
                      </a:r>
                    </a:p>
                  </a:txBody>
                  <a:tcPr/>
                </a:tc>
                <a:tc>
                  <a:txBody>
                    <a:bodyPr/>
                    <a:lstStyle/>
                    <a:p>
                      <a:r>
                        <a:rPr lang="en-US" sz="1600" dirty="0"/>
                        <a:t>SRR</a:t>
                      </a:r>
                    </a:p>
                  </a:txBody>
                  <a:tcPr/>
                </a:tc>
                <a:tc>
                  <a:txBody>
                    <a:bodyPr/>
                    <a:lstStyle/>
                    <a:p>
                      <a:r>
                        <a:rPr lang="en-US" sz="1600" dirty="0">
                          <a:solidFill>
                            <a:srgbClr val="FF0000"/>
                          </a:solidFill>
                        </a:rPr>
                        <a:t>PDR</a:t>
                      </a:r>
                    </a:p>
                  </a:txBody>
                  <a:tcPr/>
                </a:tc>
                <a:tc>
                  <a:txBody>
                    <a:bodyPr/>
                    <a:lstStyle/>
                    <a:p>
                      <a:r>
                        <a:rPr lang="en-US" sz="1600" dirty="0"/>
                        <a:t>PDR 2</a:t>
                      </a:r>
                    </a:p>
                  </a:txBody>
                  <a:tcPr/>
                </a:tc>
                <a:tc>
                  <a:txBody>
                    <a:bodyPr/>
                    <a:lstStyle/>
                    <a:p>
                      <a:r>
                        <a:rPr lang="en-US" sz="1600" dirty="0"/>
                        <a:t>CDR</a:t>
                      </a:r>
                    </a:p>
                  </a:txBody>
                  <a:tcPr/>
                </a:tc>
                <a:tc>
                  <a:txBody>
                    <a:bodyPr/>
                    <a:lstStyle/>
                    <a:p>
                      <a:r>
                        <a:rPr lang="en-US" sz="1600" dirty="0"/>
                        <a:t>PER</a:t>
                      </a:r>
                    </a:p>
                  </a:txBody>
                  <a:tcPr/>
                </a:tc>
                <a:tc>
                  <a:txBody>
                    <a:bodyPr/>
                    <a:lstStyle/>
                    <a:p>
                      <a:r>
                        <a:rPr lang="en-US" sz="1600" dirty="0"/>
                        <a:t>PSR/ORR</a:t>
                      </a:r>
                    </a:p>
                  </a:txBody>
                  <a:tcPr/>
                </a:tc>
                <a:tc>
                  <a:txBody>
                    <a:bodyPr/>
                    <a:lstStyle/>
                    <a:p>
                      <a:r>
                        <a:rPr lang="en-US" sz="1600" dirty="0"/>
                        <a:t>Launch</a:t>
                      </a:r>
                    </a:p>
                  </a:txBody>
                  <a:tcPr/>
                </a:tc>
                <a:extLst>
                  <a:ext uri="{0D108BD9-81ED-4DB2-BD59-A6C34878D82A}">
                    <a16:rowId xmlns:a16="http://schemas.microsoft.com/office/drawing/2014/main" val="3589385504"/>
                  </a:ext>
                </a:extLst>
              </a:tr>
              <a:tr h="370840">
                <a:tc>
                  <a:txBody>
                    <a:bodyPr/>
                    <a:lstStyle/>
                    <a:p>
                      <a:r>
                        <a:rPr lang="en-US" sz="1600" dirty="0"/>
                        <a:t>08/2019</a:t>
                      </a:r>
                    </a:p>
                  </a:txBody>
                  <a:tcPr/>
                </a:tc>
                <a:tc>
                  <a:txBody>
                    <a:bodyPr/>
                    <a:lstStyle/>
                    <a:p>
                      <a:r>
                        <a:rPr lang="en-US" sz="1600" dirty="0"/>
                        <a:t>11/2019</a:t>
                      </a:r>
                    </a:p>
                  </a:txBody>
                  <a:tcPr/>
                </a:tc>
                <a:tc>
                  <a:txBody>
                    <a:bodyPr/>
                    <a:lstStyle/>
                    <a:p>
                      <a:r>
                        <a:rPr lang="en-US" sz="1600" dirty="0">
                          <a:solidFill>
                            <a:srgbClr val="FF0000"/>
                          </a:solidFill>
                        </a:rPr>
                        <a:t>07/2020</a:t>
                      </a:r>
                    </a:p>
                  </a:txBody>
                  <a:tcPr/>
                </a:tc>
                <a:tc>
                  <a:txBody>
                    <a:bodyPr/>
                    <a:lstStyle/>
                    <a:p>
                      <a:r>
                        <a:rPr lang="en-US" sz="1600" dirty="0"/>
                        <a:t>06/2021</a:t>
                      </a:r>
                    </a:p>
                  </a:txBody>
                  <a:tcPr/>
                </a:tc>
                <a:tc>
                  <a:txBody>
                    <a:bodyPr/>
                    <a:lstStyle/>
                    <a:p>
                      <a:r>
                        <a:rPr lang="en-US" sz="1600" dirty="0"/>
                        <a:t>11/2022</a:t>
                      </a:r>
                    </a:p>
                  </a:txBody>
                  <a:tcPr/>
                </a:tc>
                <a:tc>
                  <a:txBody>
                    <a:bodyPr/>
                    <a:lstStyle/>
                    <a:p>
                      <a:r>
                        <a:rPr lang="en-US" sz="1600" dirty="0"/>
                        <a:t>11/2023</a:t>
                      </a:r>
                    </a:p>
                  </a:txBody>
                  <a:tcPr/>
                </a:tc>
                <a:tc>
                  <a:txBody>
                    <a:bodyPr/>
                    <a:lstStyle/>
                    <a:p>
                      <a:r>
                        <a:rPr lang="en-US" sz="1600" dirty="0"/>
                        <a:t>07/2024</a:t>
                      </a:r>
                    </a:p>
                  </a:txBody>
                  <a:tcPr/>
                </a:tc>
                <a:tc>
                  <a:txBody>
                    <a:bodyPr/>
                    <a:lstStyle/>
                    <a:p>
                      <a:r>
                        <a:rPr lang="en-US" sz="1600" dirty="0"/>
                        <a:t>09/2024</a:t>
                      </a:r>
                    </a:p>
                  </a:txBody>
                  <a:tcPr/>
                </a:tc>
                <a:extLst>
                  <a:ext uri="{0D108BD9-81ED-4DB2-BD59-A6C34878D82A}">
                    <a16:rowId xmlns:a16="http://schemas.microsoft.com/office/drawing/2014/main" val="1535467404"/>
                  </a:ext>
                </a:extLst>
              </a:tr>
            </a:tbl>
          </a:graphicData>
        </a:graphic>
      </p:graphicFrame>
    </p:spTree>
    <p:extLst>
      <p:ext uri="{BB962C8B-B14F-4D97-AF65-F5344CB8AC3E}">
        <p14:creationId xmlns:p14="http://schemas.microsoft.com/office/powerpoint/2010/main" val="371612621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39615" y="0"/>
            <a:ext cx="8229600" cy="554550"/>
          </a:xfrm>
        </p:spPr>
        <p:txBody>
          <a:bodyPr>
            <a:noAutofit/>
          </a:bodyPr>
          <a:lstStyle/>
          <a:p>
            <a:r>
              <a:rPr lang="en-US" dirty="0"/>
              <a:t>Q: Why ESCAPADE? </a:t>
            </a:r>
            <a:endParaRPr lang="en-US" sz="3600" dirty="0"/>
          </a:p>
        </p:txBody>
      </p:sp>
      <p:sp>
        <p:nvSpPr>
          <p:cNvPr id="3" name="Content Placeholder 2"/>
          <p:cNvSpPr>
            <a:spLocks noGrp="1"/>
          </p:cNvSpPr>
          <p:nvPr>
            <p:ph idx="1"/>
          </p:nvPr>
        </p:nvSpPr>
        <p:spPr>
          <a:xfrm>
            <a:off x="42495" y="646826"/>
            <a:ext cx="5146031" cy="3921917"/>
          </a:xfrm>
        </p:spPr>
        <p:txBody>
          <a:bodyPr>
            <a:noAutofit/>
          </a:bodyPr>
          <a:lstStyle/>
          <a:p>
            <a:pPr marL="0" indent="0">
              <a:buNone/>
            </a:pPr>
            <a:r>
              <a:rPr lang="en-US" sz="2400" dirty="0"/>
              <a:t>A: A single measurement platform leaves major questions unanswered</a:t>
            </a:r>
          </a:p>
          <a:p>
            <a:pPr marL="237744" indent="-237744">
              <a:spcBef>
                <a:spcPts val="400"/>
              </a:spcBef>
              <a:buFont typeface="+mj-lt"/>
              <a:buAutoNum type="arabicParenR"/>
            </a:pPr>
            <a:r>
              <a:rPr lang="en-US" sz="2000" dirty="0"/>
              <a:t>spatial and temporal plasma variations cannot be distinguished </a:t>
            </a:r>
          </a:p>
          <a:p>
            <a:pPr marL="237744" indent="-237744">
              <a:spcBef>
                <a:spcPts val="400"/>
              </a:spcBef>
              <a:buFont typeface="+mj-lt"/>
              <a:buAutoNum type="arabicParenR"/>
            </a:pPr>
            <a:r>
              <a:rPr lang="en-US" sz="2000" dirty="0"/>
              <a:t>System response to space weather (~1 minute) can only be measured with a time-lag of an hour or (much) more </a:t>
            </a:r>
          </a:p>
          <a:p>
            <a:pPr marL="0" indent="0">
              <a:spcBef>
                <a:spcPts val="1200"/>
              </a:spcBef>
              <a:buNone/>
            </a:pPr>
            <a:r>
              <a:rPr lang="en-US" sz="1800" i="1" dirty="0">
                <a:solidFill>
                  <a:schemeClr val="tx2"/>
                </a:solidFill>
              </a:rPr>
              <a:t>Multi-point in situ observations from coordinated orbits are required to untangle spatial from temporal variability and characterize real-time response to heliospheric drivers.</a:t>
            </a:r>
          </a:p>
        </p:txBody>
      </p:sp>
      <p:sp>
        <p:nvSpPr>
          <p:cNvPr id="4" name="Slide Number Placeholder 3"/>
          <p:cNvSpPr>
            <a:spLocks noGrp="1"/>
          </p:cNvSpPr>
          <p:nvPr>
            <p:ph type="sldNum" sz="quarter" idx="12"/>
          </p:nvPr>
        </p:nvSpPr>
        <p:spPr/>
        <p:txBody>
          <a:bodyPr/>
          <a:lstStyle/>
          <a:p>
            <a:fld id="{2403621E-5B0C-4FD0-9686-51BC38A2A5AD}" type="slidenum">
              <a:rPr lang="en-US" smtClean="0">
                <a:solidFill>
                  <a:prstClr val="black">
                    <a:tint val="75000"/>
                  </a:prstClr>
                </a:solidFill>
              </a:rPr>
              <a:pPr/>
              <a:t>3</a:t>
            </a:fld>
            <a:endParaRPr lang="en-US">
              <a:solidFill>
                <a:prstClr val="black">
                  <a:tint val="75000"/>
                </a:prstClr>
              </a:solidFill>
            </a:endParaRPr>
          </a:p>
        </p:txBody>
      </p:sp>
      <p:pic>
        <p:nvPicPr>
          <p:cNvPr id="8" name="Picture 2" descr="C:\Users\rlillis\Documents\Work\NASA, Programmatics &amp; calendars\Decadal Survey 2023-2032\MOSAIC Mars Constellation\Mars_Plasma_Figure_no_objectives_no_speckle_v2_with_orbits.jp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t="6631" b="-96"/>
          <a:stretch/>
        </p:blipFill>
        <p:spPr bwMode="auto">
          <a:xfrm>
            <a:off x="5057973" y="988896"/>
            <a:ext cx="3837710" cy="3619789"/>
          </a:xfrm>
          <a:prstGeom prst="rect">
            <a:avLst/>
          </a:prstGeom>
          <a:noFill/>
          <a:extLst>
            <a:ext uri="{909E8E84-426E-40DD-AFC4-6F175D3DCCD1}">
              <a14:hiddenFill xmlns:a14="http://schemas.microsoft.com/office/drawing/2010/main">
                <a:solidFill>
                  <a:srgbClr val="FFFFFF"/>
                </a:solidFill>
              </a14:hiddenFill>
            </a:ext>
          </a:extLst>
        </p:spPr>
      </p:pic>
      <p:sp>
        <p:nvSpPr>
          <p:cNvPr id="5" name="Footer Placeholder 4">
            <a:extLst>
              <a:ext uri="{FF2B5EF4-FFF2-40B4-BE49-F238E27FC236}">
                <a16:creationId xmlns:a16="http://schemas.microsoft.com/office/drawing/2014/main" id="{3D5068FC-6620-0365-286F-4031F29109AD}"/>
              </a:ext>
            </a:extLst>
          </p:cNvPr>
          <p:cNvSpPr>
            <a:spLocks noGrp="1"/>
          </p:cNvSpPr>
          <p:nvPr>
            <p:ph type="ftr" sz="quarter" idx="11"/>
          </p:nvPr>
        </p:nvSpPr>
        <p:spPr/>
        <p:txBody>
          <a:bodyPr/>
          <a:lstStyle/>
          <a:p>
            <a:r>
              <a:rPr lang="en-US">
                <a:solidFill>
                  <a:srgbClr val="4F81BD">
                    <a:lumMod val="75000"/>
                  </a:srgbClr>
                </a:solidFill>
              </a:rPr>
              <a:t>ISSC 2024: ESCAPADE Lessons Learned</a:t>
            </a:r>
            <a:endParaRPr lang="en-US" dirty="0">
              <a:solidFill>
                <a:srgbClr val="4F81BD">
                  <a:lumMod val="75000"/>
                </a:srgbClr>
              </a:solidFill>
            </a:endParaRPr>
          </a:p>
        </p:txBody>
      </p:sp>
    </p:spTree>
    <p:extLst>
      <p:ext uri="{BB962C8B-B14F-4D97-AF65-F5344CB8AC3E}">
        <p14:creationId xmlns:p14="http://schemas.microsoft.com/office/powerpoint/2010/main" val="27068318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p:cNvSpPr>
            <a:spLocks noGrp="1"/>
          </p:cNvSpPr>
          <p:nvPr>
            <p:ph type="title"/>
          </p:nvPr>
        </p:nvSpPr>
        <p:spPr>
          <a:xfrm>
            <a:off x="483519" y="-91776"/>
            <a:ext cx="8229600" cy="651272"/>
          </a:xfrm>
        </p:spPr>
        <p:txBody>
          <a:bodyPr>
            <a:normAutofit/>
          </a:bodyPr>
          <a:lstStyle/>
          <a:p>
            <a:r>
              <a:rPr lang="en-US" dirty="0"/>
              <a:t>ESCAPADE Goals</a:t>
            </a:r>
          </a:p>
        </p:txBody>
      </p:sp>
      <p:graphicFrame>
        <p:nvGraphicFramePr>
          <p:cNvPr id="5" name="Table 4"/>
          <p:cNvGraphicFramePr>
            <a:graphicFrameLocks noGrp="1"/>
          </p:cNvGraphicFramePr>
          <p:nvPr/>
        </p:nvGraphicFramePr>
        <p:xfrm>
          <a:off x="368969" y="709863"/>
          <a:ext cx="8492359" cy="4026568"/>
        </p:xfrm>
        <a:graphic>
          <a:graphicData uri="http://schemas.openxmlformats.org/drawingml/2006/table">
            <a:tbl>
              <a:tblPr firstRow="1" firstCol="1" bandRow="1"/>
              <a:tblGrid>
                <a:gridCol w="2755231">
                  <a:extLst>
                    <a:ext uri="{9D8B030D-6E8A-4147-A177-3AD203B41FA5}">
                      <a16:colId xmlns:a16="http://schemas.microsoft.com/office/drawing/2014/main" val="20000"/>
                    </a:ext>
                  </a:extLst>
                </a:gridCol>
                <a:gridCol w="2955758">
                  <a:extLst>
                    <a:ext uri="{9D8B030D-6E8A-4147-A177-3AD203B41FA5}">
                      <a16:colId xmlns:a16="http://schemas.microsoft.com/office/drawing/2014/main" val="20001"/>
                    </a:ext>
                  </a:extLst>
                </a:gridCol>
                <a:gridCol w="2781370">
                  <a:extLst>
                    <a:ext uri="{9D8B030D-6E8A-4147-A177-3AD203B41FA5}">
                      <a16:colId xmlns:a16="http://schemas.microsoft.com/office/drawing/2014/main" val="20002"/>
                    </a:ext>
                  </a:extLst>
                </a:gridCol>
              </a:tblGrid>
              <a:tr h="4026568">
                <a:tc>
                  <a:txBody>
                    <a:bodyPr/>
                    <a:lstStyle/>
                    <a:p>
                      <a:pPr marL="0" marR="0">
                        <a:lnSpc>
                          <a:spcPts val="1500"/>
                        </a:lnSpc>
                        <a:spcBef>
                          <a:spcPts val="0"/>
                        </a:spcBef>
                        <a:spcAft>
                          <a:spcPts val="600"/>
                        </a:spcAft>
                      </a:pPr>
                      <a:r>
                        <a:rPr lang="en-US" sz="1400" b="1" i="1" u="sng" dirty="0">
                          <a:solidFill>
                            <a:srgbClr val="0000FF"/>
                          </a:solidFill>
                          <a:effectLst/>
                          <a:latin typeface="Garamond"/>
                          <a:ea typeface="MS Mincho"/>
                          <a:cs typeface="Calibri"/>
                        </a:rPr>
                        <a:t>Goal A</a:t>
                      </a:r>
                      <a:r>
                        <a:rPr lang="en-US" sz="1400" b="1" i="1" dirty="0">
                          <a:solidFill>
                            <a:srgbClr val="0000FF"/>
                          </a:solidFill>
                          <a:effectLst/>
                          <a:latin typeface="Garamond"/>
                          <a:ea typeface="MS Mincho"/>
                          <a:cs typeface="Calibri"/>
                        </a:rPr>
                        <a:t>. Understand the processes controlling the structure of Mars’ hybrid magnetosphere and how it guides ion flows.</a:t>
                      </a:r>
                      <a:endParaRPr lang="en-US" sz="1400" dirty="0">
                        <a:effectLst/>
                        <a:latin typeface="Garamond"/>
                        <a:ea typeface="Calibri"/>
                        <a:cs typeface="Times New Roman"/>
                      </a:endParaRPr>
                    </a:p>
                  </a:txBody>
                  <a:tcPr marL="67157" marR="67157" marT="25111" marB="2511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DD9C3"/>
                    </a:solidFill>
                  </a:tcPr>
                </a:tc>
                <a:tc>
                  <a:txBody>
                    <a:bodyPr/>
                    <a:lstStyle/>
                    <a:p>
                      <a:pPr marL="0" marR="0">
                        <a:lnSpc>
                          <a:spcPts val="1500"/>
                        </a:lnSpc>
                        <a:spcBef>
                          <a:spcPts val="0"/>
                        </a:spcBef>
                        <a:spcAft>
                          <a:spcPts val="600"/>
                        </a:spcAft>
                      </a:pPr>
                      <a:r>
                        <a:rPr lang="en-US" sz="1400" b="1" dirty="0">
                          <a:effectLst/>
                          <a:latin typeface="Garamond"/>
                          <a:ea typeface="MS Mincho"/>
                          <a:cs typeface="Calibri"/>
                        </a:rPr>
                        <a:t> </a:t>
                      </a:r>
                      <a:r>
                        <a:rPr lang="en-US" sz="1400" b="1" i="1" u="sng" dirty="0">
                          <a:solidFill>
                            <a:srgbClr val="0000FF"/>
                          </a:solidFill>
                          <a:effectLst/>
                          <a:latin typeface="Garamond"/>
                          <a:ea typeface="MS Mincho"/>
                          <a:cs typeface="Calibri"/>
                        </a:rPr>
                        <a:t>Goal B</a:t>
                      </a:r>
                      <a:r>
                        <a:rPr lang="en-US" sz="1400" b="1" i="1" dirty="0">
                          <a:solidFill>
                            <a:srgbClr val="0000FF"/>
                          </a:solidFill>
                          <a:effectLst/>
                          <a:latin typeface="Garamond"/>
                          <a:ea typeface="MS Mincho"/>
                          <a:cs typeface="Calibri"/>
                        </a:rPr>
                        <a:t>. Understand how energy and momentum is transported from the solar wind through Mars’ magnetosphere.</a:t>
                      </a:r>
                      <a:endParaRPr lang="en-US" sz="1400" dirty="0">
                        <a:effectLst/>
                        <a:latin typeface="Garamond"/>
                        <a:ea typeface="Calibri"/>
                        <a:cs typeface="Times New Roman"/>
                      </a:endParaRPr>
                    </a:p>
                    <a:p>
                      <a:pPr marL="265430" marR="0" indent="-265430">
                        <a:lnSpc>
                          <a:spcPts val="1500"/>
                        </a:lnSpc>
                        <a:spcBef>
                          <a:spcPts val="0"/>
                        </a:spcBef>
                        <a:spcAft>
                          <a:spcPts val="400"/>
                        </a:spcAft>
                      </a:pPr>
                      <a:endParaRPr lang="en-US" sz="1400" dirty="0">
                        <a:effectLst/>
                        <a:latin typeface="Garamond"/>
                        <a:ea typeface="Calibri"/>
                        <a:cs typeface="Times New Roman"/>
                      </a:endParaRPr>
                    </a:p>
                  </a:txBody>
                  <a:tcPr marL="67157" marR="67157" marT="25111" marB="2511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95000"/>
                      </a:schemeClr>
                    </a:solidFill>
                  </a:tcPr>
                </a:tc>
                <a:tc>
                  <a:txBody>
                    <a:bodyPr/>
                    <a:lstStyle/>
                    <a:p>
                      <a:pPr marL="0" marR="0">
                        <a:lnSpc>
                          <a:spcPts val="1500"/>
                        </a:lnSpc>
                        <a:spcBef>
                          <a:spcPts val="0"/>
                        </a:spcBef>
                        <a:spcAft>
                          <a:spcPts val="600"/>
                        </a:spcAft>
                      </a:pPr>
                      <a:r>
                        <a:rPr lang="en-US" sz="1400" b="1" i="1" u="sng" dirty="0">
                          <a:solidFill>
                            <a:srgbClr val="0000FF"/>
                          </a:solidFill>
                          <a:effectLst/>
                          <a:latin typeface="Garamond"/>
                          <a:ea typeface="MS Mincho"/>
                          <a:cs typeface="Calibri"/>
                        </a:rPr>
                        <a:t>Goal C</a:t>
                      </a:r>
                      <a:r>
                        <a:rPr lang="en-US" sz="1400" b="1" i="1" dirty="0">
                          <a:solidFill>
                            <a:srgbClr val="0000FF"/>
                          </a:solidFill>
                          <a:effectLst/>
                          <a:latin typeface="Garamond"/>
                          <a:ea typeface="MS Mincho"/>
                          <a:cs typeface="Calibri"/>
                        </a:rPr>
                        <a:t>. Understand the processes controlling the flow of energy and matter into and out of the collisional atmosphere.</a:t>
                      </a:r>
                      <a:endParaRPr lang="en-US" sz="1400" dirty="0">
                        <a:effectLst/>
                        <a:latin typeface="Garamond"/>
                        <a:ea typeface="Calibri"/>
                        <a:cs typeface="Times New Roman"/>
                      </a:endParaRPr>
                    </a:p>
                    <a:p>
                      <a:pPr marL="265430" marR="0" indent="-265430">
                        <a:lnSpc>
                          <a:spcPts val="1500"/>
                        </a:lnSpc>
                        <a:spcBef>
                          <a:spcPts val="0"/>
                        </a:spcBef>
                        <a:spcAft>
                          <a:spcPts val="400"/>
                        </a:spcAft>
                      </a:pPr>
                      <a:endParaRPr lang="en-US" sz="1400" dirty="0">
                        <a:effectLst/>
                        <a:latin typeface="Garamond"/>
                        <a:ea typeface="Calibri"/>
                        <a:cs typeface="Times New Roman"/>
                      </a:endParaRPr>
                    </a:p>
                  </a:txBody>
                  <a:tcPr marL="67157" marR="67157" marT="25111" marB="2511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10000"/>
                  </a:ext>
                </a:extLst>
              </a:tr>
            </a:tbl>
          </a:graphicData>
        </a:graphic>
      </p:graphicFrame>
      <p:sp>
        <p:nvSpPr>
          <p:cNvPr id="2" name="Footer Placeholder 1"/>
          <p:cNvSpPr>
            <a:spLocks noGrp="1"/>
          </p:cNvSpPr>
          <p:nvPr>
            <p:ph type="ftr" sz="quarter" idx="11"/>
          </p:nvPr>
        </p:nvSpPr>
        <p:spPr/>
        <p:txBody>
          <a:bodyPr/>
          <a:lstStyle/>
          <a:p>
            <a:r>
              <a:rPr lang="en-US">
                <a:solidFill>
                  <a:srgbClr val="4F81BD">
                    <a:lumMod val="75000"/>
                  </a:srgbClr>
                </a:solidFill>
              </a:rPr>
              <a:t>ISSC 2024: ESCAPADE Lessons Learned</a:t>
            </a:r>
            <a:endParaRPr lang="en-US" dirty="0">
              <a:solidFill>
                <a:srgbClr val="4F81BD">
                  <a:lumMod val="75000"/>
                </a:srgbClr>
              </a:solidFill>
            </a:endParaRPr>
          </a:p>
        </p:txBody>
      </p:sp>
      <p:sp>
        <p:nvSpPr>
          <p:cNvPr id="3" name="Slide Number Placeholder 2"/>
          <p:cNvSpPr>
            <a:spLocks noGrp="1"/>
          </p:cNvSpPr>
          <p:nvPr>
            <p:ph type="sldNum" sz="quarter" idx="12"/>
          </p:nvPr>
        </p:nvSpPr>
        <p:spPr/>
        <p:txBody>
          <a:bodyPr/>
          <a:lstStyle/>
          <a:p>
            <a:fld id="{2403621E-5B0C-4FD0-9686-51BC38A2A5AD}" type="slidenum">
              <a:rPr lang="en-US" smtClean="0">
                <a:solidFill>
                  <a:prstClr val="black">
                    <a:tint val="75000"/>
                  </a:prstClr>
                </a:solidFill>
              </a:rPr>
              <a:pPr/>
              <a:t>4</a:t>
            </a:fld>
            <a:endParaRPr lang="en-US">
              <a:solidFill>
                <a:prstClr val="black">
                  <a:tint val="75000"/>
                </a:prstClr>
              </a:solidFill>
            </a:endParaRPr>
          </a:p>
        </p:txBody>
      </p:sp>
      <p:pic>
        <p:nvPicPr>
          <p:cNvPr id="9" name="Picture 2"/>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a:stretch/>
        </p:blipFill>
        <p:spPr bwMode="auto">
          <a:xfrm>
            <a:off x="1100934" y="1520765"/>
            <a:ext cx="1338314" cy="93682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3" name="Picture 1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21254" y="2692775"/>
            <a:ext cx="2126082" cy="2001958"/>
          </a:xfrm>
          <a:prstGeom prst="rect">
            <a:avLst/>
          </a:prstGeom>
        </p:spPr>
      </p:pic>
      <p:grpSp>
        <p:nvGrpSpPr>
          <p:cNvPr id="14" name="Group 13"/>
          <p:cNvGrpSpPr>
            <a:grpSpLocks noChangeAspect="1"/>
          </p:cNvGrpSpPr>
          <p:nvPr/>
        </p:nvGrpSpPr>
        <p:grpSpPr>
          <a:xfrm>
            <a:off x="941147" y="3115273"/>
            <a:ext cx="1260841" cy="923719"/>
            <a:chOff x="5271281" y="4995031"/>
            <a:chExt cx="2492908" cy="1716455"/>
          </a:xfrm>
        </p:grpSpPr>
        <p:sp>
          <p:nvSpPr>
            <p:cNvPr id="44" name="Oval 43"/>
            <p:cNvSpPr>
              <a:spLocks noChangeAspect="1"/>
            </p:cNvSpPr>
            <p:nvPr/>
          </p:nvSpPr>
          <p:spPr>
            <a:xfrm>
              <a:off x="6092753" y="5038456"/>
              <a:ext cx="1671436" cy="1673030"/>
            </a:xfrm>
            <a:prstGeom prst="ellipse">
              <a:avLst/>
            </a:prstGeom>
            <a:solidFill>
              <a:srgbClr val="23D5C5">
                <a:alpha val="52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342850"/>
              <a:endParaRPr lang="en-US" sz="964">
                <a:solidFill>
                  <a:srgbClr val="FFFFFF"/>
                </a:solidFill>
                <a:latin typeface="Arial"/>
              </a:endParaRPr>
            </a:p>
          </p:txBody>
        </p:sp>
        <p:pic>
          <p:nvPicPr>
            <p:cNvPr id="45" name="Picture 44" descr="mars_surface.jpg"/>
            <p:cNvPicPr>
              <a:picLocks noChangeAspect="1"/>
            </p:cNvPicPr>
            <p:nvPr/>
          </p:nvPicPr>
          <p:blipFill>
            <a:blip r:embed="rId4" cstate="print">
              <a:extLst>
                <a:ext uri="{BEBA8EAE-BF5A-486C-A8C5-ECC9F3942E4B}">
                  <a14:imgProps xmlns:a14="http://schemas.microsoft.com/office/drawing/2010/main">
                    <a14:imgLayer r:embed="rId5">
                      <a14:imgEffect>
                        <a14:backgroundRemoval t="6112" b="94580" l="9994" r="89976"/>
                      </a14:imgEffect>
                    </a14:imgLayer>
                  </a14:imgProps>
                </a:ext>
                <a:ext uri="{28A0092B-C50C-407E-A947-70E740481C1C}">
                  <a14:useLocalDpi xmlns:a14="http://schemas.microsoft.com/office/drawing/2010/main" val="0"/>
                </a:ext>
              </a:extLst>
            </a:blip>
            <a:stretch>
              <a:fillRect/>
            </a:stretch>
          </p:blipFill>
          <p:spPr>
            <a:xfrm>
              <a:off x="6222744" y="5345674"/>
              <a:ext cx="1411456" cy="1058594"/>
            </a:xfrm>
            <a:prstGeom prst="rect">
              <a:avLst/>
            </a:prstGeom>
          </p:spPr>
        </p:pic>
        <p:sp>
          <p:nvSpPr>
            <p:cNvPr id="46" name="Oval 45"/>
            <p:cNvSpPr>
              <a:spLocks noChangeAspect="1"/>
            </p:cNvSpPr>
            <p:nvPr/>
          </p:nvSpPr>
          <p:spPr>
            <a:xfrm>
              <a:off x="7101113" y="5190471"/>
              <a:ext cx="90598" cy="90598"/>
            </a:xfrm>
            <a:prstGeom prst="ellipse">
              <a:avLst/>
            </a:prstGeom>
            <a:solidFill>
              <a:schemeClr val="accent2">
                <a:lumMod val="7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defTabSz="342850"/>
              <a:endParaRPr lang="en-US" sz="964">
                <a:solidFill>
                  <a:srgbClr val="FFFFFF"/>
                </a:solidFill>
                <a:latin typeface="Arial"/>
              </a:endParaRPr>
            </a:p>
          </p:txBody>
        </p:sp>
        <p:sp>
          <p:nvSpPr>
            <p:cNvPr id="47" name="Oval 46"/>
            <p:cNvSpPr>
              <a:spLocks noChangeAspect="1"/>
            </p:cNvSpPr>
            <p:nvPr/>
          </p:nvSpPr>
          <p:spPr>
            <a:xfrm>
              <a:off x="6357188" y="6331847"/>
              <a:ext cx="90598" cy="90598"/>
            </a:xfrm>
            <a:prstGeom prst="ellipse">
              <a:avLst/>
            </a:prstGeom>
            <a:solidFill>
              <a:schemeClr val="accent2">
                <a:lumMod val="75000"/>
              </a:schemeClr>
            </a:solidFill>
            <a:ln>
              <a:solidFill>
                <a:srgbClr val="23D5C5"/>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342850"/>
              <a:endParaRPr lang="en-US" sz="964">
                <a:solidFill>
                  <a:srgbClr val="FFFFFF"/>
                </a:solidFill>
                <a:latin typeface="Arial"/>
              </a:endParaRPr>
            </a:p>
          </p:txBody>
        </p:sp>
        <p:sp>
          <p:nvSpPr>
            <p:cNvPr id="48" name="Oval 47"/>
            <p:cNvSpPr>
              <a:spLocks noChangeAspect="1"/>
            </p:cNvSpPr>
            <p:nvPr/>
          </p:nvSpPr>
          <p:spPr>
            <a:xfrm>
              <a:off x="6882295" y="5190028"/>
              <a:ext cx="90598" cy="90598"/>
            </a:xfrm>
            <a:prstGeom prst="ellipse">
              <a:avLst/>
            </a:prstGeom>
            <a:solidFill>
              <a:schemeClr val="accent2">
                <a:lumMod val="75000"/>
              </a:schemeClr>
            </a:solidFill>
            <a:ln>
              <a:solidFill>
                <a:srgbClr val="23D5C5"/>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342850"/>
              <a:endParaRPr lang="en-US" sz="964">
                <a:solidFill>
                  <a:srgbClr val="FFFFFF"/>
                </a:solidFill>
                <a:latin typeface="Arial"/>
              </a:endParaRPr>
            </a:p>
          </p:txBody>
        </p:sp>
        <p:sp>
          <p:nvSpPr>
            <p:cNvPr id="49" name="Oval 48"/>
            <p:cNvSpPr>
              <a:spLocks noChangeAspect="1"/>
            </p:cNvSpPr>
            <p:nvPr/>
          </p:nvSpPr>
          <p:spPr>
            <a:xfrm>
              <a:off x="6331789" y="5390413"/>
              <a:ext cx="90598" cy="90598"/>
            </a:xfrm>
            <a:prstGeom prst="ellipse">
              <a:avLst/>
            </a:prstGeom>
            <a:solidFill>
              <a:schemeClr val="accent2">
                <a:lumMod val="7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defTabSz="342850"/>
              <a:endParaRPr lang="en-US" sz="964">
                <a:solidFill>
                  <a:srgbClr val="FFFFFF"/>
                </a:solidFill>
                <a:latin typeface="Arial"/>
              </a:endParaRPr>
            </a:p>
          </p:txBody>
        </p:sp>
        <p:sp>
          <p:nvSpPr>
            <p:cNvPr id="50" name="Oval 49"/>
            <p:cNvSpPr>
              <a:spLocks noChangeAspect="1"/>
            </p:cNvSpPr>
            <p:nvPr/>
          </p:nvSpPr>
          <p:spPr>
            <a:xfrm>
              <a:off x="6217151" y="5413725"/>
              <a:ext cx="90597" cy="90597"/>
            </a:xfrm>
            <a:prstGeom prst="ellipse">
              <a:avLst/>
            </a:prstGeom>
            <a:solidFill>
              <a:schemeClr val="accent2">
                <a:lumMod val="75000"/>
              </a:schemeClr>
            </a:solidFill>
            <a:ln>
              <a:solidFill>
                <a:srgbClr val="23D5C5"/>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342850"/>
              <a:endParaRPr lang="en-US" sz="964">
                <a:solidFill>
                  <a:srgbClr val="FFFFFF"/>
                </a:solidFill>
                <a:latin typeface="Arial"/>
              </a:endParaRPr>
            </a:p>
          </p:txBody>
        </p:sp>
        <p:sp>
          <p:nvSpPr>
            <p:cNvPr id="51" name="Oval 50"/>
            <p:cNvSpPr>
              <a:spLocks noChangeAspect="1"/>
            </p:cNvSpPr>
            <p:nvPr/>
          </p:nvSpPr>
          <p:spPr>
            <a:xfrm>
              <a:off x="6973874" y="5283780"/>
              <a:ext cx="90598" cy="90598"/>
            </a:xfrm>
            <a:prstGeom prst="ellipse">
              <a:avLst/>
            </a:prstGeom>
            <a:solidFill>
              <a:schemeClr val="accent2">
                <a:lumMod val="75000"/>
              </a:schemeClr>
            </a:solidFill>
            <a:ln>
              <a:solidFill>
                <a:srgbClr val="23D5C5"/>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342850"/>
              <a:endParaRPr lang="en-US" sz="964">
                <a:solidFill>
                  <a:srgbClr val="FFFFFF"/>
                </a:solidFill>
                <a:latin typeface="Arial"/>
              </a:endParaRPr>
            </a:p>
          </p:txBody>
        </p:sp>
        <p:sp>
          <p:nvSpPr>
            <p:cNvPr id="52" name="Oval 51"/>
            <p:cNvSpPr>
              <a:spLocks noChangeAspect="1"/>
            </p:cNvSpPr>
            <p:nvPr/>
          </p:nvSpPr>
          <p:spPr>
            <a:xfrm>
              <a:off x="6227951" y="5602061"/>
              <a:ext cx="90597" cy="90597"/>
            </a:xfrm>
            <a:prstGeom prst="ellipse">
              <a:avLst/>
            </a:prstGeom>
            <a:solidFill>
              <a:schemeClr val="accent2">
                <a:lumMod val="75000"/>
              </a:schemeClr>
            </a:solidFill>
            <a:ln>
              <a:solidFill>
                <a:srgbClr val="23D5C5"/>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342850"/>
              <a:endParaRPr lang="en-US" sz="964">
                <a:solidFill>
                  <a:srgbClr val="FFFFFF"/>
                </a:solidFill>
                <a:latin typeface="Arial"/>
              </a:endParaRPr>
            </a:p>
          </p:txBody>
        </p:sp>
        <p:sp>
          <p:nvSpPr>
            <p:cNvPr id="53" name="Oval 52"/>
            <p:cNvSpPr>
              <a:spLocks noChangeAspect="1"/>
            </p:cNvSpPr>
            <p:nvPr/>
          </p:nvSpPr>
          <p:spPr>
            <a:xfrm>
              <a:off x="6109135" y="5665338"/>
              <a:ext cx="90597" cy="90597"/>
            </a:xfrm>
            <a:prstGeom prst="ellipse">
              <a:avLst/>
            </a:prstGeom>
            <a:solidFill>
              <a:schemeClr val="accent2">
                <a:lumMod val="7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defTabSz="342850"/>
              <a:endParaRPr lang="en-US" sz="964">
                <a:solidFill>
                  <a:srgbClr val="FFFFFF"/>
                </a:solidFill>
                <a:latin typeface="Arial"/>
              </a:endParaRPr>
            </a:p>
          </p:txBody>
        </p:sp>
        <p:cxnSp>
          <p:nvCxnSpPr>
            <p:cNvPr id="54" name="Curved Connector 53"/>
            <p:cNvCxnSpPr/>
            <p:nvPr/>
          </p:nvCxnSpPr>
          <p:spPr>
            <a:xfrm rot="10800000">
              <a:off x="5271281" y="5285672"/>
              <a:ext cx="974245" cy="366854"/>
            </a:xfrm>
            <a:prstGeom prst="curvedConnector3">
              <a:avLst/>
            </a:prstGeom>
            <a:ln w="19050" cmpd="sng">
              <a:solidFill>
                <a:schemeClr val="tx1"/>
              </a:solidFill>
              <a:tailEnd type="arrow"/>
            </a:ln>
            <a:effectLst>
              <a:outerShdw blurRad="57150" dist="38100" dir="2700000" algn="tl" rotWithShape="0">
                <a:srgbClr val="19FFE0">
                  <a:alpha val="79000"/>
                </a:srgbClr>
              </a:outerShdw>
            </a:effectLst>
          </p:spPr>
          <p:style>
            <a:lnRef idx="2">
              <a:schemeClr val="accent1"/>
            </a:lnRef>
            <a:fillRef idx="0">
              <a:schemeClr val="accent1"/>
            </a:fillRef>
            <a:effectRef idx="1">
              <a:schemeClr val="accent1"/>
            </a:effectRef>
            <a:fontRef idx="minor">
              <a:schemeClr val="tx1"/>
            </a:fontRef>
          </p:style>
        </p:cxnSp>
        <p:cxnSp>
          <p:nvCxnSpPr>
            <p:cNvPr id="55" name="Curved Connector 54"/>
            <p:cNvCxnSpPr>
              <a:cxnSpLocks/>
            </p:cNvCxnSpPr>
            <p:nvPr/>
          </p:nvCxnSpPr>
          <p:spPr>
            <a:xfrm rot="10800000">
              <a:off x="5711969" y="6245954"/>
              <a:ext cx="766335" cy="153951"/>
            </a:xfrm>
            <a:prstGeom prst="curvedConnector3">
              <a:avLst>
                <a:gd name="adj1" fmla="val 50000"/>
              </a:avLst>
            </a:prstGeom>
            <a:ln w="19050" cmpd="sng">
              <a:solidFill>
                <a:schemeClr val="tx1"/>
              </a:solidFill>
              <a:tailEnd type="arrow"/>
            </a:ln>
            <a:effectLst>
              <a:outerShdw blurRad="57150" dist="38100" dir="2700000" algn="tl" rotWithShape="0">
                <a:srgbClr val="19FFE0">
                  <a:alpha val="79000"/>
                </a:srgbClr>
              </a:outerShdw>
            </a:effectLst>
          </p:spPr>
          <p:style>
            <a:lnRef idx="2">
              <a:schemeClr val="accent1"/>
            </a:lnRef>
            <a:fillRef idx="0">
              <a:schemeClr val="accent1"/>
            </a:fillRef>
            <a:effectRef idx="1">
              <a:schemeClr val="accent1"/>
            </a:effectRef>
            <a:fontRef idx="minor">
              <a:schemeClr val="tx1"/>
            </a:fontRef>
          </p:style>
        </p:cxnSp>
        <p:cxnSp>
          <p:nvCxnSpPr>
            <p:cNvPr id="56" name="Curved Connector 55"/>
            <p:cNvCxnSpPr/>
            <p:nvPr/>
          </p:nvCxnSpPr>
          <p:spPr>
            <a:xfrm rot="16200000" flipV="1">
              <a:off x="5526574" y="5375406"/>
              <a:ext cx="754702" cy="665883"/>
            </a:xfrm>
            <a:prstGeom prst="curvedConnector3">
              <a:avLst>
                <a:gd name="adj1" fmla="val 26083"/>
              </a:avLst>
            </a:prstGeom>
            <a:ln w="19050" cmpd="sng">
              <a:solidFill>
                <a:schemeClr val="tx1"/>
              </a:solidFill>
              <a:tailEnd type="arrow"/>
            </a:ln>
            <a:effectLst>
              <a:outerShdw blurRad="57150" dist="38100" dir="2700000" algn="tl" rotWithShape="0">
                <a:srgbClr val="19FFE0">
                  <a:alpha val="79000"/>
                </a:srgbClr>
              </a:outerShdw>
            </a:effectLst>
          </p:spPr>
          <p:style>
            <a:lnRef idx="2">
              <a:schemeClr val="accent1"/>
            </a:lnRef>
            <a:fillRef idx="0">
              <a:schemeClr val="accent1"/>
            </a:fillRef>
            <a:effectRef idx="1">
              <a:schemeClr val="accent1"/>
            </a:effectRef>
            <a:fontRef idx="minor">
              <a:schemeClr val="tx1"/>
            </a:fontRef>
          </p:style>
        </p:cxnSp>
        <p:cxnSp>
          <p:nvCxnSpPr>
            <p:cNvPr id="57" name="Curved Connector 56"/>
            <p:cNvCxnSpPr>
              <a:cxnSpLocks/>
            </p:cNvCxnSpPr>
            <p:nvPr/>
          </p:nvCxnSpPr>
          <p:spPr>
            <a:xfrm rot="10800000">
              <a:off x="5614342" y="5156369"/>
              <a:ext cx="744835" cy="305015"/>
            </a:xfrm>
            <a:prstGeom prst="curvedConnector3">
              <a:avLst>
                <a:gd name="adj1" fmla="val 50000"/>
              </a:avLst>
            </a:prstGeom>
            <a:ln w="19050" cmpd="sng">
              <a:solidFill>
                <a:schemeClr val="tx1"/>
              </a:solidFill>
              <a:tailEnd type="arrow"/>
            </a:ln>
            <a:effectLst>
              <a:outerShdw blurRad="57150" dist="38100" dir="2700000" algn="tl" rotWithShape="0">
                <a:srgbClr val="19FFE0">
                  <a:alpha val="79000"/>
                </a:srgbClr>
              </a:outerShdw>
            </a:effectLst>
          </p:spPr>
          <p:style>
            <a:lnRef idx="2">
              <a:schemeClr val="accent1"/>
            </a:lnRef>
            <a:fillRef idx="0">
              <a:schemeClr val="accent1"/>
            </a:fillRef>
            <a:effectRef idx="1">
              <a:schemeClr val="accent1"/>
            </a:effectRef>
            <a:fontRef idx="minor">
              <a:schemeClr val="tx1"/>
            </a:fontRef>
          </p:style>
        </p:cxnSp>
        <p:cxnSp>
          <p:nvCxnSpPr>
            <p:cNvPr id="58" name="Curved Connector 57"/>
            <p:cNvCxnSpPr/>
            <p:nvPr/>
          </p:nvCxnSpPr>
          <p:spPr>
            <a:xfrm rot="14340000" flipV="1">
              <a:off x="6049546" y="5069261"/>
              <a:ext cx="439654" cy="291193"/>
            </a:xfrm>
            <a:prstGeom prst="curvedConnector3">
              <a:avLst>
                <a:gd name="adj1" fmla="val 50000"/>
              </a:avLst>
            </a:prstGeom>
            <a:ln w="19050" cmpd="sng">
              <a:solidFill>
                <a:schemeClr val="tx1"/>
              </a:solidFill>
              <a:tailEnd type="arrow"/>
            </a:ln>
            <a:effectLst>
              <a:outerShdw blurRad="57150" dist="38100" dir="2700000" algn="tl" rotWithShape="0">
                <a:srgbClr val="19FFE0">
                  <a:alpha val="79000"/>
                </a:srgbClr>
              </a:outerShdw>
            </a:effectLst>
          </p:spPr>
          <p:style>
            <a:lnRef idx="2">
              <a:schemeClr val="accent1"/>
            </a:lnRef>
            <a:fillRef idx="0">
              <a:schemeClr val="accent1"/>
            </a:fillRef>
            <a:effectRef idx="1">
              <a:schemeClr val="accent1"/>
            </a:effectRef>
            <a:fontRef idx="minor">
              <a:schemeClr val="tx1"/>
            </a:fontRef>
          </p:style>
        </p:cxnSp>
      </p:grpSp>
      <p:cxnSp>
        <p:nvCxnSpPr>
          <p:cNvPr id="15" name="Curved Connector 14"/>
          <p:cNvCxnSpPr/>
          <p:nvPr/>
        </p:nvCxnSpPr>
        <p:spPr>
          <a:xfrm rot="12660000" flipV="1">
            <a:off x="1038705" y="3440149"/>
            <a:ext cx="397297" cy="372984"/>
          </a:xfrm>
          <a:prstGeom prst="curvedConnector3">
            <a:avLst>
              <a:gd name="adj1" fmla="val 26083"/>
            </a:avLst>
          </a:prstGeom>
          <a:ln w="19050" cmpd="sng">
            <a:solidFill>
              <a:srgbClr val="000000"/>
            </a:solidFill>
            <a:tailEnd type="arrow"/>
          </a:ln>
          <a:effectLst>
            <a:outerShdw blurRad="50800" dist="38100" dir="2700000" algn="tl" rotWithShape="0">
              <a:srgbClr val="19FFE0">
                <a:alpha val="93000"/>
              </a:srgbClr>
            </a:outerShdw>
          </a:effectLst>
        </p:spPr>
        <p:style>
          <a:lnRef idx="2">
            <a:schemeClr val="accent1"/>
          </a:lnRef>
          <a:fillRef idx="0">
            <a:schemeClr val="accent1"/>
          </a:fillRef>
          <a:effectRef idx="1">
            <a:schemeClr val="accent1"/>
          </a:effectRef>
          <a:fontRef idx="minor">
            <a:schemeClr val="tx1"/>
          </a:fontRef>
        </p:style>
      </p:cxnSp>
      <p:sp>
        <p:nvSpPr>
          <p:cNvPr id="16" name="Oval 15"/>
          <p:cNvSpPr>
            <a:spLocks noChangeAspect="1"/>
          </p:cNvSpPr>
          <p:nvPr/>
        </p:nvSpPr>
        <p:spPr>
          <a:xfrm>
            <a:off x="1489279" y="3547468"/>
            <a:ext cx="47693" cy="50747"/>
          </a:xfrm>
          <a:prstGeom prst="ellipse">
            <a:avLst/>
          </a:prstGeom>
          <a:solidFill>
            <a:schemeClr val="accent2">
              <a:lumMod val="75000"/>
            </a:schemeClr>
          </a:solidFill>
          <a:ln>
            <a:solidFill>
              <a:srgbClr val="23D5C5"/>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342850"/>
            <a:endParaRPr lang="en-US" sz="964">
              <a:solidFill>
                <a:srgbClr val="FFFFFF"/>
              </a:solidFill>
              <a:latin typeface="Arial"/>
            </a:endParaRPr>
          </a:p>
        </p:txBody>
      </p:sp>
      <p:cxnSp>
        <p:nvCxnSpPr>
          <p:cNvPr id="17" name="Curved Connector 16"/>
          <p:cNvCxnSpPr/>
          <p:nvPr/>
        </p:nvCxnSpPr>
        <p:spPr>
          <a:xfrm rot="12300000" flipV="1">
            <a:off x="946259" y="3592569"/>
            <a:ext cx="536908" cy="88516"/>
          </a:xfrm>
          <a:prstGeom prst="curvedConnector3">
            <a:avLst>
              <a:gd name="adj1" fmla="val 20846"/>
            </a:avLst>
          </a:prstGeom>
          <a:ln w="19050" cmpd="sng">
            <a:solidFill>
              <a:srgbClr val="000000"/>
            </a:solidFill>
            <a:tailEnd type="arrow"/>
          </a:ln>
          <a:effectLst>
            <a:outerShdw blurRad="50800" dist="38100" dir="2700000" algn="tl" rotWithShape="0">
              <a:srgbClr val="19FFE0">
                <a:alpha val="93000"/>
              </a:srgbClr>
            </a:outerShdw>
          </a:effectLst>
        </p:spPr>
        <p:style>
          <a:lnRef idx="2">
            <a:schemeClr val="accent1"/>
          </a:lnRef>
          <a:fillRef idx="0">
            <a:schemeClr val="accent1"/>
          </a:fillRef>
          <a:effectRef idx="1">
            <a:schemeClr val="accent1"/>
          </a:effectRef>
          <a:fontRef idx="minor">
            <a:schemeClr val="tx1"/>
          </a:fontRef>
        </p:style>
      </p:cxnSp>
      <p:sp>
        <p:nvSpPr>
          <p:cNvPr id="18" name="Oval 17"/>
          <p:cNvSpPr>
            <a:spLocks noChangeAspect="1"/>
          </p:cNvSpPr>
          <p:nvPr/>
        </p:nvSpPr>
        <p:spPr>
          <a:xfrm>
            <a:off x="1482211" y="3697677"/>
            <a:ext cx="47693" cy="50747"/>
          </a:xfrm>
          <a:prstGeom prst="ellipse">
            <a:avLst/>
          </a:prstGeom>
          <a:solidFill>
            <a:schemeClr val="accent2">
              <a:lumMod val="75000"/>
            </a:schemeClr>
          </a:solidFill>
          <a:ln>
            <a:solidFill>
              <a:srgbClr val="23D5C5"/>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342850"/>
            <a:endParaRPr lang="en-US" sz="964">
              <a:solidFill>
                <a:srgbClr val="FFFFFF"/>
              </a:solidFill>
              <a:latin typeface="Arial"/>
            </a:endParaRPr>
          </a:p>
        </p:txBody>
      </p:sp>
      <p:cxnSp>
        <p:nvCxnSpPr>
          <p:cNvPr id="19" name="Straight Arrow Connector 18"/>
          <p:cNvCxnSpPr/>
          <p:nvPr/>
        </p:nvCxnSpPr>
        <p:spPr>
          <a:xfrm flipV="1">
            <a:off x="2513197" y="3837891"/>
            <a:ext cx="0" cy="507575"/>
          </a:xfrm>
          <a:prstGeom prst="straightConnector1">
            <a:avLst/>
          </a:prstGeom>
          <a:ln>
            <a:solidFill>
              <a:srgbClr val="FF0000"/>
            </a:solidFill>
            <a:tailEnd type="arrow"/>
          </a:ln>
        </p:spPr>
        <p:style>
          <a:lnRef idx="2">
            <a:schemeClr val="accent1"/>
          </a:lnRef>
          <a:fillRef idx="0">
            <a:schemeClr val="accent1"/>
          </a:fillRef>
          <a:effectRef idx="1">
            <a:schemeClr val="accent1"/>
          </a:effectRef>
          <a:fontRef idx="minor">
            <a:schemeClr val="tx1"/>
          </a:fontRef>
        </p:style>
      </p:cxnSp>
      <p:sp>
        <p:nvSpPr>
          <p:cNvPr id="20" name="TextBox 19"/>
          <p:cNvSpPr txBox="1"/>
          <p:nvPr/>
        </p:nvSpPr>
        <p:spPr>
          <a:xfrm>
            <a:off x="2514676" y="3984189"/>
            <a:ext cx="266420" cy="240707"/>
          </a:xfrm>
          <a:prstGeom prst="rect">
            <a:avLst/>
          </a:prstGeom>
          <a:noFill/>
        </p:spPr>
        <p:txBody>
          <a:bodyPr wrap="none" rtlCol="0">
            <a:spAutoFit/>
          </a:bodyPr>
          <a:lstStyle/>
          <a:p>
            <a:pPr defTabSz="342850"/>
            <a:r>
              <a:rPr lang="en-US" sz="964" b="1" dirty="0">
                <a:solidFill>
                  <a:srgbClr val="FF0000"/>
                </a:solidFill>
                <a:latin typeface="Arial"/>
              </a:rPr>
              <a:t>E</a:t>
            </a:r>
          </a:p>
        </p:txBody>
      </p:sp>
      <p:sp>
        <p:nvSpPr>
          <p:cNvPr id="21" name="Oval 20"/>
          <p:cNvSpPr>
            <a:spLocks noChangeAspect="1"/>
          </p:cNvSpPr>
          <p:nvPr/>
        </p:nvSpPr>
        <p:spPr>
          <a:xfrm>
            <a:off x="1401888" y="3612210"/>
            <a:ext cx="45821" cy="48755"/>
          </a:xfrm>
          <a:prstGeom prst="ellipse">
            <a:avLst/>
          </a:prstGeom>
          <a:solidFill>
            <a:schemeClr val="accent2">
              <a:lumMod val="75000"/>
            </a:schemeClr>
          </a:solidFill>
          <a:ln>
            <a:solidFill>
              <a:srgbClr val="23D5C5"/>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342850"/>
            <a:endParaRPr lang="en-US" sz="964">
              <a:solidFill>
                <a:srgbClr val="FFFFFF"/>
              </a:solidFill>
              <a:latin typeface="Arial"/>
            </a:endParaRPr>
          </a:p>
        </p:txBody>
      </p:sp>
      <p:sp>
        <p:nvSpPr>
          <p:cNvPr id="22" name="Oval 21"/>
          <p:cNvSpPr>
            <a:spLocks noChangeAspect="1"/>
          </p:cNvSpPr>
          <p:nvPr/>
        </p:nvSpPr>
        <p:spPr>
          <a:xfrm>
            <a:off x="1538735" y="3276537"/>
            <a:ext cx="45821" cy="48755"/>
          </a:xfrm>
          <a:prstGeom prst="ellipse">
            <a:avLst/>
          </a:prstGeom>
          <a:solidFill>
            <a:schemeClr val="accent2">
              <a:lumMod val="75000"/>
            </a:schemeClr>
          </a:solidFill>
          <a:ln>
            <a:solidFill>
              <a:srgbClr val="23D5C5"/>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342850"/>
            <a:endParaRPr lang="en-US" sz="964">
              <a:solidFill>
                <a:srgbClr val="FFFFFF"/>
              </a:solidFill>
              <a:latin typeface="Arial"/>
            </a:endParaRPr>
          </a:p>
        </p:txBody>
      </p:sp>
      <p:sp>
        <p:nvSpPr>
          <p:cNvPr id="23" name="Oval 22"/>
          <p:cNvSpPr>
            <a:spLocks noChangeAspect="1"/>
          </p:cNvSpPr>
          <p:nvPr/>
        </p:nvSpPr>
        <p:spPr>
          <a:xfrm>
            <a:off x="1484083" y="3441945"/>
            <a:ext cx="45821" cy="48755"/>
          </a:xfrm>
          <a:prstGeom prst="ellipse">
            <a:avLst/>
          </a:prstGeom>
          <a:solidFill>
            <a:schemeClr val="accent2">
              <a:lumMod val="75000"/>
            </a:schemeClr>
          </a:solidFill>
          <a:ln>
            <a:solidFill>
              <a:srgbClr val="23D5C5"/>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342850"/>
            <a:endParaRPr lang="en-US" sz="964">
              <a:solidFill>
                <a:srgbClr val="FFFFFF"/>
              </a:solidFill>
              <a:latin typeface="Arial"/>
            </a:endParaRPr>
          </a:p>
        </p:txBody>
      </p:sp>
      <p:sp>
        <p:nvSpPr>
          <p:cNvPr id="24" name="Chord 23"/>
          <p:cNvSpPr/>
          <p:nvPr/>
        </p:nvSpPr>
        <p:spPr>
          <a:xfrm>
            <a:off x="1547826" y="3339785"/>
            <a:ext cx="483901" cy="490366"/>
          </a:xfrm>
          <a:prstGeom prst="chord">
            <a:avLst>
              <a:gd name="adj1" fmla="val 5445377"/>
              <a:gd name="adj2" fmla="val 16200000"/>
            </a:avLst>
          </a:prstGeom>
          <a:solidFill>
            <a:schemeClr val="tx1">
              <a:lumMod val="85000"/>
              <a:lumOff val="15000"/>
              <a:alpha val="47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964">
              <a:solidFill>
                <a:prstClr val="white"/>
              </a:solidFill>
            </a:endParaRPr>
          </a:p>
        </p:txBody>
      </p:sp>
      <p:sp>
        <p:nvSpPr>
          <p:cNvPr id="25" name="TextBox 24"/>
          <p:cNvSpPr txBox="1"/>
          <p:nvPr/>
        </p:nvSpPr>
        <p:spPr>
          <a:xfrm>
            <a:off x="1732841" y="4142882"/>
            <a:ext cx="776330" cy="372666"/>
          </a:xfrm>
          <a:prstGeom prst="rect">
            <a:avLst/>
          </a:prstGeom>
          <a:noFill/>
        </p:spPr>
        <p:txBody>
          <a:bodyPr wrap="square" rtlCol="0">
            <a:spAutoFit/>
          </a:bodyPr>
          <a:lstStyle/>
          <a:p>
            <a:r>
              <a:rPr lang="en-US" sz="911" dirty="0">
                <a:solidFill>
                  <a:srgbClr val="19FFE0"/>
                </a:solidFill>
              </a:rPr>
              <a:t>Neutral atmosphere</a:t>
            </a:r>
          </a:p>
        </p:txBody>
      </p:sp>
      <p:cxnSp>
        <p:nvCxnSpPr>
          <p:cNvPr id="27" name="Curved Connector 26"/>
          <p:cNvCxnSpPr/>
          <p:nvPr/>
        </p:nvCxnSpPr>
        <p:spPr>
          <a:xfrm rot="14220000" flipV="1">
            <a:off x="1261213" y="3318112"/>
            <a:ext cx="236603" cy="147277"/>
          </a:xfrm>
          <a:prstGeom prst="curvedConnector3">
            <a:avLst>
              <a:gd name="adj1" fmla="val 50000"/>
            </a:avLst>
          </a:prstGeom>
          <a:ln w="19050" cmpd="sng">
            <a:solidFill>
              <a:schemeClr val="tx1"/>
            </a:solidFill>
            <a:tailEnd type="arrow"/>
          </a:ln>
          <a:effectLst>
            <a:outerShdw blurRad="57150" dist="38100" dir="2700000" algn="tl" rotWithShape="0">
              <a:srgbClr val="19FFE0">
                <a:alpha val="79000"/>
              </a:srgbClr>
            </a:outerShdw>
          </a:effectLst>
        </p:spPr>
        <p:style>
          <a:lnRef idx="2">
            <a:schemeClr val="accent1"/>
          </a:lnRef>
          <a:fillRef idx="0">
            <a:schemeClr val="accent1"/>
          </a:fillRef>
          <a:effectRef idx="1">
            <a:schemeClr val="accent1"/>
          </a:effectRef>
          <a:fontRef idx="minor">
            <a:schemeClr val="tx1"/>
          </a:fontRef>
        </p:style>
      </p:cxnSp>
      <p:cxnSp>
        <p:nvCxnSpPr>
          <p:cNvPr id="28" name="Curved Connector 27"/>
          <p:cNvCxnSpPr/>
          <p:nvPr/>
        </p:nvCxnSpPr>
        <p:spPr>
          <a:xfrm rot="11280000">
            <a:off x="1020715" y="3540183"/>
            <a:ext cx="411077" cy="62684"/>
          </a:xfrm>
          <a:prstGeom prst="curvedConnector3">
            <a:avLst>
              <a:gd name="adj1" fmla="val 50000"/>
            </a:avLst>
          </a:prstGeom>
          <a:ln w="19050" cmpd="sng">
            <a:solidFill>
              <a:schemeClr val="tx1"/>
            </a:solidFill>
            <a:tailEnd type="arrow"/>
          </a:ln>
          <a:effectLst>
            <a:outerShdw blurRad="57150" dist="38100" dir="2700000" algn="tl" rotWithShape="0">
              <a:srgbClr val="19FFE0">
                <a:alpha val="79000"/>
              </a:srgbClr>
            </a:outerShdw>
          </a:effectLst>
        </p:spPr>
        <p:style>
          <a:lnRef idx="2">
            <a:schemeClr val="accent1"/>
          </a:lnRef>
          <a:fillRef idx="0">
            <a:schemeClr val="accent1"/>
          </a:fillRef>
          <a:effectRef idx="1">
            <a:schemeClr val="accent1"/>
          </a:effectRef>
          <a:fontRef idx="minor">
            <a:schemeClr val="tx1"/>
          </a:fontRef>
        </p:style>
      </p:cxnSp>
      <p:cxnSp>
        <p:nvCxnSpPr>
          <p:cNvPr id="29" name="Curved Connector 28"/>
          <p:cNvCxnSpPr/>
          <p:nvPr/>
        </p:nvCxnSpPr>
        <p:spPr>
          <a:xfrm rot="14400000" flipV="1">
            <a:off x="925552" y="3232528"/>
            <a:ext cx="406146" cy="336785"/>
          </a:xfrm>
          <a:prstGeom prst="curvedConnector3">
            <a:avLst>
              <a:gd name="adj1" fmla="val 26083"/>
            </a:avLst>
          </a:prstGeom>
          <a:ln w="19050" cmpd="sng">
            <a:solidFill>
              <a:schemeClr val="tx1"/>
            </a:solidFill>
            <a:tailEnd type="arrow"/>
          </a:ln>
          <a:effectLst>
            <a:outerShdw blurRad="57150" dist="38100" dir="2700000" algn="tl" rotWithShape="0">
              <a:srgbClr val="19FFE0">
                <a:alpha val="79000"/>
              </a:srgbClr>
            </a:outerShdw>
          </a:effectLst>
        </p:spPr>
        <p:style>
          <a:lnRef idx="2">
            <a:schemeClr val="accent1"/>
          </a:lnRef>
          <a:fillRef idx="0">
            <a:schemeClr val="accent1"/>
          </a:fillRef>
          <a:effectRef idx="1">
            <a:schemeClr val="accent1"/>
          </a:effectRef>
          <a:fontRef idx="minor">
            <a:schemeClr val="tx1"/>
          </a:fontRef>
        </p:style>
      </p:cxnSp>
      <p:cxnSp>
        <p:nvCxnSpPr>
          <p:cNvPr id="30" name="Curved Connector 29">
            <a:extLst>
              <a:ext uri="{FF2B5EF4-FFF2-40B4-BE49-F238E27FC236}">
                <a16:creationId xmlns:a16="http://schemas.microsoft.com/office/drawing/2014/main" id="{9B879C01-C330-264D-B505-C03E23B9AB4F}"/>
              </a:ext>
            </a:extLst>
          </p:cNvPr>
          <p:cNvCxnSpPr>
            <a:cxnSpLocks/>
          </p:cNvCxnSpPr>
          <p:nvPr/>
        </p:nvCxnSpPr>
        <p:spPr>
          <a:xfrm rot="16200000" flipV="1">
            <a:off x="1734845" y="2961312"/>
            <a:ext cx="324049" cy="100181"/>
          </a:xfrm>
          <a:prstGeom prst="curvedConnector3">
            <a:avLst>
              <a:gd name="adj1" fmla="val 50000"/>
            </a:avLst>
          </a:prstGeom>
          <a:ln w="19050" cmpd="sng">
            <a:solidFill>
              <a:srgbClr val="E507FF"/>
            </a:solidFill>
            <a:tailEnd type="arrow"/>
          </a:ln>
          <a:effectLst>
            <a:outerShdw blurRad="57150" dist="38100" dir="2700000" algn="tl" rotWithShape="0">
              <a:srgbClr val="19FFE0">
                <a:alpha val="79000"/>
              </a:srgbClr>
            </a:outerShdw>
          </a:effectLst>
        </p:spPr>
        <p:style>
          <a:lnRef idx="2">
            <a:schemeClr val="accent1"/>
          </a:lnRef>
          <a:fillRef idx="0">
            <a:schemeClr val="accent1"/>
          </a:fillRef>
          <a:effectRef idx="1">
            <a:schemeClr val="accent1"/>
          </a:effectRef>
          <a:fontRef idx="minor">
            <a:schemeClr val="tx1"/>
          </a:fontRef>
        </p:style>
      </p:cxnSp>
      <p:cxnSp>
        <p:nvCxnSpPr>
          <p:cNvPr id="31" name="Curved Connector 30">
            <a:extLst>
              <a:ext uri="{FF2B5EF4-FFF2-40B4-BE49-F238E27FC236}">
                <a16:creationId xmlns:a16="http://schemas.microsoft.com/office/drawing/2014/main" id="{D05858EE-0CBC-154A-BEFC-731BDB64DA67}"/>
              </a:ext>
            </a:extLst>
          </p:cNvPr>
          <p:cNvCxnSpPr>
            <a:cxnSpLocks/>
            <a:stCxn id="34" idx="0"/>
          </p:cNvCxnSpPr>
          <p:nvPr/>
        </p:nvCxnSpPr>
        <p:spPr>
          <a:xfrm rot="16200000" flipV="1">
            <a:off x="1438648" y="2997822"/>
            <a:ext cx="379233" cy="163331"/>
          </a:xfrm>
          <a:prstGeom prst="curvedConnector3">
            <a:avLst>
              <a:gd name="adj1" fmla="val 50000"/>
            </a:avLst>
          </a:prstGeom>
          <a:ln w="19050" cmpd="sng">
            <a:solidFill>
              <a:srgbClr val="E507FF"/>
            </a:solidFill>
            <a:tailEnd type="arrow"/>
          </a:ln>
          <a:effectLst>
            <a:outerShdw blurRad="57150" dist="38100" dir="2700000" algn="tl" rotWithShape="0">
              <a:srgbClr val="19FFE0">
                <a:alpha val="79000"/>
              </a:srgbClr>
            </a:outerShdw>
          </a:effectLst>
        </p:spPr>
        <p:style>
          <a:lnRef idx="2">
            <a:schemeClr val="accent1"/>
          </a:lnRef>
          <a:fillRef idx="0">
            <a:schemeClr val="accent1"/>
          </a:fillRef>
          <a:effectRef idx="1">
            <a:schemeClr val="accent1"/>
          </a:effectRef>
          <a:fontRef idx="minor">
            <a:schemeClr val="tx1"/>
          </a:fontRef>
        </p:style>
      </p:cxnSp>
      <p:cxnSp>
        <p:nvCxnSpPr>
          <p:cNvPr id="32" name="Curved Connector 31">
            <a:extLst>
              <a:ext uri="{FF2B5EF4-FFF2-40B4-BE49-F238E27FC236}">
                <a16:creationId xmlns:a16="http://schemas.microsoft.com/office/drawing/2014/main" id="{E79ECF07-50D2-5B4D-AA88-974C0F0C8B09}"/>
              </a:ext>
            </a:extLst>
          </p:cNvPr>
          <p:cNvCxnSpPr>
            <a:cxnSpLocks/>
          </p:cNvCxnSpPr>
          <p:nvPr/>
        </p:nvCxnSpPr>
        <p:spPr>
          <a:xfrm rot="16200000" flipV="1">
            <a:off x="1485027" y="2879478"/>
            <a:ext cx="478028" cy="312843"/>
          </a:xfrm>
          <a:prstGeom prst="curvedConnector3">
            <a:avLst>
              <a:gd name="adj1" fmla="val 50000"/>
            </a:avLst>
          </a:prstGeom>
          <a:ln w="19050" cmpd="sng">
            <a:solidFill>
              <a:srgbClr val="E507FF"/>
            </a:solidFill>
            <a:tailEnd type="arrow"/>
          </a:ln>
          <a:effectLst>
            <a:outerShdw blurRad="57150" dist="38100" dir="2700000" algn="tl" rotWithShape="0">
              <a:srgbClr val="19FFE0">
                <a:alpha val="79000"/>
              </a:srgbClr>
            </a:outerShdw>
          </a:effectLst>
        </p:spPr>
        <p:style>
          <a:lnRef idx="2">
            <a:schemeClr val="accent1"/>
          </a:lnRef>
          <a:fillRef idx="0">
            <a:schemeClr val="accent1"/>
          </a:fillRef>
          <a:effectRef idx="1">
            <a:schemeClr val="accent1"/>
          </a:effectRef>
          <a:fontRef idx="minor">
            <a:schemeClr val="tx1"/>
          </a:fontRef>
        </p:style>
      </p:cxnSp>
      <p:cxnSp>
        <p:nvCxnSpPr>
          <p:cNvPr id="33" name="Curved Connector 32">
            <a:extLst>
              <a:ext uri="{FF2B5EF4-FFF2-40B4-BE49-F238E27FC236}">
                <a16:creationId xmlns:a16="http://schemas.microsoft.com/office/drawing/2014/main" id="{E05DCD8A-D534-E84D-A9A1-C2FF0C09FF78}"/>
              </a:ext>
            </a:extLst>
          </p:cNvPr>
          <p:cNvCxnSpPr>
            <a:cxnSpLocks/>
          </p:cNvCxnSpPr>
          <p:nvPr/>
        </p:nvCxnSpPr>
        <p:spPr>
          <a:xfrm rot="16200000" flipV="1">
            <a:off x="1577631" y="2913919"/>
            <a:ext cx="423110" cy="221567"/>
          </a:xfrm>
          <a:prstGeom prst="curvedConnector3">
            <a:avLst>
              <a:gd name="adj1" fmla="val 50000"/>
            </a:avLst>
          </a:prstGeom>
          <a:ln w="19050" cmpd="sng">
            <a:solidFill>
              <a:srgbClr val="E507FF"/>
            </a:solidFill>
            <a:tailEnd type="arrow"/>
          </a:ln>
          <a:effectLst>
            <a:outerShdw blurRad="57150" dist="38100" dir="2700000" algn="tl" rotWithShape="0">
              <a:srgbClr val="19FFE0">
                <a:alpha val="79000"/>
              </a:srgbClr>
            </a:outerShdw>
          </a:effectLst>
        </p:spPr>
        <p:style>
          <a:lnRef idx="2">
            <a:schemeClr val="accent1"/>
          </a:lnRef>
          <a:fillRef idx="0">
            <a:schemeClr val="accent1"/>
          </a:fillRef>
          <a:effectRef idx="1">
            <a:schemeClr val="accent1"/>
          </a:effectRef>
          <a:fontRef idx="minor">
            <a:schemeClr val="tx1"/>
          </a:fontRef>
        </p:style>
      </p:cxnSp>
      <p:sp>
        <p:nvSpPr>
          <p:cNvPr id="34" name="Oval 33">
            <a:extLst>
              <a:ext uri="{FF2B5EF4-FFF2-40B4-BE49-F238E27FC236}">
                <a16:creationId xmlns:a16="http://schemas.microsoft.com/office/drawing/2014/main" id="{E1929959-BA94-4D49-AC94-D57A45E8340D}"/>
              </a:ext>
            </a:extLst>
          </p:cNvPr>
          <p:cNvSpPr>
            <a:spLocks noChangeAspect="1"/>
          </p:cNvSpPr>
          <p:nvPr/>
        </p:nvSpPr>
        <p:spPr>
          <a:xfrm>
            <a:off x="1687019" y="3269104"/>
            <a:ext cx="45822" cy="48756"/>
          </a:xfrm>
          <a:prstGeom prst="ellipse">
            <a:avLst/>
          </a:prstGeom>
          <a:solidFill>
            <a:schemeClr val="accent2">
              <a:lumMod val="75000"/>
            </a:schemeClr>
          </a:solidFill>
          <a:ln>
            <a:solidFill>
              <a:srgbClr val="23D5C5"/>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342850"/>
            <a:endParaRPr lang="en-US" sz="964">
              <a:solidFill>
                <a:srgbClr val="FFFFFF"/>
              </a:solidFill>
              <a:latin typeface="Arial"/>
            </a:endParaRPr>
          </a:p>
        </p:txBody>
      </p:sp>
      <p:sp>
        <p:nvSpPr>
          <p:cNvPr id="35" name="Oval 34">
            <a:extLst>
              <a:ext uri="{FF2B5EF4-FFF2-40B4-BE49-F238E27FC236}">
                <a16:creationId xmlns:a16="http://schemas.microsoft.com/office/drawing/2014/main" id="{03D0BDB2-4426-0B44-9E82-8652BFEC9E4C}"/>
              </a:ext>
            </a:extLst>
          </p:cNvPr>
          <p:cNvSpPr>
            <a:spLocks noChangeAspect="1"/>
          </p:cNvSpPr>
          <p:nvPr/>
        </p:nvSpPr>
        <p:spPr>
          <a:xfrm>
            <a:off x="1866243" y="3273992"/>
            <a:ext cx="45822" cy="48756"/>
          </a:xfrm>
          <a:prstGeom prst="ellipse">
            <a:avLst/>
          </a:prstGeom>
          <a:solidFill>
            <a:schemeClr val="accent2">
              <a:lumMod val="75000"/>
            </a:schemeClr>
          </a:solidFill>
          <a:ln>
            <a:solidFill>
              <a:srgbClr val="23D5C5"/>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342850"/>
            <a:endParaRPr lang="en-US" sz="964">
              <a:solidFill>
                <a:srgbClr val="FFFFFF"/>
              </a:solidFill>
              <a:latin typeface="Arial"/>
            </a:endParaRPr>
          </a:p>
        </p:txBody>
      </p:sp>
      <p:cxnSp>
        <p:nvCxnSpPr>
          <p:cNvPr id="36" name="Curved Connector 35">
            <a:extLst>
              <a:ext uri="{FF2B5EF4-FFF2-40B4-BE49-F238E27FC236}">
                <a16:creationId xmlns:a16="http://schemas.microsoft.com/office/drawing/2014/main" id="{738C8EE5-62A0-8E42-A34A-389144A93D78}"/>
              </a:ext>
            </a:extLst>
          </p:cNvPr>
          <p:cNvCxnSpPr>
            <a:cxnSpLocks/>
          </p:cNvCxnSpPr>
          <p:nvPr/>
        </p:nvCxnSpPr>
        <p:spPr>
          <a:xfrm rot="10800000">
            <a:off x="1451948" y="2948454"/>
            <a:ext cx="363775" cy="332006"/>
          </a:xfrm>
          <a:prstGeom prst="curvedConnector3">
            <a:avLst>
              <a:gd name="adj1" fmla="val 50000"/>
            </a:avLst>
          </a:prstGeom>
          <a:ln w="19050" cmpd="sng">
            <a:solidFill>
              <a:srgbClr val="E507FF"/>
            </a:solidFill>
            <a:tailEnd type="arrow"/>
          </a:ln>
          <a:effectLst>
            <a:outerShdw blurRad="57150" dist="38100" dir="2700000" algn="tl" rotWithShape="0">
              <a:srgbClr val="19FFE0">
                <a:alpha val="79000"/>
              </a:srgbClr>
            </a:outerShdw>
          </a:effectLst>
        </p:spPr>
        <p:style>
          <a:lnRef idx="2">
            <a:schemeClr val="accent1"/>
          </a:lnRef>
          <a:fillRef idx="0">
            <a:schemeClr val="accent1"/>
          </a:fillRef>
          <a:effectRef idx="1">
            <a:schemeClr val="accent1"/>
          </a:effectRef>
          <a:fontRef idx="minor">
            <a:schemeClr val="tx1"/>
          </a:fontRef>
        </p:style>
      </p:cxnSp>
      <p:cxnSp>
        <p:nvCxnSpPr>
          <p:cNvPr id="37" name="Straight Connector 36">
            <a:extLst>
              <a:ext uri="{FF2B5EF4-FFF2-40B4-BE49-F238E27FC236}">
                <a16:creationId xmlns:a16="http://schemas.microsoft.com/office/drawing/2014/main" id="{0442F40B-5FAF-274D-8684-505B17A736B0}"/>
              </a:ext>
            </a:extLst>
          </p:cNvPr>
          <p:cNvCxnSpPr>
            <a:cxnSpLocks/>
          </p:cNvCxnSpPr>
          <p:nvPr/>
        </p:nvCxnSpPr>
        <p:spPr>
          <a:xfrm>
            <a:off x="1318635" y="2743408"/>
            <a:ext cx="456999" cy="828622"/>
          </a:xfrm>
          <a:prstGeom prst="line">
            <a:avLst/>
          </a:prstGeom>
          <a:ln>
            <a:solidFill>
              <a:srgbClr val="E507FF"/>
            </a:solidFill>
            <a:prstDash val="sysDot"/>
          </a:ln>
          <a:effectLst/>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24B72665-BA1D-F547-AFDC-3CB3E7CC595A}"/>
              </a:ext>
            </a:extLst>
          </p:cNvPr>
          <p:cNvCxnSpPr>
            <a:cxnSpLocks/>
          </p:cNvCxnSpPr>
          <p:nvPr/>
        </p:nvCxnSpPr>
        <p:spPr>
          <a:xfrm flipH="1">
            <a:off x="1782778" y="2748297"/>
            <a:ext cx="456999" cy="828622"/>
          </a:xfrm>
          <a:prstGeom prst="line">
            <a:avLst/>
          </a:prstGeom>
          <a:ln>
            <a:solidFill>
              <a:srgbClr val="E507FF"/>
            </a:solidFill>
            <a:prstDash val="sysDot"/>
          </a:ln>
          <a:effectLst/>
        </p:spPr>
        <p:style>
          <a:lnRef idx="1">
            <a:schemeClr val="accent1"/>
          </a:lnRef>
          <a:fillRef idx="0">
            <a:schemeClr val="accent1"/>
          </a:fillRef>
          <a:effectRef idx="0">
            <a:schemeClr val="accent1"/>
          </a:effectRef>
          <a:fontRef idx="minor">
            <a:schemeClr val="tx1"/>
          </a:fontRef>
        </p:style>
      </p:cxnSp>
      <p:sp>
        <p:nvSpPr>
          <p:cNvPr id="39" name="Oval 38">
            <a:extLst>
              <a:ext uri="{FF2B5EF4-FFF2-40B4-BE49-F238E27FC236}">
                <a16:creationId xmlns:a16="http://schemas.microsoft.com/office/drawing/2014/main" id="{9192FD48-FC04-C44E-B6EE-75D1D04FF587}"/>
              </a:ext>
            </a:extLst>
          </p:cNvPr>
          <p:cNvSpPr>
            <a:spLocks noChangeAspect="1"/>
          </p:cNvSpPr>
          <p:nvPr/>
        </p:nvSpPr>
        <p:spPr>
          <a:xfrm>
            <a:off x="1925705" y="3180439"/>
            <a:ext cx="45822" cy="48756"/>
          </a:xfrm>
          <a:prstGeom prst="ellipse">
            <a:avLst/>
          </a:prstGeom>
          <a:solidFill>
            <a:schemeClr val="accent2">
              <a:lumMod val="75000"/>
            </a:schemeClr>
          </a:solidFill>
          <a:ln>
            <a:solidFill>
              <a:srgbClr val="23D5C5"/>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342850"/>
            <a:endParaRPr lang="en-US" sz="964">
              <a:solidFill>
                <a:srgbClr val="FFFFFF"/>
              </a:solidFill>
              <a:latin typeface="Arial"/>
            </a:endParaRPr>
          </a:p>
        </p:txBody>
      </p:sp>
      <p:cxnSp>
        <p:nvCxnSpPr>
          <p:cNvPr id="40" name="Curved Connector 39">
            <a:extLst>
              <a:ext uri="{FF2B5EF4-FFF2-40B4-BE49-F238E27FC236}">
                <a16:creationId xmlns:a16="http://schemas.microsoft.com/office/drawing/2014/main" id="{58FC79BA-755C-C645-B70D-9A5D583F0A8F}"/>
              </a:ext>
            </a:extLst>
          </p:cNvPr>
          <p:cNvCxnSpPr>
            <a:cxnSpLocks/>
          </p:cNvCxnSpPr>
          <p:nvPr/>
        </p:nvCxnSpPr>
        <p:spPr>
          <a:xfrm rot="16200000" flipV="1">
            <a:off x="1437522" y="2887049"/>
            <a:ext cx="382682" cy="362704"/>
          </a:xfrm>
          <a:prstGeom prst="curvedConnector2">
            <a:avLst/>
          </a:prstGeom>
          <a:ln w="19050" cmpd="sng">
            <a:solidFill>
              <a:srgbClr val="E507FF"/>
            </a:solidFill>
            <a:tailEnd type="arrow"/>
          </a:ln>
          <a:effectLst>
            <a:outerShdw blurRad="57150" dist="38100" dir="2700000" algn="tl" rotWithShape="0">
              <a:srgbClr val="19FFE0">
                <a:alpha val="79000"/>
              </a:srgbClr>
            </a:outerShdw>
          </a:effectLst>
        </p:spPr>
        <p:style>
          <a:lnRef idx="2">
            <a:schemeClr val="accent1"/>
          </a:lnRef>
          <a:fillRef idx="0">
            <a:schemeClr val="accent1"/>
          </a:fillRef>
          <a:effectRef idx="1">
            <a:schemeClr val="accent1"/>
          </a:effectRef>
          <a:fontRef idx="minor">
            <a:schemeClr val="tx1"/>
          </a:fontRef>
        </p:style>
      </p:cxnSp>
      <p:sp>
        <p:nvSpPr>
          <p:cNvPr id="41" name="TextBox 40">
            <a:extLst>
              <a:ext uri="{FF2B5EF4-FFF2-40B4-BE49-F238E27FC236}">
                <a16:creationId xmlns:a16="http://schemas.microsoft.com/office/drawing/2014/main" id="{7A7156FD-D65E-1D45-BEDC-50D689346388}"/>
              </a:ext>
            </a:extLst>
          </p:cNvPr>
          <p:cNvSpPr txBox="1"/>
          <p:nvPr/>
        </p:nvSpPr>
        <p:spPr>
          <a:xfrm>
            <a:off x="801264" y="3850324"/>
            <a:ext cx="858312" cy="276999"/>
          </a:xfrm>
          <a:prstGeom prst="rect">
            <a:avLst/>
          </a:prstGeom>
          <a:noFill/>
        </p:spPr>
        <p:txBody>
          <a:bodyPr wrap="none" rtlCol="0">
            <a:spAutoFit/>
          </a:bodyPr>
          <a:lstStyle/>
          <a:p>
            <a:r>
              <a:rPr lang="en-US" sz="1200" i="1" dirty="0">
                <a:solidFill>
                  <a:prstClr val="black"/>
                </a:solidFill>
              </a:rPr>
              <a:t>Tail escape</a:t>
            </a:r>
          </a:p>
        </p:txBody>
      </p:sp>
      <p:cxnSp>
        <p:nvCxnSpPr>
          <p:cNvPr id="42" name="Straight Arrow Connector 41"/>
          <p:cNvCxnSpPr/>
          <p:nvPr/>
        </p:nvCxnSpPr>
        <p:spPr>
          <a:xfrm flipH="1">
            <a:off x="2265925" y="3594969"/>
            <a:ext cx="497501" cy="0"/>
          </a:xfrm>
          <a:prstGeom prst="straightConnector1">
            <a:avLst/>
          </a:prstGeom>
          <a:ln w="19050">
            <a:solidFill>
              <a:srgbClr val="00B0F0"/>
            </a:solidFill>
            <a:tailEnd type="arrow"/>
          </a:ln>
        </p:spPr>
        <p:style>
          <a:lnRef idx="1">
            <a:schemeClr val="accent1"/>
          </a:lnRef>
          <a:fillRef idx="0">
            <a:schemeClr val="accent1"/>
          </a:fillRef>
          <a:effectRef idx="0">
            <a:schemeClr val="accent1"/>
          </a:effectRef>
          <a:fontRef idx="minor">
            <a:schemeClr val="tx1"/>
          </a:fontRef>
        </p:style>
      </p:cxnSp>
      <p:sp>
        <p:nvSpPr>
          <p:cNvPr id="43" name="TextBox 42"/>
          <p:cNvSpPr txBox="1"/>
          <p:nvPr/>
        </p:nvSpPr>
        <p:spPr>
          <a:xfrm>
            <a:off x="2123381" y="3350600"/>
            <a:ext cx="676788" cy="230832"/>
          </a:xfrm>
          <a:prstGeom prst="rect">
            <a:avLst/>
          </a:prstGeom>
          <a:noFill/>
        </p:spPr>
        <p:txBody>
          <a:bodyPr wrap="none" rtlCol="0">
            <a:spAutoFit/>
          </a:bodyPr>
          <a:lstStyle/>
          <a:p>
            <a:r>
              <a:rPr lang="en-US" sz="900" i="1" dirty="0">
                <a:solidFill>
                  <a:srgbClr val="00B0F0"/>
                </a:solidFill>
              </a:rPr>
              <a:t>Solar wind</a:t>
            </a:r>
            <a:endParaRPr lang="en-US" sz="900" i="1" baseline="-25000" dirty="0">
              <a:solidFill>
                <a:srgbClr val="00B0F0"/>
              </a:solidFill>
            </a:endParaRPr>
          </a:p>
        </p:txBody>
      </p:sp>
      <p:cxnSp>
        <p:nvCxnSpPr>
          <p:cNvPr id="59" name="Straight Arrow Connector 58"/>
          <p:cNvCxnSpPr>
            <a:stCxn id="25" idx="0"/>
          </p:cNvCxnSpPr>
          <p:nvPr/>
        </p:nvCxnSpPr>
        <p:spPr>
          <a:xfrm flipH="1" flipV="1">
            <a:off x="1925705" y="3922303"/>
            <a:ext cx="195301" cy="220579"/>
          </a:xfrm>
          <a:prstGeom prst="straightConnector1">
            <a:avLst/>
          </a:prstGeom>
          <a:ln w="28575">
            <a:solidFill>
              <a:schemeClr val="accent5"/>
            </a:solidFill>
            <a:tailEnd type="arrow"/>
          </a:ln>
        </p:spPr>
        <p:style>
          <a:lnRef idx="1">
            <a:schemeClr val="accent1"/>
          </a:lnRef>
          <a:fillRef idx="0">
            <a:schemeClr val="accent1"/>
          </a:fillRef>
          <a:effectRef idx="0">
            <a:schemeClr val="accent1"/>
          </a:effectRef>
          <a:fontRef idx="minor">
            <a:schemeClr val="tx1"/>
          </a:fontRef>
        </p:style>
      </p:cxnSp>
      <p:sp>
        <p:nvSpPr>
          <p:cNvPr id="60" name="TextBox 59">
            <a:extLst>
              <a:ext uri="{FF2B5EF4-FFF2-40B4-BE49-F238E27FC236}">
                <a16:creationId xmlns:a16="http://schemas.microsoft.com/office/drawing/2014/main" id="{7A7156FD-D65E-1D45-BEDC-50D689346388}"/>
              </a:ext>
            </a:extLst>
          </p:cNvPr>
          <p:cNvSpPr txBox="1"/>
          <p:nvPr/>
        </p:nvSpPr>
        <p:spPr>
          <a:xfrm>
            <a:off x="2121006" y="2799242"/>
            <a:ext cx="577402" cy="430887"/>
          </a:xfrm>
          <a:prstGeom prst="rect">
            <a:avLst/>
          </a:prstGeom>
          <a:noFill/>
        </p:spPr>
        <p:txBody>
          <a:bodyPr wrap="none" rtlCol="0">
            <a:spAutoFit/>
          </a:bodyPr>
          <a:lstStyle/>
          <a:p>
            <a:r>
              <a:rPr lang="en-US" sz="1050" i="1" dirty="0">
                <a:solidFill>
                  <a:srgbClr val="FF00FF"/>
                </a:solidFill>
              </a:rPr>
              <a:t>Plume </a:t>
            </a:r>
          </a:p>
          <a:p>
            <a:r>
              <a:rPr lang="en-US" sz="1050" i="1" dirty="0">
                <a:solidFill>
                  <a:srgbClr val="FF00FF"/>
                </a:solidFill>
              </a:rPr>
              <a:t>escape</a:t>
            </a:r>
          </a:p>
        </p:txBody>
      </p:sp>
      <p:pic>
        <p:nvPicPr>
          <p:cNvPr id="61" name="Picture 60"/>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242741" y="2039118"/>
            <a:ext cx="2711839" cy="2399858"/>
          </a:xfrm>
          <a:prstGeom prst="rect">
            <a:avLst/>
          </a:prstGeom>
        </p:spPr>
      </p:pic>
      <p:cxnSp>
        <p:nvCxnSpPr>
          <p:cNvPr id="62" name="Straight Arrow Connector 61"/>
          <p:cNvCxnSpPr/>
          <p:nvPr/>
        </p:nvCxnSpPr>
        <p:spPr>
          <a:xfrm flipV="1">
            <a:off x="5652172" y="3230153"/>
            <a:ext cx="0" cy="608458"/>
          </a:xfrm>
          <a:prstGeom prst="straightConnector1">
            <a:avLst/>
          </a:prstGeom>
          <a:ln>
            <a:solidFill>
              <a:srgbClr val="FF0000"/>
            </a:solidFill>
            <a:tailEnd type="arrow"/>
          </a:ln>
        </p:spPr>
        <p:style>
          <a:lnRef idx="2">
            <a:schemeClr val="accent1"/>
          </a:lnRef>
          <a:fillRef idx="0">
            <a:schemeClr val="accent1"/>
          </a:fillRef>
          <a:effectRef idx="1">
            <a:schemeClr val="accent1"/>
          </a:effectRef>
          <a:fontRef idx="minor">
            <a:schemeClr val="tx1"/>
          </a:fontRef>
        </p:style>
      </p:cxnSp>
      <p:sp>
        <p:nvSpPr>
          <p:cNvPr id="63" name="TextBox 62"/>
          <p:cNvSpPr txBox="1"/>
          <p:nvPr/>
        </p:nvSpPr>
        <p:spPr>
          <a:xfrm>
            <a:off x="5653182" y="3524600"/>
            <a:ext cx="266420" cy="240707"/>
          </a:xfrm>
          <a:prstGeom prst="rect">
            <a:avLst/>
          </a:prstGeom>
          <a:noFill/>
        </p:spPr>
        <p:txBody>
          <a:bodyPr wrap="none" rtlCol="0">
            <a:spAutoFit/>
          </a:bodyPr>
          <a:lstStyle/>
          <a:p>
            <a:pPr defTabSz="342850"/>
            <a:r>
              <a:rPr lang="en-US" sz="964" b="1" dirty="0">
                <a:solidFill>
                  <a:srgbClr val="FF0000"/>
                </a:solidFill>
                <a:latin typeface="Arial"/>
              </a:rPr>
              <a:t>E</a:t>
            </a:r>
          </a:p>
        </p:txBody>
      </p:sp>
      <p:cxnSp>
        <p:nvCxnSpPr>
          <p:cNvPr id="64" name="Curved Connector 63"/>
          <p:cNvCxnSpPr/>
          <p:nvPr/>
        </p:nvCxnSpPr>
        <p:spPr>
          <a:xfrm rot="10800000" flipV="1">
            <a:off x="3755259" y="2538383"/>
            <a:ext cx="614480" cy="125172"/>
          </a:xfrm>
          <a:prstGeom prst="curvedConnector3">
            <a:avLst>
              <a:gd name="adj1" fmla="val 50000"/>
            </a:avLst>
          </a:prstGeom>
          <a:ln w="19050" cmpd="sng">
            <a:solidFill>
              <a:srgbClr val="7030A0"/>
            </a:solidFill>
            <a:tailEnd type="arrow"/>
          </a:ln>
          <a:effectLst>
            <a:outerShdw blurRad="57150" dist="38100" dir="2700000" algn="tl" rotWithShape="0">
              <a:srgbClr val="19FFE0">
                <a:alpha val="79000"/>
              </a:srgbClr>
            </a:outerShdw>
          </a:effectLst>
        </p:spPr>
        <p:style>
          <a:lnRef idx="2">
            <a:schemeClr val="accent1"/>
          </a:lnRef>
          <a:fillRef idx="0">
            <a:schemeClr val="accent1"/>
          </a:fillRef>
          <a:effectRef idx="1">
            <a:schemeClr val="accent1"/>
          </a:effectRef>
          <a:fontRef idx="minor">
            <a:schemeClr val="tx1"/>
          </a:fontRef>
        </p:style>
      </p:cxnSp>
      <p:pic>
        <p:nvPicPr>
          <p:cNvPr id="65" name="Picture 64" descr="mars_surface.jpg">
            <a:extLst>
              <a:ext uri="{FF2B5EF4-FFF2-40B4-BE49-F238E27FC236}">
                <a16:creationId xmlns:a16="http://schemas.microsoft.com/office/drawing/2014/main" id="{FE5978FB-4281-3941-A9A3-669059E449AD}"/>
              </a:ext>
            </a:extLst>
          </p:cNvPr>
          <p:cNvPicPr>
            <a:picLocks noChangeAspect="1"/>
          </p:cNvPicPr>
          <p:nvPr/>
        </p:nvPicPr>
        <p:blipFill>
          <a:blip r:embed="rId7" cstate="print">
            <a:extLst>
              <a:ext uri="{BEBA8EAE-BF5A-486C-A8C5-ECC9F3942E4B}">
                <a14:imgProps xmlns:a14="http://schemas.microsoft.com/office/drawing/2010/main">
                  <a14:imgLayer r:embed="rId8">
                    <a14:imgEffect>
                      <a14:backgroundRemoval t="6112" b="94580" l="9994" r="89976"/>
                    </a14:imgEffect>
                  </a14:imgLayer>
                </a14:imgProps>
              </a:ext>
              <a:ext uri="{28A0092B-C50C-407E-A947-70E740481C1C}">
                <a14:useLocalDpi xmlns:a14="http://schemas.microsoft.com/office/drawing/2010/main" val="0"/>
              </a:ext>
            </a:extLst>
          </a:blip>
          <a:stretch>
            <a:fillRect/>
          </a:stretch>
        </p:blipFill>
        <p:spPr>
          <a:xfrm>
            <a:off x="4292929" y="2817243"/>
            <a:ext cx="857145" cy="642860"/>
          </a:xfrm>
          <a:prstGeom prst="rect">
            <a:avLst/>
          </a:prstGeom>
        </p:spPr>
      </p:pic>
      <p:sp>
        <p:nvSpPr>
          <p:cNvPr id="66" name="Chord 65"/>
          <p:cNvSpPr/>
          <p:nvPr/>
        </p:nvSpPr>
        <p:spPr>
          <a:xfrm>
            <a:off x="4424593" y="2884028"/>
            <a:ext cx="617220" cy="518526"/>
          </a:xfrm>
          <a:prstGeom prst="chord">
            <a:avLst>
              <a:gd name="adj1" fmla="val 5445377"/>
              <a:gd name="adj2" fmla="val 16298597"/>
            </a:avLst>
          </a:prstGeom>
          <a:solidFill>
            <a:schemeClr val="tx1">
              <a:lumMod val="85000"/>
              <a:lumOff val="15000"/>
              <a:alpha val="47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964">
              <a:solidFill>
                <a:prstClr val="white"/>
              </a:solidFill>
            </a:endParaRPr>
          </a:p>
        </p:txBody>
      </p:sp>
      <p:cxnSp>
        <p:nvCxnSpPr>
          <p:cNvPr id="67" name="Curved Connector 66"/>
          <p:cNvCxnSpPr/>
          <p:nvPr/>
        </p:nvCxnSpPr>
        <p:spPr>
          <a:xfrm rot="11280000">
            <a:off x="4030763" y="3596297"/>
            <a:ext cx="524333" cy="75143"/>
          </a:xfrm>
          <a:prstGeom prst="curvedConnector3">
            <a:avLst>
              <a:gd name="adj1" fmla="val 50000"/>
            </a:avLst>
          </a:prstGeom>
          <a:ln w="19050" cmpd="sng">
            <a:solidFill>
              <a:srgbClr val="7030A0"/>
            </a:solidFill>
            <a:tailEnd type="arrow"/>
          </a:ln>
          <a:effectLst>
            <a:outerShdw blurRad="57150" dist="38100" dir="2700000" algn="tl" rotWithShape="0">
              <a:srgbClr val="19FFE0">
                <a:alpha val="79000"/>
              </a:srgbClr>
            </a:outerShdw>
          </a:effectLst>
        </p:spPr>
        <p:style>
          <a:lnRef idx="2">
            <a:schemeClr val="accent1"/>
          </a:lnRef>
          <a:fillRef idx="0">
            <a:schemeClr val="accent1"/>
          </a:fillRef>
          <a:effectRef idx="1">
            <a:schemeClr val="accent1"/>
          </a:effectRef>
          <a:fontRef idx="minor">
            <a:schemeClr val="tx1"/>
          </a:fontRef>
        </p:style>
      </p:cxnSp>
      <p:cxnSp>
        <p:nvCxnSpPr>
          <p:cNvPr id="68" name="Curved Connector 67"/>
          <p:cNvCxnSpPr/>
          <p:nvPr/>
        </p:nvCxnSpPr>
        <p:spPr>
          <a:xfrm rot="11280000">
            <a:off x="3792213" y="3669989"/>
            <a:ext cx="524333" cy="75143"/>
          </a:xfrm>
          <a:prstGeom prst="curvedConnector3">
            <a:avLst>
              <a:gd name="adj1" fmla="val 50000"/>
            </a:avLst>
          </a:prstGeom>
          <a:ln w="19050" cmpd="sng">
            <a:solidFill>
              <a:srgbClr val="7030A0"/>
            </a:solidFill>
            <a:tailEnd type="arrow"/>
          </a:ln>
          <a:effectLst>
            <a:outerShdw blurRad="57150" dist="38100" dir="2700000" algn="tl" rotWithShape="0">
              <a:srgbClr val="19FFE0">
                <a:alpha val="79000"/>
              </a:srgbClr>
            </a:outerShdw>
          </a:effectLst>
        </p:spPr>
        <p:style>
          <a:lnRef idx="2">
            <a:schemeClr val="accent1"/>
          </a:lnRef>
          <a:fillRef idx="0">
            <a:schemeClr val="accent1"/>
          </a:fillRef>
          <a:effectRef idx="1">
            <a:schemeClr val="accent1"/>
          </a:effectRef>
          <a:fontRef idx="minor">
            <a:schemeClr val="tx1"/>
          </a:fontRef>
        </p:style>
      </p:cxnSp>
      <p:cxnSp>
        <p:nvCxnSpPr>
          <p:cNvPr id="69" name="Curved Connector 68"/>
          <p:cNvCxnSpPr/>
          <p:nvPr/>
        </p:nvCxnSpPr>
        <p:spPr>
          <a:xfrm rot="10800000" flipV="1">
            <a:off x="4011984" y="2600969"/>
            <a:ext cx="614480" cy="125172"/>
          </a:xfrm>
          <a:prstGeom prst="curvedConnector3">
            <a:avLst>
              <a:gd name="adj1" fmla="val 50000"/>
            </a:avLst>
          </a:prstGeom>
          <a:ln w="19050" cmpd="sng">
            <a:solidFill>
              <a:srgbClr val="7030A0"/>
            </a:solidFill>
            <a:tailEnd type="arrow"/>
          </a:ln>
          <a:effectLst>
            <a:outerShdw blurRad="57150" dist="38100" dir="2700000" algn="tl" rotWithShape="0">
              <a:srgbClr val="19FFE0">
                <a:alpha val="79000"/>
              </a:srgbClr>
            </a:outerShdw>
          </a:effectLst>
        </p:spPr>
        <p:style>
          <a:lnRef idx="2">
            <a:schemeClr val="accent1"/>
          </a:lnRef>
          <a:fillRef idx="0">
            <a:schemeClr val="accent1"/>
          </a:fillRef>
          <a:effectRef idx="1">
            <a:schemeClr val="accent1"/>
          </a:effectRef>
          <a:fontRef idx="minor">
            <a:schemeClr val="tx1"/>
          </a:fontRef>
        </p:style>
      </p:cxnSp>
      <p:sp>
        <p:nvSpPr>
          <p:cNvPr id="70" name="TextBox 69"/>
          <p:cNvSpPr txBox="1"/>
          <p:nvPr/>
        </p:nvSpPr>
        <p:spPr>
          <a:xfrm>
            <a:off x="353751" y="2414719"/>
            <a:ext cx="1188787" cy="276999"/>
          </a:xfrm>
          <a:prstGeom prst="rect">
            <a:avLst/>
          </a:prstGeom>
          <a:noFill/>
        </p:spPr>
        <p:txBody>
          <a:bodyPr wrap="none" rtlCol="0">
            <a:spAutoFit/>
          </a:bodyPr>
          <a:lstStyle/>
          <a:p>
            <a:r>
              <a:rPr lang="en-US" sz="1200" dirty="0">
                <a:solidFill>
                  <a:prstClr val="black"/>
                </a:solidFill>
              </a:rPr>
              <a:t>A1: Magnetotail</a:t>
            </a:r>
          </a:p>
        </p:txBody>
      </p:sp>
      <p:sp>
        <p:nvSpPr>
          <p:cNvPr id="71" name="TextBox 70"/>
          <p:cNvSpPr txBox="1"/>
          <p:nvPr/>
        </p:nvSpPr>
        <p:spPr>
          <a:xfrm>
            <a:off x="1663970" y="2413350"/>
            <a:ext cx="1292662" cy="276999"/>
          </a:xfrm>
          <a:prstGeom prst="rect">
            <a:avLst/>
          </a:prstGeom>
          <a:noFill/>
        </p:spPr>
        <p:txBody>
          <a:bodyPr wrap="none" rtlCol="0">
            <a:spAutoFit/>
          </a:bodyPr>
          <a:lstStyle/>
          <a:p>
            <a:r>
              <a:rPr lang="en-US" sz="1200" dirty="0">
                <a:solidFill>
                  <a:srgbClr val="FF00FF"/>
                </a:solidFill>
              </a:rPr>
              <a:t>A2: Escape plume</a:t>
            </a:r>
          </a:p>
        </p:txBody>
      </p:sp>
      <p:cxnSp>
        <p:nvCxnSpPr>
          <p:cNvPr id="77" name="Straight Arrow Connector 76"/>
          <p:cNvCxnSpPr/>
          <p:nvPr/>
        </p:nvCxnSpPr>
        <p:spPr>
          <a:xfrm flipH="1">
            <a:off x="5141608" y="3138673"/>
            <a:ext cx="209325" cy="0"/>
          </a:xfrm>
          <a:prstGeom prst="straightConnector1">
            <a:avLst/>
          </a:prstGeom>
          <a:ln w="9525">
            <a:solidFill>
              <a:srgbClr val="00B0F0"/>
            </a:solidFill>
            <a:tailEnd type="arrow" w="sm" len="lg"/>
          </a:ln>
        </p:spPr>
        <p:style>
          <a:lnRef idx="1">
            <a:schemeClr val="accent1"/>
          </a:lnRef>
          <a:fillRef idx="0">
            <a:schemeClr val="accent1"/>
          </a:fillRef>
          <a:effectRef idx="0">
            <a:schemeClr val="accent1"/>
          </a:effectRef>
          <a:fontRef idx="minor">
            <a:schemeClr val="tx1"/>
          </a:fontRef>
        </p:style>
      </p:cxnSp>
      <p:cxnSp>
        <p:nvCxnSpPr>
          <p:cNvPr id="79" name="Straight Arrow Connector 78"/>
          <p:cNvCxnSpPr/>
          <p:nvPr/>
        </p:nvCxnSpPr>
        <p:spPr>
          <a:xfrm flipH="1" flipV="1">
            <a:off x="5141608" y="2984378"/>
            <a:ext cx="209327" cy="40674"/>
          </a:xfrm>
          <a:prstGeom prst="straightConnector1">
            <a:avLst/>
          </a:prstGeom>
          <a:ln w="9525">
            <a:solidFill>
              <a:srgbClr val="00B0F0"/>
            </a:solidFill>
            <a:tailEnd type="arrow" w="sm" len="lg"/>
          </a:ln>
        </p:spPr>
        <p:style>
          <a:lnRef idx="1">
            <a:schemeClr val="accent1"/>
          </a:lnRef>
          <a:fillRef idx="0">
            <a:schemeClr val="accent1"/>
          </a:fillRef>
          <a:effectRef idx="0">
            <a:schemeClr val="accent1"/>
          </a:effectRef>
          <a:fontRef idx="minor">
            <a:schemeClr val="tx1"/>
          </a:fontRef>
        </p:style>
      </p:cxnSp>
      <p:cxnSp>
        <p:nvCxnSpPr>
          <p:cNvPr id="80" name="Straight Arrow Connector 79"/>
          <p:cNvCxnSpPr/>
          <p:nvPr/>
        </p:nvCxnSpPr>
        <p:spPr>
          <a:xfrm flipH="1" flipV="1">
            <a:off x="5091289" y="2855276"/>
            <a:ext cx="207818" cy="65545"/>
          </a:xfrm>
          <a:prstGeom prst="straightConnector1">
            <a:avLst/>
          </a:prstGeom>
          <a:ln w="9525">
            <a:solidFill>
              <a:srgbClr val="00B0F0"/>
            </a:solidFill>
            <a:tailEnd type="arrow" w="sm" len="lg"/>
          </a:ln>
        </p:spPr>
        <p:style>
          <a:lnRef idx="1">
            <a:schemeClr val="accent1"/>
          </a:lnRef>
          <a:fillRef idx="0">
            <a:schemeClr val="accent1"/>
          </a:fillRef>
          <a:effectRef idx="0">
            <a:schemeClr val="accent1"/>
          </a:effectRef>
          <a:fontRef idx="minor">
            <a:schemeClr val="tx1"/>
          </a:fontRef>
        </p:style>
      </p:cxnSp>
      <p:cxnSp>
        <p:nvCxnSpPr>
          <p:cNvPr id="85" name="Straight Arrow Connector 84"/>
          <p:cNvCxnSpPr/>
          <p:nvPr/>
        </p:nvCxnSpPr>
        <p:spPr>
          <a:xfrm flipH="1">
            <a:off x="5150074" y="3245897"/>
            <a:ext cx="193563" cy="44650"/>
          </a:xfrm>
          <a:prstGeom prst="straightConnector1">
            <a:avLst/>
          </a:prstGeom>
          <a:ln w="9525">
            <a:solidFill>
              <a:srgbClr val="00B0F0"/>
            </a:solidFill>
            <a:tailEnd type="arrow" w="sm" len="lg"/>
          </a:ln>
        </p:spPr>
        <p:style>
          <a:lnRef idx="1">
            <a:schemeClr val="accent1"/>
          </a:lnRef>
          <a:fillRef idx="0">
            <a:schemeClr val="accent1"/>
          </a:fillRef>
          <a:effectRef idx="0">
            <a:schemeClr val="accent1"/>
          </a:effectRef>
          <a:fontRef idx="minor">
            <a:schemeClr val="tx1"/>
          </a:fontRef>
        </p:style>
      </p:cxnSp>
      <p:cxnSp>
        <p:nvCxnSpPr>
          <p:cNvPr id="88" name="Straight Arrow Connector 87"/>
          <p:cNvCxnSpPr/>
          <p:nvPr/>
        </p:nvCxnSpPr>
        <p:spPr>
          <a:xfrm flipH="1">
            <a:off x="5091289" y="3352732"/>
            <a:ext cx="231572" cy="61940"/>
          </a:xfrm>
          <a:prstGeom prst="straightConnector1">
            <a:avLst/>
          </a:prstGeom>
          <a:ln w="9525">
            <a:solidFill>
              <a:srgbClr val="00B0F0"/>
            </a:solidFill>
            <a:tailEnd type="arrow" w="sm" len="lg"/>
          </a:ln>
        </p:spPr>
        <p:style>
          <a:lnRef idx="1">
            <a:schemeClr val="accent1"/>
          </a:lnRef>
          <a:fillRef idx="0">
            <a:schemeClr val="accent1"/>
          </a:fillRef>
          <a:effectRef idx="0">
            <a:schemeClr val="accent1"/>
          </a:effectRef>
          <a:fontRef idx="minor">
            <a:schemeClr val="tx1"/>
          </a:fontRef>
        </p:style>
      </p:cxnSp>
      <p:cxnSp>
        <p:nvCxnSpPr>
          <p:cNvPr id="98" name="Straight Arrow Connector 97"/>
          <p:cNvCxnSpPr/>
          <p:nvPr/>
        </p:nvCxnSpPr>
        <p:spPr>
          <a:xfrm flipH="1" flipV="1">
            <a:off x="4953001" y="2920821"/>
            <a:ext cx="138288" cy="16138"/>
          </a:xfrm>
          <a:prstGeom prst="straightConnector1">
            <a:avLst/>
          </a:prstGeom>
          <a:ln cap="rnd">
            <a:solidFill>
              <a:srgbClr val="00FF00"/>
            </a:solidFill>
            <a:tailEnd type="stealth" w="sm" len="sm"/>
          </a:ln>
        </p:spPr>
        <p:style>
          <a:lnRef idx="1">
            <a:schemeClr val="accent1"/>
          </a:lnRef>
          <a:fillRef idx="0">
            <a:schemeClr val="accent1"/>
          </a:fillRef>
          <a:effectRef idx="0">
            <a:schemeClr val="accent1"/>
          </a:effectRef>
          <a:fontRef idx="minor">
            <a:schemeClr val="tx1"/>
          </a:fontRef>
        </p:style>
      </p:cxnSp>
      <p:cxnSp>
        <p:nvCxnSpPr>
          <p:cNvPr id="101" name="Straight Arrow Connector 100"/>
          <p:cNvCxnSpPr/>
          <p:nvPr/>
        </p:nvCxnSpPr>
        <p:spPr>
          <a:xfrm flipH="1" flipV="1">
            <a:off x="4999566" y="2994865"/>
            <a:ext cx="134056" cy="24497"/>
          </a:xfrm>
          <a:prstGeom prst="straightConnector1">
            <a:avLst/>
          </a:prstGeom>
          <a:ln cap="rnd">
            <a:solidFill>
              <a:srgbClr val="00FF00"/>
            </a:solidFill>
            <a:tailEnd type="stealth" w="sm" len="sm"/>
          </a:ln>
        </p:spPr>
        <p:style>
          <a:lnRef idx="1">
            <a:schemeClr val="accent1"/>
          </a:lnRef>
          <a:fillRef idx="0">
            <a:schemeClr val="accent1"/>
          </a:fillRef>
          <a:effectRef idx="0">
            <a:schemeClr val="accent1"/>
          </a:effectRef>
          <a:fontRef idx="minor">
            <a:schemeClr val="tx1"/>
          </a:fontRef>
        </p:style>
      </p:cxnSp>
      <p:cxnSp>
        <p:nvCxnSpPr>
          <p:cNvPr id="105" name="Straight Arrow Connector 104"/>
          <p:cNvCxnSpPr/>
          <p:nvPr/>
        </p:nvCxnSpPr>
        <p:spPr>
          <a:xfrm flipH="1" flipV="1">
            <a:off x="5037580" y="3084207"/>
            <a:ext cx="120352" cy="7330"/>
          </a:xfrm>
          <a:prstGeom prst="straightConnector1">
            <a:avLst/>
          </a:prstGeom>
          <a:ln cap="rnd">
            <a:solidFill>
              <a:srgbClr val="00FF00"/>
            </a:solidFill>
            <a:tailEnd type="stealth" w="sm" len="sm"/>
          </a:ln>
        </p:spPr>
        <p:style>
          <a:lnRef idx="1">
            <a:schemeClr val="accent1"/>
          </a:lnRef>
          <a:fillRef idx="0">
            <a:schemeClr val="accent1"/>
          </a:fillRef>
          <a:effectRef idx="0">
            <a:schemeClr val="accent1"/>
          </a:effectRef>
          <a:fontRef idx="minor">
            <a:schemeClr val="tx1"/>
          </a:fontRef>
        </p:style>
      </p:cxnSp>
      <p:cxnSp>
        <p:nvCxnSpPr>
          <p:cNvPr id="109" name="Straight Arrow Connector 108"/>
          <p:cNvCxnSpPr/>
          <p:nvPr/>
        </p:nvCxnSpPr>
        <p:spPr>
          <a:xfrm flipH="1">
            <a:off x="4939130" y="3352732"/>
            <a:ext cx="138289" cy="17817"/>
          </a:xfrm>
          <a:prstGeom prst="straightConnector1">
            <a:avLst/>
          </a:prstGeom>
          <a:ln cap="rnd">
            <a:solidFill>
              <a:srgbClr val="00FF00"/>
            </a:solidFill>
            <a:tailEnd type="stealth" w="sm" len="sm"/>
          </a:ln>
        </p:spPr>
        <p:style>
          <a:lnRef idx="1">
            <a:schemeClr val="accent1"/>
          </a:lnRef>
          <a:fillRef idx="0">
            <a:schemeClr val="accent1"/>
          </a:fillRef>
          <a:effectRef idx="0">
            <a:schemeClr val="accent1"/>
          </a:effectRef>
          <a:fontRef idx="minor">
            <a:schemeClr val="tx1"/>
          </a:fontRef>
        </p:style>
      </p:cxnSp>
      <p:cxnSp>
        <p:nvCxnSpPr>
          <p:cNvPr id="112" name="Straight Arrow Connector 111"/>
          <p:cNvCxnSpPr/>
          <p:nvPr/>
        </p:nvCxnSpPr>
        <p:spPr>
          <a:xfrm flipH="1">
            <a:off x="4999566" y="3268199"/>
            <a:ext cx="128413" cy="17961"/>
          </a:xfrm>
          <a:prstGeom prst="straightConnector1">
            <a:avLst/>
          </a:prstGeom>
          <a:ln cap="rnd">
            <a:solidFill>
              <a:srgbClr val="00FF00"/>
            </a:solidFill>
            <a:tailEnd type="stealth" w="sm" len="sm"/>
          </a:ln>
        </p:spPr>
        <p:style>
          <a:lnRef idx="1">
            <a:schemeClr val="accent1"/>
          </a:lnRef>
          <a:fillRef idx="0">
            <a:schemeClr val="accent1"/>
          </a:fillRef>
          <a:effectRef idx="0">
            <a:schemeClr val="accent1"/>
          </a:effectRef>
          <a:fontRef idx="minor">
            <a:schemeClr val="tx1"/>
          </a:fontRef>
        </p:style>
      </p:cxnSp>
      <p:cxnSp>
        <p:nvCxnSpPr>
          <p:cNvPr id="114" name="Straight Arrow Connector 113"/>
          <p:cNvCxnSpPr/>
          <p:nvPr/>
        </p:nvCxnSpPr>
        <p:spPr>
          <a:xfrm flipH="1" flipV="1">
            <a:off x="4899290" y="2794942"/>
            <a:ext cx="142524" cy="51426"/>
          </a:xfrm>
          <a:prstGeom prst="straightConnector1">
            <a:avLst/>
          </a:prstGeom>
          <a:ln cap="rnd">
            <a:solidFill>
              <a:srgbClr val="00FF00"/>
            </a:solidFill>
            <a:tailEnd type="stealth" w="sm" len="sm"/>
          </a:ln>
        </p:spPr>
        <p:style>
          <a:lnRef idx="1">
            <a:schemeClr val="accent1"/>
          </a:lnRef>
          <a:fillRef idx="0">
            <a:schemeClr val="accent1"/>
          </a:fillRef>
          <a:effectRef idx="0">
            <a:schemeClr val="accent1"/>
          </a:effectRef>
          <a:fontRef idx="minor">
            <a:schemeClr val="tx1"/>
          </a:fontRef>
        </p:style>
      </p:cxnSp>
      <p:cxnSp>
        <p:nvCxnSpPr>
          <p:cNvPr id="115" name="Straight Arrow Connector 114"/>
          <p:cNvCxnSpPr/>
          <p:nvPr/>
        </p:nvCxnSpPr>
        <p:spPr>
          <a:xfrm flipH="1">
            <a:off x="5037580" y="3191462"/>
            <a:ext cx="112494" cy="8270"/>
          </a:xfrm>
          <a:prstGeom prst="straightConnector1">
            <a:avLst/>
          </a:prstGeom>
          <a:ln cap="rnd">
            <a:solidFill>
              <a:srgbClr val="00FF00"/>
            </a:solidFill>
            <a:tailEnd type="stealth" w="sm" len="sm"/>
          </a:ln>
        </p:spPr>
        <p:style>
          <a:lnRef idx="1">
            <a:schemeClr val="accent1"/>
          </a:lnRef>
          <a:fillRef idx="0">
            <a:schemeClr val="accent1"/>
          </a:fillRef>
          <a:effectRef idx="0">
            <a:schemeClr val="accent1"/>
          </a:effectRef>
          <a:fontRef idx="minor">
            <a:schemeClr val="tx1"/>
          </a:fontRef>
        </p:style>
      </p:cxnSp>
      <p:cxnSp>
        <p:nvCxnSpPr>
          <p:cNvPr id="121" name="Straight Arrow Connector 120"/>
          <p:cNvCxnSpPr/>
          <p:nvPr/>
        </p:nvCxnSpPr>
        <p:spPr>
          <a:xfrm flipH="1">
            <a:off x="4872968" y="3448255"/>
            <a:ext cx="138290" cy="44778"/>
          </a:xfrm>
          <a:prstGeom prst="straightConnector1">
            <a:avLst/>
          </a:prstGeom>
          <a:ln cap="rnd">
            <a:solidFill>
              <a:srgbClr val="00FF00"/>
            </a:solidFill>
            <a:tailEnd type="stealth" w="sm" len="sm"/>
          </a:ln>
        </p:spPr>
        <p:style>
          <a:lnRef idx="1">
            <a:schemeClr val="accent1"/>
          </a:lnRef>
          <a:fillRef idx="0">
            <a:schemeClr val="accent1"/>
          </a:fillRef>
          <a:effectRef idx="0">
            <a:schemeClr val="accent1"/>
          </a:effectRef>
          <a:fontRef idx="minor">
            <a:schemeClr val="tx1"/>
          </a:fontRef>
        </p:style>
      </p:cxnSp>
      <p:cxnSp>
        <p:nvCxnSpPr>
          <p:cNvPr id="129" name="Straight Arrow Connector 128"/>
          <p:cNvCxnSpPr/>
          <p:nvPr/>
        </p:nvCxnSpPr>
        <p:spPr>
          <a:xfrm flipH="1" flipV="1">
            <a:off x="4843920" y="2846368"/>
            <a:ext cx="71262" cy="40493"/>
          </a:xfrm>
          <a:prstGeom prst="straightConnector1">
            <a:avLst/>
          </a:prstGeom>
          <a:ln cap="rnd">
            <a:solidFill>
              <a:schemeClr val="accent6">
                <a:lumMod val="75000"/>
              </a:schemeClr>
            </a:solidFill>
            <a:tailEnd type="stealth" w="sm" len="sm"/>
          </a:ln>
        </p:spPr>
        <p:style>
          <a:lnRef idx="1">
            <a:schemeClr val="accent1"/>
          </a:lnRef>
          <a:fillRef idx="0">
            <a:schemeClr val="accent1"/>
          </a:fillRef>
          <a:effectRef idx="0">
            <a:schemeClr val="accent1"/>
          </a:effectRef>
          <a:fontRef idx="minor">
            <a:schemeClr val="tx1"/>
          </a:fontRef>
        </p:style>
      </p:cxnSp>
      <p:cxnSp>
        <p:nvCxnSpPr>
          <p:cNvPr id="131" name="Straight Arrow Connector 130"/>
          <p:cNvCxnSpPr/>
          <p:nvPr/>
        </p:nvCxnSpPr>
        <p:spPr>
          <a:xfrm flipH="1" flipV="1">
            <a:off x="4721502" y="2822958"/>
            <a:ext cx="104145" cy="29126"/>
          </a:xfrm>
          <a:prstGeom prst="straightConnector1">
            <a:avLst/>
          </a:prstGeom>
          <a:ln cap="rnd">
            <a:solidFill>
              <a:schemeClr val="accent6">
                <a:lumMod val="75000"/>
              </a:schemeClr>
            </a:solidFill>
            <a:tailEnd type="stealth" w="sm" len="sm"/>
          </a:ln>
        </p:spPr>
        <p:style>
          <a:lnRef idx="1">
            <a:schemeClr val="accent1"/>
          </a:lnRef>
          <a:fillRef idx="0">
            <a:schemeClr val="accent1"/>
          </a:fillRef>
          <a:effectRef idx="0">
            <a:schemeClr val="accent1"/>
          </a:effectRef>
          <a:fontRef idx="minor">
            <a:schemeClr val="tx1"/>
          </a:fontRef>
        </p:style>
      </p:cxnSp>
      <p:cxnSp>
        <p:nvCxnSpPr>
          <p:cNvPr id="133" name="Straight Arrow Connector 132"/>
          <p:cNvCxnSpPr/>
          <p:nvPr/>
        </p:nvCxnSpPr>
        <p:spPr>
          <a:xfrm flipH="1" flipV="1">
            <a:off x="4731580" y="2788117"/>
            <a:ext cx="104145" cy="29126"/>
          </a:xfrm>
          <a:prstGeom prst="straightConnector1">
            <a:avLst/>
          </a:prstGeom>
          <a:ln cap="rnd">
            <a:solidFill>
              <a:schemeClr val="accent6">
                <a:lumMod val="75000"/>
              </a:schemeClr>
            </a:solidFill>
            <a:tailEnd type="stealth" w="sm" len="sm"/>
          </a:ln>
        </p:spPr>
        <p:style>
          <a:lnRef idx="1">
            <a:schemeClr val="accent1"/>
          </a:lnRef>
          <a:fillRef idx="0">
            <a:schemeClr val="accent1"/>
          </a:fillRef>
          <a:effectRef idx="0">
            <a:schemeClr val="accent1"/>
          </a:effectRef>
          <a:fontRef idx="minor">
            <a:schemeClr val="tx1"/>
          </a:fontRef>
        </p:style>
      </p:cxnSp>
      <p:cxnSp>
        <p:nvCxnSpPr>
          <p:cNvPr id="134" name="Straight Arrow Connector 133"/>
          <p:cNvCxnSpPr/>
          <p:nvPr/>
        </p:nvCxnSpPr>
        <p:spPr>
          <a:xfrm flipH="1">
            <a:off x="4824870" y="3402554"/>
            <a:ext cx="71262" cy="33711"/>
          </a:xfrm>
          <a:prstGeom prst="straightConnector1">
            <a:avLst/>
          </a:prstGeom>
          <a:ln cap="rnd">
            <a:solidFill>
              <a:schemeClr val="accent6">
                <a:lumMod val="75000"/>
              </a:schemeClr>
            </a:solidFill>
            <a:tailEnd type="stealth" w="sm" len="sm"/>
          </a:ln>
        </p:spPr>
        <p:style>
          <a:lnRef idx="1">
            <a:schemeClr val="accent1"/>
          </a:lnRef>
          <a:fillRef idx="0">
            <a:schemeClr val="accent1"/>
          </a:fillRef>
          <a:effectRef idx="0">
            <a:schemeClr val="accent1"/>
          </a:effectRef>
          <a:fontRef idx="minor">
            <a:schemeClr val="tx1"/>
          </a:fontRef>
        </p:style>
      </p:cxnSp>
      <p:cxnSp>
        <p:nvCxnSpPr>
          <p:cNvPr id="135" name="Straight Arrow Connector 134"/>
          <p:cNvCxnSpPr/>
          <p:nvPr/>
        </p:nvCxnSpPr>
        <p:spPr>
          <a:xfrm flipH="1">
            <a:off x="4716413" y="3452631"/>
            <a:ext cx="94068" cy="35382"/>
          </a:xfrm>
          <a:prstGeom prst="straightConnector1">
            <a:avLst/>
          </a:prstGeom>
          <a:ln cap="rnd">
            <a:solidFill>
              <a:schemeClr val="accent6">
                <a:lumMod val="75000"/>
              </a:schemeClr>
            </a:solidFill>
            <a:tailEnd type="stealth" w="sm" len="sm"/>
          </a:ln>
        </p:spPr>
        <p:style>
          <a:lnRef idx="1">
            <a:schemeClr val="accent1"/>
          </a:lnRef>
          <a:fillRef idx="0">
            <a:schemeClr val="accent1"/>
          </a:fillRef>
          <a:effectRef idx="0">
            <a:schemeClr val="accent1"/>
          </a:effectRef>
          <a:fontRef idx="minor">
            <a:schemeClr val="tx1"/>
          </a:fontRef>
        </p:style>
      </p:cxnSp>
      <p:cxnSp>
        <p:nvCxnSpPr>
          <p:cNvPr id="136" name="Straight Arrow Connector 135"/>
          <p:cNvCxnSpPr/>
          <p:nvPr/>
        </p:nvCxnSpPr>
        <p:spPr>
          <a:xfrm flipH="1">
            <a:off x="4709610" y="3417544"/>
            <a:ext cx="104147" cy="23455"/>
          </a:xfrm>
          <a:prstGeom prst="straightConnector1">
            <a:avLst/>
          </a:prstGeom>
          <a:ln cap="rnd">
            <a:solidFill>
              <a:schemeClr val="accent6">
                <a:lumMod val="75000"/>
              </a:schemeClr>
            </a:solidFill>
            <a:tailEnd type="stealth" w="sm" len="sm"/>
          </a:ln>
        </p:spPr>
        <p:style>
          <a:lnRef idx="1">
            <a:schemeClr val="accent1"/>
          </a:lnRef>
          <a:fillRef idx="0">
            <a:schemeClr val="accent1"/>
          </a:fillRef>
          <a:effectRef idx="0">
            <a:schemeClr val="accent1"/>
          </a:effectRef>
          <a:fontRef idx="minor">
            <a:schemeClr val="tx1"/>
          </a:fontRef>
        </p:style>
      </p:cxnSp>
      <p:cxnSp>
        <p:nvCxnSpPr>
          <p:cNvPr id="144" name="Straight Arrow Connector 143"/>
          <p:cNvCxnSpPr/>
          <p:nvPr/>
        </p:nvCxnSpPr>
        <p:spPr>
          <a:xfrm flipH="1">
            <a:off x="4800840" y="3534382"/>
            <a:ext cx="138290" cy="44778"/>
          </a:xfrm>
          <a:prstGeom prst="straightConnector1">
            <a:avLst/>
          </a:prstGeom>
          <a:ln cap="rnd">
            <a:solidFill>
              <a:srgbClr val="00FF00"/>
            </a:solidFill>
            <a:tailEnd type="stealth" w="sm" len="sm"/>
          </a:ln>
        </p:spPr>
        <p:style>
          <a:lnRef idx="1">
            <a:schemeClr val="accent1"/>
          </a:lnRef>
          <a:fillRef idx="0">
            <a:schemeClr val="accent1"/>
          </a:fillRef>
          <a:effectRef idx="0">
            <a:schemeClr val="accent1"/>
          </a:effectRef>
          <a:fontRef idx="minor">
            <a:schemeClr val="tx1"/>
          </a:fontRef>
        </p:style>
      </p:cxnSp>
      <p:cxnSp>
        <p:nvCxnSpPr>
          <p:cNvPr id="145" name="Straight Arrow Connector 144"/>
          <p:cNvCxnSpPr/>
          <p:nvPr/>
        </p:nvCxnSpPr>
        <p:spPr>
          <a:xfrm flipH="1" flipV="1">
            <a:off x="4843920" y="2714584"/>
            <a:ext cx="142524" cy="51426"/>
          </a:xfrm>
          <a:prstGeom prst="straightConnector1">
            <a:avLst/>
          </a:prstGeom>
          <a:ln cap="rnd">
            <a:solidFill>
              <a:srgbClr val="00FF00"/>
            </a:solidFill>
            <a:tailEnd type="stealth" w="sm" len="sm"/>
          </a:ln>
        </p:spPr>
        <p:style>
          <a:lnRef idx="1">
            <a:schemeClr val="accent1"/>
          </a:lnRef>
          <a:fillRef idx="0">
            <a:schemeClr val="accent1"/>
          </a:fillRef>
          <a:effectRef idx="0">
            <a:schemeClr val="accent1"/>
          </a:effectRef>
          <a:fontRef idx="minor">
            <a:schemeClr val="tx1"/>
          </a:fontRef>
        </p:style>
      </p:cxnSp>
      <p:cxnSp>
        <p:nvCxnSpPr>
          <p:cNvPr id="146" name="Straight Arrow Connector 145"/>
          <p:cNvCxnSpPr/>
          <p:nvPr/>
        </p:nvCxnSpPr>
        <p:spPr>
          <a:xfrm flipH="1" flipV="1">
            <a:off x="4989918" y="2712034"/>
            <a:ext cx="207818" cy="65545"/>
          </a:xfrm>
          <a:prstGeom prst="straightConnector1">
            <a:avLst/>
          </a:prstGeom>
          <a:ln w="9525">
            <a:solidFill>
              <a:srgbClr val="00B0F0"/>
            </a:solidFill>
            <a:tailEnd type="arrow" w="sm" len="lg"/>
          </a:ln>
        </p:spPr>
        <p:style>
          <a:lnRef idx="1">
            <a:schemeClr val="accent1"/>
          </a:lnRef>
          <a:fillRef idx="0">
            <a:schemeClr val="accent1"/>
          </a:fillRef>
          <a:effectRef idx="0">
            <a:schemeClr val="accent1"/>
          </a:effectRef>
          <a:fontRef idx="minor">
            <a:schemeClr val="tx1"/>
          </a:fontRef>
        </p:style>
      </p:cxnSp>
      <p:cxnSp>
        <p:nvCxnSpPr>
          <p:cNvPr id="147" name="Straight Arrow Connector 146"/>
          <p:cNvCxnSpPr/>
          <p:nvPr/>
        </p:nvCxnSpPr>
        <p:spPr>
          <a:xfrm flipH="1">
            <a:off x="4986444" y="3505132"/>
            <a:ext cx="231572" cy="61940"/>
          </a:xfrm>
          <a:prstGeom prst="straightConnector1">
            <a:avLst/>
          </a:prstGeom>
          <a:ln w="9525">
            <a:solidFill>
              <a:srgbClr val="00B0F0"/>
            </a:solidFill>
            <a:tailEnd type="arrow" w="sm" len="lg"/>
          </a:ln>
        </p:spPr>
        <p:style>
          <a:lnRef idx="1">
            <a:schemeClr val="accent1"/>
          </a:lnRef>
          <a:fillRef idx="0">
            <a:schemeClr val="accent1"/>
          </a:fillRef>
          <a:effectRef idx="0">
            <a:schemeClr val="accent1"/>
          </a:effectRef>
          <a:fontRef idx="minor">
            <a:schemeClr val="tx1"/>
          </a:fontRef>
        </p:style>
      </p:cxnSp>
      <p:sp>
        <p:nvSpPr>
          <p:cNvPr id="148" name="TextBox 147"/>
          <p:cNvSpPr txBox="1"/>
          <p:nvPr/>
        </p:nvSpPr>
        <p:spPr>
          <a:xfrm>
            <a:off x="4498244" y="2094362"/>
            <a:ext cx="1295547" cy="261610"/>
          </a:xfrm>
          <a:prstGeom prst="rect">
            <a:avLst/>
          </a:prstGeom>
          <a:noFill/>
        </p:spPr>
        <p:txBody>
          <a:bodyPr wrap="none" rtlCol="0">
            <a:spAutoFit/>
          </a:bodyPr>
          <a:lstStyle/>
          <a:p>
            <a:r>
              <a:rPr lang="en-US" sz="1100" dirty="0">
                <a:solidFill>
                  <a:srgbClr val="00B0F0"/>
                </a:solidFill>
              </a:rPr>
              <a:t>B1: Bow shock flow</a:t>
            </a:r>
          </a:p>
        </p:txBody>
      </p:sp>
      <p:sp>
        <p:nvSpPr>
          <p:cNvPr id="149" name="TextBox 148"/>
          <p:cNvSpPr txBox="1"/>
          <p:nvPr/>
        </p:nvSpPr>
        <p:spPr>
          <a:xfrm>
            <a:off x="4597611" y="3790392"/>
            <a:ext cx="1340432" cy="430887"/>
          </a:xfrm>
          <a:prstGeom prst="rect">
            <a:avLst/>
          </a:prstGeom>
          <a:noFill/>
        </p:spPr>
        <p:txBody>
          <a:bodyPr wrap="none" rtlCol="0">
            <a:spAutoFit/>
          </a:bodyPr>
          <a:lstStyle/>
          <a:p>
            <a:r>
              <a:rPr lang="en-US" sz="1100" dirty="0">
                <a:solidFill>
                  <a:srgbClr val="00FF00"/>
                </a:solidFill>
              </a:rPr>
              <a:t>B2: Magnetosheath </a:t>
            </a:r>
          </a:p>
          <a:p>
            <a:r>
              <a:rPr lang="en-US" sz="1100" dirty="0">
                <a:solidFill>
                  <a:srgbClr val="00FF00"/>
                </a:solidFill>
              </a:rPr>
              <a:t>&amp; pileup boundary</a:t>
            </a:r>
          </a:p>
        </p:txBody>
      </p:sp>
      <p:sp>
        <p:nvSpPr>
          <p:cNvPr id="151" name="TextBox 150"/>
          <p:cNvSpPr txBox="1"/>
          <p:nvPr/>
        </p:nvSpPr>
        <p:spPr>
          <a:xfrm rot="406041">
            <a:off x="3543241" y="2286764"/>
            <a:ext cx="1220206" cy="246221"/>
          </a:xfrm>
          <a:prstGeom prst="rect">
            <a:avLst/>
          </a:prstGeom>
          <a:noFill/>
        </p:spPr>
        <p:txBody>
          <a:bodyPr wrap="none" rtlCol="0">
            <a:spAutoFit/>
          </a:bodyPr>
          <a:lstStyle/>
          <a:p>
            <a:r>
              <a:rPr lang="en-US" sz="1000" dirty="0">
                <a:solidFill>
                  <a:srgbClr val="7030A0"/>
                </a:solidFill>
              </a:rPr>
              <a:t>B4: Tail-Sheath flow</a:t>
            </a:r>
          </a:p>
        </p:txBody>
      </p:sp>
      <p:sp>
        <p:nvSpPr>
          <p:cNvPr id="152" name="TextBox 151"/>
          <p:cNvSpPr txBox="1"/>
          <p:nvPr/>
        </p:nvSpPr>
        <p:spPr>
          <a:xfrm rot="21182750">
            <a:off x="3514679" y="3770670"/>
            <a:ext cx="1220206" cy="246221"/>
          </a:xfrm>
          <a:prstGeom prst="rect">
            <a:avLst/>
          </a:prstGeom>
          <a:noFill/>
        </p:spPr>
        <p:txBody>
          <a:bodyPr wrap="none" rtlCol="0">
            <a:spAutoFit/>
          </a:bodyPr>
          <a:lstStyle/>
          <a:p>
            <a:r>
              <a:rPr lang="en-US" sz="1000" dirty="0">
                <a:solidFill>
                  <a:srgbClr val="7030A0"/>
                </a:solidFill>
              </a:rPr>
              <a:t>B4: Tail-Sheath flow</a:t>
            </a:r>
          </a:p>
        </p:txBody>
      </p:sp>
      <p:cxnSp>
        <p:nvCxnSpPr>
          <p:cNvPr id="153" name="Straight Arrow Connector 152"/>
          <p:cNvCxnSpPr/>
          <p:nvPr/>
        </p:nvCxnSpPr>
        <p:spPr>
          <a:xfrm flipH="1">
            <a:off x="4722211" y="3625609"/>
            <a:ext cx="138290" cy="44778"/>
          </a:xfrm>
          <a:prstGeom prst="straightConnector1">
            <a:avLst/>
          </a:prstGeom>
          <a:ln cap="rnd">
            <a:solidFill>
              <a:srgbClr val="00FF00"/>
            </a:solidFill>
            <a:tailEnd type="stealth" w="sm" len="sm"/>
          </a:ln>
        </p:spPr>
        <p:style>
          <a:lnRef idx="1">
            <a:schemeClr val="accent1"/>
          </a:lnRef>
          <a:fillRef idx="0">
            <a:schemeClr val="accent1"/>
          </a:fillRef>
          <a:effectRef idx="0">
            <a:schemeClr val="accent1"/>
          </a:effectRef>
          <a:fontRef idx="minor">
            <a:schemeClr val="tx1"/>
          </a:fontRef>
        </p:style>
      </p:cxnSp>
      <p:cxnSp>
        <p:nvCxnSpPr>
          <p:cNvPr id="154" name="Straight Arrow Connector 153"/>
          <p:cNvCxnSpPr/>
          <p:nvPr/>
        </p:nvCxnSpPr>
        <p:spPr>
          <a:xfrm flipH="1" flipV="1">
            <a:off x="4764555" y="2616672"/>
            <a:ext cx="142524" cy="51426"/>
          </a:xfrm>
          <a:prstGeom prst="straightConnector1">
            <a:avLst/>
          </a:prstGeom>
          <a:ln cap="rnd">
            <a:solidFill>
              <a:srgbClr val="00FF00"/>
            </a:solidFill>
            <a:tailEnd type="stealth" w="sm" len="sm"/>
          </a:ln>
        </p:spPr>
        <p:style>
          <a:lnRef idx="1">
            <a:schemeClr val="accent1"/>
          </a:lnRef>
          <a:fillRef idx="0">
            <a:schemeClr val="accent1"/>
          </a:fillRef>
          <a:effectRef idx="0">
            <a:schemeClr val="accent1"/>
          </a:effectRef>
          <a:fontRef idx="minor">
            <a:schemeClr val="tx1"/>
          </a:fontRef>
        </p:style>
      </p:cxnSp>
      <p:pic>
        <p:nvPicPr>
          <p:cNvPr id="155" name="Picture 154" descr="Plasma_iono2.png"/>
          <p:cNvPicPr>
            <a:picLocks/>
          </p:cNvPicPr>
          <p:nvPr/>
        </p:nvPicPr>
        <p:blipFill>
          <a:blip r:embed="rId9" cstate="print">
            <a:extLst>
              <a:ext uri="{28A0092B-C50C-407E-A947-70E740481C1C}">
                <a14:useLocalDpi xmlns:a14="http://schemas.microsoft.com/office/drawing/2010/main" val="0"/>
              </a:ext>
            </a:extLst>
          </a:blip>
          <a:stretch>
            <a:fillRect/>
          </a:stretch>
        </p:blipFill>
        <p:spPr>
          <a:xfrm>
            <a:off x="6103790" y="2026951"/>
            <a:ext cx="2655026" cy="2449286"/>
          </a:xfrm>
          <a:prstGeom prst="rect">
            <a:avLst/>
          </a:prstGeom>
        </p:spPr>
      </p:pic>
      <p:grpSp>
        <p:nvGrpSpPr>
          <p:cNvPr id="156" name="Group 155"/>
          <p:cNvGrpSpPr>
            <a:grpSpLocks noChangeAspect="1"/>
          </p:cNvGrpSpPr>
          <p:nvPr/>
        </p:nvGrpSpPr>
        <p:grpSpPr>
          <a:xfrm>
            <a:off x="7070442" y="2615782"/>
            <a:ext cx="1037613" cy="1202566"/>
            <a:chOff x="5955884" y="1986862"/>
            <a:chExt cx="1678316" cy="1945125"/>
          </a:xfrm>
          <a:solidFill>
            <a:srgbClr val="FAC090">
              <a:alpha val="53000"/>
            </a:srgbClr>
          </a:solidFill>
        </p:grpSpPr>
        <p:sp>
          <p:nvSpPr>
            <p:cNvPr id="157" name="Oval 156"/>
            <p:cNvSpPr>
              <a:spLocks noChangeAspect="1"/>
            </p:cNvSpPr>
            <p:nvPr/>
          </p:nvSpPr>
          <p:spPr>
            <a:xfrm>
              <a:off x="5955884" y="1986862"/>
              <a:ext cx="1678316" cy="1679917"/>
            </a:xfrm>
            <a:prstGeom prst="ellipse">
              <a:avLst/>
            </a:prstGeom>
            <a:solidFill>
              <a:srgbClr val="23D5C5">
                <a:alpha val="55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342850"/>
              <a:endParaRPr lang="en-US" sz="964">
                <a:solidFill>
                  <a:srgbClr val="FFFFFF"/>
                </a:solidFill>
                <a:latin typeface="Arial"/>
              </a:endParaRPr>
            </a:p>
          </p:txBody>
        </p:sp>
        <p:pic>
          <p:nvPicPr>
            <p:cNvPr id="158" name="Picture 157" descr="mars_surface.jpg"/>
            <p:cNvPicPr>
              <a:picLocks noChangeAspect="1"/>
            </p:cNvPicPr>
            <p:nvPr/>
          </p:nvPicPr>
          <p:blipFill>
            <a:blip r:embed="rId10" cstate="print">
              <a:extLst>
                <a:ext uri="{BEBA8EAE-BF5A-486C-A8C5-ECC9F3942E4B}">
                  <a14:imgProps xmlns:a14="http://schemas.microsoft.com/office/drawing/2010/main">
                    <a14:imgLayer r:embed="rId11">
                      <a14:imgEffect>
                        <a14:backgroundRemoval t="6112" b="94580" l="9994" r="89976"/>
                      </a14:imgEffect>
                    </a14:imgLayer>
                  </a14:imgProps>
                </a:ext>
                <a:ext uri="{28A0092B-C50C-407E-A947-70E740481C1C}">
                  <a14:useLocalDpi xmlns:a14="http://schemas.microsoft.com/office/drawing/2010/main" val="0"/>
                </a:ext>
              </a:extLst>
            </a:blip>
            <a:stretch>
              <a:fillRect/>
            </a:stretch>
          </p:blipFill>
          <p:spPr>
            <a:xfrm>
              <a:off x="6049331" y="2295344"/>
              <a:ext cx="1417268" cy="1062952"/>
            </a:xfrm>
            <a:prstGeom prst="rect">
              <a:avLst/>
            </a:prstGeom>
            <a:noFill/>
          </p:spPr>
        </p:pic>
        <p:grpSp>
          <p:nvGrpSpPr>
            <p:cNvPr id="159" name="Group 158"/>
            <p:cNvGrpSpPr/>
            <p:nvPr/>
          </p:nvGrpSpPr>
          <p:grpSpPr>
            <a:xfrm rot="12832495">
              <a:off x="6071158" y="2827427"/>
              <a:ext cx="1395001" cy="1104560"/>
              <a:chOff x="4093955" y="1841791"/>
              <a:chExt cx="1395001" cy="1104560"/>
            </a:xfrm>
            <a:grpFill/>
          </p:grpSpPr>
          <p:sp>
            <p:nvSpPr>
              <p:cNvPr id="160" name="Oval 159"/>
              <p:cNvSpPr>
                <a:spLocks noChangeAspect="1"/>
              </p:cNvSpPr>
              <p:nvPr/>
            </p:nvSpPr>
            <p:spPr>
              <a:xfrm>
                <a:off x="5159152" y="1841791"/>
                <a:ext cx="90970" cy="90970"/>
              </a:xfrm>
              <a:prstGeom prst="ellipse">
                <a:avLst/>
              </a:prstGeom>
              <a:solidFill>
                <a:schemeClr val="accent6">
                  <a:lumMod val="50000"/>
                </a:schemeClr>
              </a:solidFill>
              <a:ln>
                <a:solidFill>
                  <a:srgbClr val="23D5C5"/>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342850"/>
                <a:endParaRPr lang="en-US" sz="964">
                  <a:solidFill>
                    <a:srgbClr val="FFFFFF"/>
                  </a:solidFill>
                  <a:latin typeface="Arial"/>
                </a:endParaRPr>
              </a:p>
            </p:txBody>
          </p:sp>
          <p:sp>
            <p:nvSpPr>
              <p:cNvPr id="161" name="Oval 160"/>
              <p:cNvSpPr>
                <a:spLocks noChangeAspect="1"/>
              </p:cNvSpPr>
              <p:nvPr/>
            </p:nvSpPr>
            <p:spPr>
              <a:xfrm>
                <a:off x="5397986" y="2079090"/>
                <a:ext cx="90970" cy="90970"/>
              </a:xfrm>
              <a:prstGeom prst="ellipse">
                <a:avLst/>
              </a:prstGeom>
              <a:solidFill>
                <a:schemeClr val="accent6">
                  <a:lumMod val="50000"/>
                </a:schemeClr>
              </a:solidFill>
              <a:ln>
                <a:solidFill>
                  <a:srgbClr val="23D5C5"/>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342850"/>
                <a:endParaRPr lang="en-US" sz="964">
                  <a:solidFill>
                    <a:srgbClr val="FFFFFF"/>
                  </a:solidFill>
                  <a:latin typeface="Arial"/>
                </a:endParaRPr>
              </a:p>
            </p:txBody>
          </p:sp>
          <p:sp>
            <p:nvSpPr>
              <p:cNvPr id="162" name="Oval 161"/>
              <p:cNvSpPr>
                <a:spLocks noChangeAspect="1"/>
              </p:cNvSpPr>
              <p:nvPr/>
            </p:nvSpPr>
            <p:spPr>
              <a:xfrm>
                <a:off x="4812815" y="2047104"/>
                <a:ext cx="90970" cy="90970"/>
              </a:xfrm>
              <a:prstGeom prst="ellipse">
                <a:avLst/>
              </a:prstGeom>
              <a:solidFill>
                <a:schemeClr val="accent6">
                  <a:lumMod val="50000"/>
                </a:schemeClr>
              </a:solidFill>
              <a:ln>
                <a:solidFill>
                  <a:srgbClr val="23D5C5"/>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342850"/>
                <a:endParaRPr lang="en-US" sz="964">
                  <a:solidFill>
                    <a:srgbClr val="FFFFFF"/>
                  </a:solidFill>
                  <a:latin typeface="Arial"/>
                </a:endParaRPr>
              </a:p>
            </p:txBody>
          </p:sp>
          <p:sp>
            <p:nvSpPr>
              <p:cNvPr id="163" name="Oval 162"/>
              <p:cNvSpPr>
                <a:spLocks noChangeAspect="1"/>
              </p:cNvSpPr>
              <p:nvPr/>
            </p:nvSpPr>
            <p:spPr>
              <a:xfrm>
                <a:off x="4448970" y="2086994"/>
                <a:ext cx="90970" cy="90970"/>
              </a:xfrm>
              <a:prstGeom prst="ellipse">
                <a:avLst/>
              </a:prstGeom>
              <a:solidFill>
                <a:schemeClr val="accent6">
                  <a:lumMod val="50000"/>
                </a:schemeClr>
              </a:solidFill>
              <a:ln>
                <a:solidFill>
                  <a:srgbClr val="23D5C5"/>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342850"/>
                <a:endParaRPr lang="en-US" sz="964">
                  <a:solidFill>
                    <a:srgbClr val="FFFFFF"/>
                  </a:solidFill>
                  <a:latin typeface="Arial"/>
                </a:endParaRPr>
              </a:p>
            </p:txBody>
          </p:sp>
          <p:sp>
            <p:nvSpPr>
              <p:cNvPr id="164" name="Oval 163"/>
              <p:cNvSpPr>
                <a:spLocks noChangeAspect="1"/>
              </p:cNvSpPr>
              <p:nvPr/>
            </p:nvSpPr>
            <p:spPr>
              <a:xfrm>
                <a:off x="4353282" y="2310287"/>
                <a:ext cx="90970" cy="90970"/>
              </a:xfrm>
              <a:prstGeom prst="ellipse">
                <a:avLst/>
              </a:prstGeom>
              <a:solidFill>
                <a:schemeClr val="accent6">
                  <a:lumMod val="50000"/>
                </a:schemeClr>
              </a:solidFill>
              <a:ln>
                <a:solidFill>
                  <a:srgbClr val="23D5C5"/>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342850"/>
                <a:endParaRPr lang="en-US" sz="964">
                  <a:solidFill>
                    <a:srgbClr val="FFFFFF"/>
                  </a:solidFill>
                  <a:latin typeface="Arial"/>
                </a:endParaRPr>
              </a:p>
            </p:txBody>
          </p:sp>
          <p:sp>
            <p:nvSpPr>
              <p:cNvPr id="165" name="Oval 164"/>
              <p:cNvSpPr>
                <a:spLocks noChangeAspect="1"/>
              </p:cNvSpPr>
              <p:nvPr/>
            </p:nvSpPr>
            <p:spPr>
              <a:xfrm>
                <a:off x="5016722" y="2103475"/>
                <a:ext cx="90970" cy="90970"/>
              </a:xfrm>
              <a:prstGeom prst="ellipse">
                <a:avLst/>
              </a:prstGeom>
              <a:solidFill>
                <a:schemeClr val="accent6">
                  <a:lumMod val="50000"/>
                </a:schemeClr>
              </a:solidFill>
              <a:ln>
                <a:solidFill>
                  <a:srgbClr val="23D5C5"/>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342850"/>
                <a:endParaRPr lang="en-US" sz="964">
                  <a:solidFill>
                    <a:srgbClr val="FFFFFF"/>
                  </a:solidFill>
                  <a:latin typeface="Arial"/>
                </a:endParaRPr>
              </a:p>
            </p:txBody>
          </p:sp>
          <p:sp>
            <p:nvSpPr>
              <p:cNvPr id="166" name="Oval 165"/>
              <p:cNvSpPr>
                <a:spLocks noChangeAspect="1"/>
              </p:cNvSpPr>
              <p:nvPr/>
            </p:nvSpPr>
            <p:spPr>
              <a:xfrm>
                <a:off x="4446485" y="2511725"/>
                <a:ext cx="90970" cy="90970"/>
              </a:xfrm>
              <a:prstGeom prst="ellipse">
                <a:avLst/>
              </a:prstGeom>
              <a:solidFill>
                <a:schemeClr val="accent6">
                  <a:lumMod val="50000"/>
                </a:schemeClr>
              </a:solidFill>
              <a:ln>
                <a:solidFill>
                  <a:srgbClr val="23D5C5"/>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342850"/>
                <a:endParaRPr lang="en-US" sz="964">
                  <a:solidFill>
                    <a:srgbClr val="FFFFFF"/>
                  </a:solidFill>
                  <a:latin typeface="Arial"/>
                </a:endParaRPr>
              </a:p>
            </p:txBody>
          </p:sp>
          <p:sp>
            <p:nvSpPr>
              <p:cNvPr id="167" name="Oval 166"/>
              <p:cNvSpPr>
                <a:spLocks noChangeAspect="1"/>
              </p:cNvSpPr>
              <p:nvPr/>
            </p:nvSpPr>
            <p:spPr>
              <a:xfrm>
                <a:off x="4093955" y="2397844"/>
                <a:ext cx="90970" cy="90970"/>
              </a:xfrm>
              <a:prstGeom prst="ellipse">
                <a:avLst/>
              </a:prstGeom>
              <a:solidFill>
                <a:schemeClr val="accent6">
                  <a:lumMod val="50000"/>
                </a:schemeClr>
              </a:solidFill>
              <a:ln>
                <a:solidFill>
                  <a:srgbClr val="23D5C5"/>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342850"/>
                <a:endParaRPr lang="en-US" sz="964">
                  <a:solidFill>
                    <a:srgbClr val="FFFFFF"/>
                  </a:solidFill>
                  <a:latin typeface="Arial"/>
                </a:endParaRPr>
              </a:p>
            </p:txBody>
          </p:sp>
          <p:cxnSp>
            <p:nvCxnSpPr>
              <p:cNvPr id="168" name="Curved Connector 167"/>
              <p:cNvCxnSpPr/>
              <p:nvPr/>
            </p:nvCxnSpPr>
            <p:spPr>
              <a:xfrm rot="3367505" flipV="1">
                <a:off x="4083099" y="2583798"/>
                <a:ext cx="580169" cy="144937"/>
              </a:xfrm>
              <a:prstGeom prst="curvedConnector3">
                <a:avLst>
                  <a:gd name="adj1" fmla="val 50000"/>
                </a:avLst>
              </a:prstGeom>
              <a:grpFill/>
              <a:ln w="19050" cmpd="sng">
                <a:solidFill>
                  <a:srgbClr val="000000"/>
                </a:solidFill>
                <a:tailEnd type="arrow"/>
              </a:ln>
              <a:effectLst>
                <a:outerShdw blurRad="53975" dist="25400" dir="2700000" algn="tl" rotWithShape="0">
                  <a:srgbClr val="19FFE0">
                    <a:alpha val="93000"/>
                  </a:srgbClr>
                </a:outerShdw>
              </a:effectLst>
            </p:spPr>
            <p:style>
              <a:lnRef idx="2">
                <a:schemeClr val="accent1"/>
              </a:lnRef>
              <a:fillRef idx="0">
                <a:schemeClr val="accent1"/>
              </a:fillRef>
              <a:effectRef idx="1">
                <a:schemeClr val="accent1"/>
              </a:effectRef>
              <a:fontRef idx="minor">
                <a:schemeClr val="tx1"/>
              </a:fontRef>
            </p:style>
          </p:cxnSp>
          <p:cxnSp>
            <p:nvCxnSpPr>
              <p:cNvPr id="169" name="Curved Connector 168"/>
              <p:cNvCxnSpPr/>
              <p:nvPr/>
            </p:nvCxnSpPr>
            <p:spPr>
              <a:xfrm rot="8767505" flipV="1">
                <a:off x="5011112" y="2280149"/>
                <a:ext cx="467583" cy="183547"/>
              </a:xfrm>
              <a:prstGeom prst="curvedConnector3">
                <a:avLst>
                  <a:gd name="adj1" fmla="val 50000"/>
                </a:avLst>
              </a:prstGeom>
              <a:grpFill/>
              <a:ln w="19050" cmpd="sng">
                <a:solidFill>
                  <a:srgbClr val="000000"/>
                </a:solidFill>
                <a:tailEnd type="arrow"/>
              </a:ln>
              <a:effectLst>
                <a:outerShdw blurRad="50800" dist="25400" dir="2700000" algn="tl" rotWithShape="0">
                  <a:srgbClr val="19FFE0">
                    <a:alpha val="96000"/>
                  </a:srgbClr>
                </a:outerShdw>
              </a:effectLst>
            </p:spPr>
            <p:style>
              <a:lnRef idx="2">
                <a:schemeClr val="accent1"/>
              </a:lnRef>
              <a:fillRef idx="0">
                <a:schemeClr val="accent1"/>
              </a:fillRef>
              <a:effectRef idx="1">
                <a:schemeClr val="accent1"/>
              </a:effectRef>
              <a:fontRef idx="minor">
                <a:schemeClr val="tx1"/>
              </a:fontRef>
            </p:style>
          </p:cxnSp>
          <p:cxnSp>
            <p:nvCxnSpPr>
              <p:cNvPr id="170" name="Curved Connector 169"/>
              <p:cNvCxnSpPr/>
              <p:nvPr/>
            </p:nvCxnSpPr>
            <p:spPr>
              <a:xfrm rot="5400000">
                <a:off x="4881159" y="2091755"/>
                <a:ext cx="520584" cy="135159"/>
              </a:xfrm>
              <a:prstGeom prst="curvedConnector3">
                <a:avLst/>
              </a:prstGeom>
              <a:grpFill/>
              <a:ln w="19050" cmpd="sng">
                <a:solidFill>
                  <a:srgbClr val="000000"/>
                </a:solidFill>
                <a:tailEnd type="arrow"/>
              </a:ln>
              <a:effectLst>
                <a:outerShdw blurRad="50800" dist="25400" dir="2700000" algn="tl" rotWithShape="0">
                  <a:srgbClr val="19FFE0">
                    <a:alpha val="96000"/>
                  </a:srgbClr>
                </a:outerShdw>
              </a:effectLst>
            </p:spPr>
            <p:style>
              <a:lnRef idx="2">
                <a:schemeClr val="accent1"/>
              </a:lnRef>
              <a:fillRef idx="0">
                <a:schemeClr val="accent1"/>
              </a:fillRef>
              <a:effectRef idx="1">
                <a:schemeClr val="accent1"/>
              </a:effectRef>
              <a:fontRef idx="minor">
                <a:schemeClr val="tx1"/>
              </a:fontRef>
            </p:style>
          </p:cxnSp>
          <p:cxnSp>
            <p:nvCxnSpPr>
              <p:cNvPr id="171" name="Curved Connector 170"/>
              <p:cNvCxnSpPr/>
              <p:nvPr/>
            </p:nvCxnSpPr>
            <p:spPr>
              <a:xfrm>
                <a:off x="4430413" y="2390758"/>
                <a:ext cx="434286" cy="243851"/>
              </a:xfrm>
              <a:prstGeom prst="curvedConnector3">
                <a:avLst>
                  <a:gd name="adj1" fmla="val 50000"/>
                </a:avLst>
              </a:prstGeom>
              <a:grpFill/>
              <a:ln w="19050" cmpd="sng">
                <a:solidFill>
                  <a:srgbClr val="000000"/>
                </a:solidFill>
                <a:tailEnd type="arrow"/>
              </a:ln>
              <a:effectLst>
                <a:outerShdw blurRad="53975" dist="25400" dir="2700000" algn="tl" rotWithShape="0">
                  <a:srgbClr val="19FFE0">
                    <a:alpha val="93000"/>
                  </a:srgbClr>
                </a:outerShdw>
              </a:effectLst>
            </p:spPr>
            <p:style>
              <a:lnRef idx="2">
                <a:schemeClr val="accent1"/>
              </a:lnRef>
              <a:fillRef idx="0">
                <a:schemeClr val="accent1"/>
              </a:fillRef>
              <a:effectRef idx="1">
                <a:schemeClr val="accent1"/>
              </a:effectRef>
              <a:fontRef idx="minor">
                <a:schemeClr val="tx1"/>
              </a:fontRef>
            </p:style>
          </p:cxnSp>
          <p:cxnSp>
            <p:nvCxnSpPr>
              <p:cNvPr id="172" name="Curved Connector 171"/>
              <p:cNvCxnSpPr/>
              <p:nvPr/>
            </p:nvCxnSpPr>
            <p:spPr>
              <a:xfrm rot="16200000" flipH="1">
                <a:off x="4525827" y="2589261"/>
                <a:ext cx="332273" cy="309015"/>
              </a:xfrm>
              <a:prstGeom prst="curvedConnector3">
                <a:avLst/>
              </a:prstGeom>
              <a:grpFill/>
              <a:ln w="19050" cmpd="sng">
                <a:solidFill>
                  <a:srgbClr val="000000"/>
                </a:solidFill>
                <a:tailEnd type="arrow"/>
              </a:ln>
              <a:effectLst>
                <a:outerShdw blurRad="50800" dist="25400" dir="2700000" algn="tl" rotWithShape="0">
                  <a:srgbClr val="19FFE0">
                    <a:alpha val="96000"/>
                  </a:srgbClr>
                </a:outerShdw>
              </a:effectLst>
            </p:spPr>
            <p:style>
              <a:lnRef idx="2">
                <a:schemeClr val="accent1"/>
              </a:lnRef>
              <a:fillRef idx="0">
                <a:schemeClr val="accent1"/>
              </a:fillRef>
              <a:effectRef idx="1">
                <a:schemeClr val="accent1"/>
              </a:effectRef>
              <a:fontRef idx="minor">
                <a:schemeClr val="tx1"/>
              </a:fontRef>
            </p:style>
          </p:cxnSp>
          <p:cxnSp>
            <p:nvCxnSpPr>
              <p:cNvPr id="173" name="Curved Connector 172"/>
              <p:cNvCxnSpPr/>
              <p:nvPr/>
            </p:nvCxnSpPr>
            <p:spPr>
              <a:xfrm rot="14167505" flipH="1" flipV="1">
                <a:off x="4674544" y="2244284"/>
                <a:ext cx="464986" cy="212363"/>
              </a:xfrm>
              <a:prstGeom prst="curvedConnector3">
                <a:avLst>
                  <a:gd name="adj1" fmla="val 50000"/>
                </a:avLst>
              </a:prstGeom>
              <a:grpFill/>
              <a:ln w="19050" cmpd="sng">
                <a:solidFill>
                  <a:srgbClr val="000000"/>
                </a:solidFill>
                <a:tailEnd type="arrow"/>
              </a:ln>
              <a:effectLst>
                <a:outerShdw blurRad="53975" dist="25400" dir="2700000" algn="tl" rotWithShape="0">
                  <a:srgbClr val="19FFE0">
                    <a:alpha val="93000"/>
                  </a:srgbClr>
                </a:outerShdw>
              </a:effectLst>
            </p:spPr>
            <p:style>
              <a:lnRef idx="2">
                <a:schemeClr val="accent1"/>
              </a:lnRef>
              <a:fillRef idx="0">
                <a:schemeClr val="accent1"/>
              </a:fillRef>
              <a:effectRef idx="1">
                <a:schemeClr val="accent1"/>
              </a:effectRef>
              <a:fontRef idx="minor">
                <a:schemeClr val="tx1"/>
              </a:fontRef>
            </p:style>
          </p:cxnSp>
        </p:grpSp>
      </p:grpSp>
      <p:cxnSp>
        <p:nvCxnSpPr>
          <p:cNvPr id="174" name="Straight Arrow Connector 173"/>
          <p:cNvCxnSpPr/>
          <p:nvPr/>
        </p:nvCxnSpPr>
        <p:spPr>
          <a:xfrm flipV="1">
            <a:off x="8453472" y="3462200"/>
            <a:ext cx="0" cy="608458"/>
          </a:xfrm>
          <a:prstGeom prst="straightConnector1">
            <a:avLst/>
          </a:prstGeom>
          <a:ln>
            <a:solidFill>
              <a:srgbClr val="FF0000"/>
            </a:solidFill>
            <a:tailEnd type="arrow"/>
          </a:ln>
        </p:spPr>
        <p:style>
          <a:lnRef idx="2">
            <a:schemeClr val="accent1"/>
          </a:lnRef>
          <a:fillRef idx="0">
            <a:schemeClr val="accent1"/>
          </a:fillRef>
          <a:effectRef idx="1">
            <a:schemeClr val="accent1"/>
          </a:effectRef>
          <a:fontRef idx="minor">
            <a:schemeClr val="tx1"/>
          </a:fontRef>
        </p:style>
      </p:cxnSp>
      <p:sp>
        <p:nvSpPr>
          <p:cNvPr id="175" name="TextBox 174"/>
          <p:cNvSpPr txBox="1"/>
          <p:nvPr/>
        </p:nvSpPr>
        <p:spPr>
          <a:xfrm>
            <a:off x="8455358" y="3637576"/>
            <a:ext cx="266420" cy="240707"/>
          </a:xfrm>
          <a:prstGeom prst="rect">
            <a:avLst/>
          </a:prstGeom>
          <a:noFill/>
        </p:spPr>
        <p:txBody>
          <a:bodyPr wrap="none" rtlCol="0">
            <a:spAutoFit/>
          </a:bodyPr>
          <a:lstStyle/>
          <a:p>
            <a:pPr defTabSz="342850"/>
            <a:r>
              <a:rPr lang="en-US" sz="964" b="1" dirty="0">
                <a:solidFill>
                  <a:prstClr val="white"/>
                </a:solidFill>
                <a:latin typeface="Arial"/>
              </a:rPr>
              <a:t>E</a:t>
            </a:r>
          </a:p>
        </p:txBody>
      </p:sp>
      <p:cxnSp>
        <p:nvCxnSpPr>
          <p:cNvPr id="176" name="Curved Connector 175"/>
          <p:cNvCxnSpPr/>
          <p:nvPr/>
        </p:nvCxnSpPr>
        <p:spPr>
          <a:xfrm rot="7432495" flipH="1">
            <a:off x="7520234" y="3481280"/>
            <a:ext cx="205427" cy="191048"/>
          </a:xfrm>
          <a:prstGeom prst="curvedConnector3">
            <a:avLst/>
          </a:prstGeom>
          <a:solidFill>
            <a:srgbClr val="FAC090">
              <a:alpha val="53000"/>
            </a:srgbClr>
          </a:solidFill>
          <a:ln w="19050" cmpd="sng">
            <a:solidFill>
              <a:srgbClr val="000000"/>
            </a:solidFill>
            <a:tailEnd type="arrow"/>
          </a:ln>
          <a:effectLst>
            <a:outerShdw blurRad="53975" dist="25400" dir="2700000" algn="tl" rotWithShape="0">
              <a:srgbClr val="19FFE0">
                <a:alpha val="89000"/>
              </a:srgbClr>
            </a:outerShdw>
          </a:effectLst>
        </p:spPr>
        <p:style>
          <a:lnRef idx="2">
            <a:schemeClr val="accent1"/>
          </a:lnRef>
          <a:fillRef idx="0">
            <a:schemeClr val="accent1"/>
          </a:fillRef>
          <a:effectRef idx="1">
            <a:schemeClr val="accent1"/>
          </a:effectRef>
          <a:fontRef idx="minor">
            <a:schemeClr val="tx1"/>
          </a:fontRef>
        </p:style>
      </p:cxnSp>
      <p:sp>
        <p:nvSpPr>
          <p:cNvPr id="177" name="Oval 176"/>
          <p:cNvSpPr>
            <a:spLocks noChangeAspect="1"/>
          </p:cNvSpPr>
          <p:nvPr/>
        </p:nvSpPr>
        <p:spPr>
          <a:xfrm rot="12832495">
            <a:off x="7933694" y="3362432"/>
            <a:ext cx="56242" cy="56242"/>
          </a:xfrm>
          <a:prstGeom prst="ellipse">
            <a:avLst/>
          </a:prstGeom>
          <a:solidFill>
            <a:schemeClr val="accent6">
              <a:lumMod val="50000"/>
            </a:schemeClr>
          </a:solidFill>
          <a:ln>
            <a:solidFill>
              <a:srgbClr val="23D5C5"/>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342850"/>
            <a:endParaRPr lang="en-US" sz="964">
              <a:solidFill>
                <a:srgbClr val="FFFFFF"/>
              </a:solidFill>
              <a:latin typeface="Arial"/>
            </a:endParaRPr>
          </a:p>
        </p:txBody>
      </p:sp>
      <p:sp>
        <p:nvSpPr>
          <p:cNvPr id="178" name="Oval 177"/>
          <p:cNvSpPr>
            <a:spLocks noChangeAspect="1"/>
          </p:cNvSpPr>
          <p:nvPr/>
        </p:nvSpPr>
        <p:spPr>
          <a:xfrm rot="12832495">
            <a:off x="8023454" y="3431751"/>
            <a:ext cx="56242" cy="56242"/>
          </a:xfrm>
          <a:prstGeom prst="ellipse">
            <a:avLst/>
          </a:prstGeom>
          <a:solidFill>
            <a:schemeClr val="accent6">
              <a:lumMod val="50000"/>
            </a:schemeClr>
          </a:solidFill>
          <a:ln>
            <a:solidFill>
              <a:srgbClr val="23D5C5"/>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342850"/>
            <a:endParaRPr lang="en-US" sz="964">
              <a:solidFill>
                <a:srgbClr val="FFFFFF"/>
              </a:solidFill>
              <a:latin typeface="Arial"/>
            </a:endParaRPr>
          </a:p>
        </p:txBody>
      </p:sp>
      <p:cxnSp>
        <p:nvCxnSpPr>
          <p:cNvPr id="179" name="Curved Connector 178"/>
          <p:cNvCxnSpPr/>
          <p:nvPr/>
        </p:nvCxnSpPr>
        <p:spPr>
          <a:xfrm rot="5100000" flipH="1">
            <a:off x="7842950" y="3251901"/>
            <a:ext cx="205427" cy="191048"/>
          </a:xfrm>
          <a:prstGeom prst="curvedConnector3">
            <a:avLst>
              <a:gd name="adj1" fmla="val 96982"/>
            </a:avLst>
          </a:prstGeom>
          <a:solidFill>
            <a:srgbClr val="FAC090">
              <a:alpha val="53000"/>
            </a:srgbClr>
          </a:solidFill>
          <a:ln w="19050" cmpd="sng">
            <a:solidFill>
              <a:srgbClr val="000000"/>
            </a:solidFill>
            <a:tailEnd type="arrow"/>
          </a:ln>
          <a:effectLst>
            <a:outerShdw blurRad="53975" dist="25400" dir="2700000" algn="tl" rotWithShape="0">
              <a:srgbClr val="19FFE0">
                <a:alpha val="89000"/>
              </a:srgbClr>
            </a:outerShdw>
          </a:effectLst>
        </p:spPr>
        <p:style>
          <a:lnRef idx="2">
            <a:schemeClr val="accent1"/>
          </a:lnRef>
          <a:fillRef idx="0">
            <a:schemeClr val="accent1"/>
          </a:fillRef>
          <a:effectRef idx="1">
            <a:schemeClr val="accent1"/>
          </a:effectRef>
          <a:fontRef idx="minor">
            <a:schemeClr val="tx1"/>
          </a:fontRef>
        </p:style>
      </p:cxnSp>
      <p:sp>
        <p:nvSpPr>
          <p:cNvPr id="180" name="Oval 179"/>
          <p:cNvSpPr>
            <a:spLocks noChangeAspect="1"/>
          </p:cNvSpPr>
          <p:nvPr/>
        </p:nvSpPr>
        <p:spPr>
          <a:xfrm rot="12832495">
            <a:off x="7120864" y="3277191"/>
            <a:ext cx="56242" cy="56242"/>
          </a:xfrm>
          <a:prstGeom prst="ellipse">
            <a:avLst/>
          </a:prstGeom>
          <a:solidFill>
            <a:schemeClr val="accent6">
              <a:lumMod val="50000"/>
            </a:schemeClr>
          </a:solidFill>
          <a:ln>
            <a:solidFill>
              <a:srgbClr val="23D5C5"/>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342850"/>
            <a:endParaRPr lang="en-US" sz="964">
              <a:solidFill>
                <a:srgbClr val="FFFFFF"/>
              </a:solidFill>
              <a:latin typeface="Arial"/>
            </a:endParaRPr>
          </a:p>
        </p:txBody>
      </p:sp>
      <p:sp>
        <p:nvSpPr>
          <p:cNvPr id="182" name="TextBox 181">
            <a:extLst>
              <a:ext uri="{FF2B5EF4-FFF2-40B4-BE49-F238E27FC236}">
                <a16:creationId xmlns:a16="http://schemas.microsoft.com/office/drawing/2014/main" id="{882BFB14-B988-B44A-8B93-BC309FC9371B}"/>
              </a:ext>
            </a:extLst>
          </p:cNvPr>
          <p:cNvSpPr txBox="1"/>
          <p:nvPr/>
        </p:nvSpPr>
        <p:spPr>
          <a:xfrm>
            <a:off x="6860180" y="3851417"/>
            <a:ext cx="1498615" cy="276999"/>
          </a:xfrm>
          <a:prstGeom prst="rect">
            <a:avLst/>
          </a:prstGeom>
          <a:noFill/>
        </p:spPr>
        <p:txBody>
          <a:bodyPr wrap="none" rtlCol="0">
            <a:spAutoFit/>
          </a:bodyPr>
          <a:lstStyle/>
          <a:p>
            <a:r>
              <a:rPr lang="en-US" sz="1200" i="1" dirty="0">
                <a:solidFill>
                  <a:srgbClr val="2BCC6B"/>
                </a:solidFill>
              </a:rPr>
              <a:t>C1: Precipitating ions</a:t>
            </a:r>
          </a:p>
        </p:txBody>
      </p:sp>
      <p:sp>
        <p:nvSpPr>
          <p:cNvPr id="183" name="TextBox 182"/>
          <p:cNvSpPr txBox="1"/>
          <p:nvPr/>
        </p:nvSpPr>
        <p:spPr>
          <a:xfrm>
            <a:off x="6785842" y="1680136"/>
            <a:ext cx="1556773" cy="369332"/>
          </a:xfrm>
          <a:prstGeom prst="rect">
            <a:avLst/>
          </a:prstGeom>
          <a:noFill/>
        </p:spPr>
        <p:txBody>
          <a:bodyPr wrap="none" rtlCol="0">
            <a:spAutoFit/>
          </a:bodyPr>
          <a:lstStyle/>
          <a:p>
            <a:r>
              <a:rPr lang="en-US" dirty="0">
                <a:solidFill>
                  <a:srgbClr val="002060"/>
                </a:solidFill>
              </a:rPr>
              <a:t>View from Sun</a:t>
            </a:r>
          </a:p>
        </p:txBody>
      </p:sp>
      <p:sp>
        <p:nvSpPr>
          <p:cNvPr id="189" name="Slide Number Placeholder 2"/>
          <p:cNvSpPr txBox="1">
            <a:spLocks/>
          </p:cNvSpPr>
          <p:nvPr/>
        </p:nvSpPr>
        <p:spPr>
          <a:xfrm>
            <a:off x="8707682" y="4117929"/>
            <a:ext cx="533400" cy="273844"/>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403621E-5B0C-4FD0-9686-51BC38A2A5AD}" type="slidenum">
              <a:rPr lang="en-US" smtClean="0">
                <a:solidFill>
                  <a:prstClr val="black">
                    <a:tint val="75000"/>
                  </a:prstClr>
                </a:solidFill>
              </a:rPr>
              <a:pPr/>
              <a:t>4</a:t>
            </a:fld>
            <a:endParaRPr lang="en-US">
              <a:solidFill>
                <a:prstClr val="black">
                  <a:tint val="75000"/>
                </a:prstClr>
              </a:solidFill>
            </a:endParaRPr>
          </a:p>
        </p:txBody>
      </p:sp>
      <p:cxnSp>
        <p:nvCxnSpPr>
          <p:cNvPr id="191" name="Curved Connector 190"/>
          <p:cNvCxnSpPr/>
          <p:nvPr/>
        </p:nvCxnSpPr>
        <p:spPr>
          <a:xfrm rot="5100000" flipH="1">
            <a:off x="7747078" y="3208509"/>
            <a:ext cx="205427" cy="191048"/>
          </a:xfrm>
          <a:prstGeom prst="curvedConnector3">
            <a:avLst>
              <a:gd name="adj1" fmla="val 30049"/>
            </a:avLst>
          </a:prstGeom>
          <a:solidFill>
            <a:srgbClr val="FAC090">
              <a:alpha val="53000"/>
            </a:srgbClr>
          </a:solidFill>
          <a:ln w="19050" cmpd="sng">
            <a:solidFill>
              <a:srgbClr val="000000"/>
            </a:solidFill>
            <a:tailEnd type="arrow"/>
          </a:ln>
          <a:effectLst>
            <a:outerShdw blurRad="53975" dist="25400" dir="2700000" algn="tl" rotWithShape="0">
              <a:srgbClr val="19FFE0">
                <a:alpha val="89000"/>
              </a:srgbClr>
            </a:outerShdw>
          </a:effectLst>
        </p:spPr>
        <p:style>
          <a:lnRef idx="2">
            <a:schemeClr val="accent1"/>
          </a:lnRef>
          <a:fillRef idx="0">
            <a:schemeClr val="accent1"/>
          </a:fillRef>
          <a:effectRef idx="1">
            <a:schemeClr val="accent1"/>
          </a:effectRef>
          <a:fontRef idx="minor">
            <a:schemeClr val="tx1"/>
          </a:fontRef>
        </p:style>
      </p:cxnSp>
      <p:cxnSp>
        <p:nvCxnSpPr>
          <p:cNvPr id="193" name="Straight Arrow Connector 192"/>
          <p:cNvCxnSpPr/>
          <p:nvPr/>
        </p:nvCxnSpPr>
        <p:spPr>
          <a:xfrm flipH="1" flipV="1">
            <a:off x="7191070" y="2928890"/>
            <a:ext cx="104599" cy="59151"/>
          </a:xfrm>
          <a:prstGeom prst="straightConnector1">
            <a:avLst/>
          </a:prstGeom>
          <a:ln cap="rnd">
            <a:solidFill>
              <a:srgbClr val="FFFF00"/>
            </a:solidFill>
            <a:tailEnd type="stealth" w="sm" len="sm"/>
          </a:ln>
        </p:spPr>
        <p:style>
          <a:lnRef idx="1">
            <a:schemeClr val="accent1"/>
          </a:lnRef>
          <a:fillRef idx="0">
            <a:schemeClr val="accent1"/>
          </a:fillRef>
          <a:effectRef idx="0">
            <a:schemeClr val="accent1"/>
          </a:effectRef>
          <a:fontRef idx="minor">
            <a:schemeClr val="tx1"/>
          </a:fontRef>
        </p:style>
      </p:cxnSp>
      <p:cxnSp>
        <p:nvCxnSpPr>
          <p:cNvPr id="195" name="Straight Arrow Connector 194"/>
          <p:cNvCxnSpPr/>
          <p:nvPr/>
        </p:nvCxnSpPr>
        <p:spPr>
          <a:xfrm flipH="1" flipV="1">
            <a:off x="7564229" y="2748297"/>
            <a:ext cx="15129" cy="91564"/>
          </a:xfrm>
          <a:prstGeom prst="straightConnector1">
            <a:avLst/>
          </a:prstGeom>
          <a:ln cap="rnd">
            <a:solidFill>
              <a:srgbClr val="FFFF00"/>
            </a:solidFill>
            <a:tailEnd type="stealth" w="sm" len="sm"/>
          </a:ln>
        </p:spPr>
        <p:style>
          <a:lnRef idx="1">
            <a:schemeClr val="accent1"/>
          </a:lnRef>
          <a:fillRef idx="0">
            <a:schemeClr val="accent1"/>
          </a:fillRef>
          <a:effectRef idx="0">
            <a:schemeClr val="accent1"/>
          </a:effectRef>
          <a:fontRef idx="minor">
            <a:schemeClr val="tx1"/>
          </a:fontRef>
        </p:style>
      </p:cxnSp>
      <p:cxnSp>
        <p:nvCxnSpPr>
          <p:cNvPr id="197" name="Straight Arrow Connector 196"/>
          <p:cNvCxnSpPr/>
          <p:nvPr/>
        </p:nvCxnSpPr>
        <p:spPr>
          <a:xfrm flipH="1" flipV="1">
            <a:off x="7310473" y="2819051"/>
            <a:ext cx="54315" cy="95125"/>
          </a:xfrm>
          <a:prstGeom prst="straightConnector1">
            <a:avLst/>
          </a:prstGeom>
          <a:ln cap="rnd">
            <a:solidFill>
              <a:srgbClr val="FFFF00"/>
            </a:solidFill>
            <a:tailEnd type="stealth" w="sm" len="sm"/>
          </a:ln>
        </p:spPr>
        <p:style>
          <a:lnRef idx="1">
            <a:schemeClr val="accent1"/>
          </a:lnRef>
          <a:fillRef idx="0">
            <a:schemeClr val="accent1"/>
          </a:fillRef>
          <a:effectRef idx="0">
            <a:schemeClr val="accent1"/>
          </a:effectRef>
          <a:fontRef idx="minor">
            <a:schemeClr val="tx1"/>
          </a:fontRef>
        </p:style>
      </p:cxnSp>
      <p:cxnSp>
        <p:nvCxnSpPr>
          <p:cNvPr id="198" name="Straight Arrow Connector 197"/>
          <p:cNvCxnSpPr/>
          <p:nvPr/>
        </p:nvCxnSpPr>
        <p:spPr>
          <a:xfrm flipH="1" flipV="1">
            <a:off x="7388517" y="2788117"/>
            <a:ext cx="32240" cy="88895"/>
          </a:xfrm>
          <a:prstGeom prst="straightConnector1">
            <a:avLst/>
          </a:prstGeom>
          <a:ln cap="rnd">
            <a:solidFill>
              <a:srgbClr val="FFFF00"/>
            </a:solidFill>
            <a:tailEnd type="stealth" w="sm" len="sm"/>
          </a:ln>
        </p:spPr>
        <p:style>
          <a:lnRef idx="1">
            <a:schemeClr val="accent1"/>
          </a:lnRef>
          <a:fillRef idx="0">
            <a:schemeClr val="accent1"/>
          </a:fillRef>
          <a:effectRef idx="0">
            <a:schemeClr val="accent1"/>
          </a:effectRef>
          <a:fontRef idx="minor">
            <a:schemeClr val="tx1"/>
          </a:fontRef>
        </p:style>
      </p:cxnSp>
      <p:cxnSp>
        <p:nvCxnSpPr>
          <p:cNvPr id="199" name="Straight Arrow Connector 198"/>
          <p:cNvCxnSpPr/>
          <p:nvPr/>
        </p:nvCxnSpPr>
        <p:spPr>
          <a:xfrm flipH="1" flipV="1">
            <a:off x="7472410" y="2755961"/>
            <a:ext cx="1" cy="102954"/>
          </a:xfrm>
          <a:prstGeom prst="straightConnector1">
            <a:avLst/>
          </a:prstGeom>
          <a:ln cap="rnd">
            <a:solidFill>
              <a:srgbClr val="FFFF00"/>
            </a:solidFill>
            <a:tailEnd type="stealth" w="sm" len="sm"/>
          </a:ln>
        </p:spPr>
        <p:style>
          <a:lnRef idx="1">
            <a:schemeClr val="accent1"/>
          </a:lnRef>
          <a:fillRef idx="0">
            <a:schemeClr val="accent1"/>
          </a:fillRef>
          <a:effectRef idx="0">
            <a:schemeClr val="accent1"/>
          </a:effectRef>
          <a:fontRef idx="minor">
            <a:schemeClr val="tx1"/>
          </a:fontRef>
        </p:style>
      </p:cxnSp>
      <p:cxnSp>
        <p:nvCxnSpPr>
          <p:cNvPr id="200" name="Straight Arrow Connector 199"/>
          <p:cNvCxnSpPr/>
          <p:nvPr/>
        </p:nvCxnSpPr>
        <p:spPr>
          <a:xfrm flipV="1">
            <a:off x="7816590" y="2865640"/>
            <a:ext cx="77660" cy="89812"/>
          </a:xfrm>
          <a:prstGeom prst="straightConnector1">
            <a:avLst/>
          </a:prstGeom>
          <a:ln cap="rnd">
            <a:solidFill>
              <a:srgbClr val="FFFF00"/>
            </a:solidFill>
            <a:tailEnd type="stealth" w="sm" len="sm"/>
          </a:ln>
        </p:spPr>
        <p:style>
          <a:lnRef idx="1">
            <a:schemeClr val="accent1"/>
          </a:lnRef>
          <a:fillRef idx="0">
            <a:schemeClr val="accent1"/>
          </a:fillRef>
          <a:effectRef idx="0">
            <a:schemeClr val="accent1"/>
          </a:effectRef>
          <a:fontRef idx="minor">
            <a:schemeClr val="tx1"/>
          </a:fontRef>
        </p:style>
      </p:cxnSp>
      <p:cxnSp>
        <p:nvCxnSpPr>
          <p:cNvPr id="201" name="Straight Arrow Connector 200"/>
          <p:cNvCxnSpPr/>
          <p:nvPr/>
        </p:nvCxnSpPr>
        <p:spPr>
          <a:xfrm flipV="1">
            <a:off x="7849791" y="2958465"/>
            <a:ext cx="73002" cy="64099"/>
          </a:xfrm>
          <a:prstGeom prst="straightConnector1">
            <a:avLst/>
          </a:prstGeom>
          <a:ln cap="rnd">
            <a:solidFill>
              <a:srgbClr val="FFFF00"/>
            </a:solidFill>
            <a:tailEnd type="stealth" w="sm" len="sm"/>
          </a:ln>
        </p:spPr>
        <p:style>
          <a:lnRef idx="1">
            <a:schemeClr val="accent1"/>
          </a:lnRef>
          <a:fillRef idx="0">
            <a:schemeClr val="accent1"/>
          </a:fillRef>
          <a:effectRef idx="0">
            <a:schemeClr val="accent1"/>
          </a:effectRef>
          <a:fontRef idx="minor">
            <a:schemeClr val="tx1"/>
          </a:fontRef>
        </p:style>
      </p:cxnSp>
      <p:cxnSp>
        <p:nvCxnSpPr>
          <p:cNvPr id="211" name="Straight Arrow Connector 210"/>
          <p:cNvCxnSpPr/>
          <p:nvPr/>
        </p:nvCxnSpPr>
        <p:spPr>
          <a:xfrm flipH="1" flipV="1">
            <a:off x="7243369" y="2886861"/>
            <a:ext cx="85549" cy="58917"/>
          </a:xfrm>
          <a:prstGeom prst="straightConnector1">
            <a:avLst/>
          </a:prstGeom>
          <a:ln cap="rnd">
            <a:solidFill>
              <a:srgbClr val="FFFF00"/>
            </a:solidFill>
            <a:tailEnd type="stealth" w="sm" len="sm"/>
          </a:ln>
        </p:spPr>
        <p:style>
          <a:lnRef idx="1">
            <a:schemeClr val="accent1"/>
          </a:lnRef>
          <a:fillRef idx="0">
            <a:schemeClr val="accent1"/>
          </a:fillRef>
          <a:effectRef idx="0">
            <a:schemeClr val="accent1"/>
          </a:effectRef>
          <a:fontRef idx="minor">
            <a:schemeClr val="tx1"/>
          </a:fontRef>
        </p:style>
      </p:cxnSp>
      <p:cxnSp>
        <p:nvCxnSpPr>
          <p:cNvPr id="212" name="Straight Arrow Connector 211"/>
          <p:cNvCxnSpPr/>
          <p:nvPr/>
        </p:nvCxnSpPr>
        <p:spPr>
          <a:xfrm flipV="1">
            <a:off x="7702485" y="2788117"/>
            <a:ext cx="58822" cy="85910"/>
          </a:xfrm>
          <a:prstGeom prst="straightConnector1">
            <a:avLst/>
          </a:prstGeom>
          <a:ln cap="rnd">
            <a:solidFill>
              <a:srgbClr val="FFFF00"/>
            </a:solidFill>
            <a:tailEnd type="stealth" w="sm" len="sm"/>
          </a:ln>
        </p:spPr>
        <p:style>
          <a:lnRef idx="1">
            <a:schemeClr val="accent1"/>
          </a:lnRef>
          <a:fillRef idx="0">
            <a:schemeClr val="accent1"/>
          </a:fillRef>
          <a:effectRef idx="0">
            <a:schemeClr val="accent1"/>
          </a:effectRef>
          <a:fontRef idx="minor">
            <a:schemeClr val="tx1"/>
          </a:fontRef>
        </p:style>
      </p:cxnSp>
      <p:cxnSp>
        <p:nvCxnSpPr>
          <p:cNvPr id="213" name="Straight Arrow Connector 212"/>
          <p:cNvCxnSpPr/>
          <p:nvPr/>
        </p:nvCxnSpPr>
        <p:spPr>
          <a:xfrm flipV="1">
            <a:off x="7759508" y="2807438"/>
            <a:ext cx="62395" cy="108881"/>
          </a:xfrm>
          <a:prstGeom prst="straightConnector1">
            <a:avLst/>
          </a:prstGeom>
          <a:ln cap="rnd">
            <a:solidFill>
              <a:srgbClr val="FFFF00"/>
            </a:solidFill>
            <a:tailEnd type="stealth" w="sm" len="sm"/>
          </a:ln>
        </p:spPr>
        <p:style>
          <a:lnRef idx="1">
            <a:schemeClr val="accent1"/>
          </a:lnRef>
          <a:fillRef idx="0">
            <a:schemeClr val="accent1"/>
          </a:fillRef>
          <a:effectRef idx="0">
            <a:schemeClr val="accent1"/>
          </a:effectRef>
          <a:fontRef idx="minor">
            <a:schemeClr val="tx1"/>
          </a:fontRef>
        </p:style>
      </p:cxnSp>
      <p:cxnSp>
        <p:nvCxnSpPr>
          <p:cNvPr id="217" name="Straight Arrow Connector 216"/>
          <p:cNvCxnSpPr/>
          <p:nvPr/>
        </p:nvCxnSpPr>
        <p:spPr>
          <a:xfrm flipH="1" flipV="1">
            <a:off x="7614989" y="2755961"/>
            <a:ext cx="35631" cy="94453"/>
          </a:xfrm>
          <a:prstGeom prst="straightConnector1">
            <a:avLst/>
          </a:prstGeom>
          <a:ln cap="rnd">
            <a:solidFill>
              <a:srgbClr val="FFFF00"/>
            </a:solidFill>
            <a:tailEnd type="stealth" w="sm" len="sm"/>
          </a:ln>
        </p:spPr>
        <p:style>
          <a:lnRef idx="1">
            <a:schemeClr val="accent1"/>
          </a:lnRef>
          <a:fillRef idx="0">
            <a:schemeClr val="accent1"/>
          </a:fillRef>
          <a:effectRef idx="0">
            <a:schemeClr val="accent1"/>
          </a:effectRef>
          <a:fontRef idx="minor">
            <a:schemeClr val="tx1"/>
          </a:fontRef>
        </p:style>
      </p:cxnSp>
      <p:sp>
        <p:nvSpPr>
          <p:cNvPr id="223" name="TextBox 222">
            <a:extLst>
              <a:ext uri="{FF2B5EF4-FFF2-40B4-BE49-F238E27FC236}">
                <a16:creationId xmlns:a16="http://schemas.microsoft.com/office/drawing/2014/main" id="{882BFB14-B988-B44A-8B93-BC309FC9371B}"/>
              </a:ext>
            </a:extLst>
          </p:cNvPr>
          <p:cNvSpPr txBox="1"/>
          <p:nvPr/>
        </p:nvSpPr>
        <p:spPr>
          <a:xfrm>
            <a:off x="6940717" y="2180586"/>
            <a:ext cx="1400576" cy="276999"/>
          </a:xfrm>
          <a:prstGeom prst="rect">
            <a:avLst/>
          </a:prstGeom>
          <a:noFill/>
        </p:spPr>
        <p:txBody>
          <a:bodyPr wrap="none" rtlCol="0">
            <a:spAutoFit/>
          </a:bodyPr>
          <a:lstStyle/>
          <a:p>
            <a:r>
              <a:rPr lang="en-US" sz="1200" i="1" dirty="0">
                <a:solidFill>
                  <a:srgbClr val="FFFF00"/>
                </a:solidFill>
              </a:rPr>
              <a:t>C1: Outflowing ions</a:t>
            </a:r>
          </a:p>
        </p:txBody>
      </p:sp>
      <p:sp>
        <p:nvSpPr>
          <p:cNvPr id="224" name="TextBox 223"/>
          <p:cNvSpPr txBox="1"/>
          <p:nvPr/>
        </p:nvSpPr>
        <p:spPr>
          <a:xfrm rot="21231506">
            <a:off x="3686216" y="2739284"/>
            <a:ext cx="1120820" cy="230832"/>
          </a:xfrm>
          <a:prstGeom prst="rect">
            <a:avLst/>
          </a:prstGeom>
          <a:noFill/>
        </p:spPr>
        <p:txBody>
          <a:bodyPr wrap="none" rtlCol="0">
            <a:spAutoFit/>
          </a:bodyPr>
          <a:lstStyle/>
          <a:p>
            <a:r>
              <a:rPr lang="en-US" sz="900" dirty="0">
                <a:solidFill>
                  <a:srgbClr val="F79646">
                    <a:lumMod val="75000"/>
                  </a:srgbClr>
                </a:solidFill>
              </a:rPr>
              <a:t>B3: Terminator flow</a:t>
            </a:r>
          </a:p>
        </p:txBody>
      </p:sp>
      <p:sp>
        <p:nvSpPr>
          <p:cNvPr id="225" name="TextBox 224"/>
          <p:cNvSpPr txBox="1"/>
          <p:nvPr/>
        </p:nvSpPr>
        <p:spPr>
          <a:xfrm rot="496381">
            <a:off x="3681353" y="3276443"/>
            <a:ext cx="1120820" cy="230832"/>
          </a:xfrm>
          <a:prstGeom prst="rect">
            <a:avLst/>
          </a:prstGeom>
          <a:noFill/>
        </p:spPr>
        <p:txBody>
          <a:bodyPr wrap="none" rtlCol="0">
            <a:spAutoFit/>
          </a:bodyPr>
          <a:lstStyle/>
          <a:p>
            <a:r>
              <a:rPr lang="en-US" sz="900" dirty="0">
                <a:solidFill>
                  <a:srgbClr val="F79646">
                    <a:lumMod val="75000"/>
                  </a:srgbClr>
                </a:solidFill>
              </a:rPr>
              <a:t>B3: Terminator flow</a:t>
            </a:r>
          </a:p>
        </p:txBody>
      </p:sp>
    </p:spTree>
    <p:extLst>
      <p:ext uri="{BB962C8B-B14F-4D97-AF65-F5344CB8AC3E}">
        <p14:creationId xmlns:p14="http://schemas.microsoft.com/office/powerpoint/2010/main" val="427618430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E61521-0C8A-2B4B-873B-7AED2B6F00BE}"/>
              </a:ext>
            </a:extLst>
          </p:cNvPr>
          <p:cNvSpPr>
            <a:spLocks noGrp="1"/>
          </p:cNvSpPr>
          <p:nvPr>
            <p:ph type="title"/>
          </p:nvPr>
        </p:nvSpPr>
        <p:spPr/>
        <p:txBody>
          <a:bodyPr/>
          <a:lstStyle/>
          <a:p>
            <a:r>
              <a:rPr lang="en-US" dirty="0"/>
              <a:t>ESCAPADE Instruments</a:t>
            </a:r>
          </a:p>
        </p:txBody>
      </p:sp>
      <p:sp>
        <p:nvSpPr>
          <p:cNvPr id="4" name="Footer Placeholder 3">
            <a:extLst>
              <a:ext uri="{FF2B5EF4-FFF2-40B4-BE49-F238E27FC236}">
                <a16:creationId xmlns:a16="http://schemas.microsoft.com/office/drawing/2014/main" id="{BA2E9A03-0A58-7EDF-4E78-810E4A0E6250}"/>
              </a:ext>
            </a:extLst>
          </p:cNvPr>
          <p:cNvSpPr>
            <a:spLocks noGrp="1"/>
          </p:cNvSpPr>
          <p:nvPr>
            <p:ph type="ftr" sz="quarter" idx="11"/>
          </p:nvPr>
        </p:nvSpPr>
        <p:spPr/>
        <p:txBody>
          <a:bodyPr/>
          <a:lstStyle/>
          <a:p>
            <a:r>
              <a:rPr lang="en-US"/>
              <a:t>ISSC 2024: ESCAPADE Lessons Learned</a:t>
            </a:r>
            <a:endParaRPr lang="en-US" dirty="0"/>
          </a:p>
        </p:txBody>
      </p:sp>
      <p:graphicFrame>
        <p:nvGraphicFramePr>
          <p:cNvPr id="6" name="Table 5">
            <a:extLst>
              <a:ext uri="{FF2B5EF4-FFF2-40B4-BE49-F238E27FC236}">
                <a16:creationId xmlns:a16="http://schemas.microsoft.com/office/drawing/2014/main" id="{A009B9AB-642A-B0C0-F260-2E6FCC4F7230}"/>
              </a:ext>
            </a:extLst>
          </p:cNvPr>
          <p:cNvGraphicFramePr>
            <a:graphicFrameLocks noGrp="1"/>
          </p:cNvGraphicFramePr>
          <p:nvPr/>
        </p:nvGraphicFramePr>
        <p:xfrm>
          <a:off x="85725" y="2806954"/>
          <a:ext cx="1554976" cy="2143338"/>
        </p:xfrm>
        <a:graphic>
          <a:graphicData uri="http://schemas.openxmlformats.org/drawingml/2006/table">
            <a:tbl>
              <a:tblPr firstRow="1" bandRow="1">
                <a:tableStyleId>{5C22544A-7EE6-4342-B048-85BDC9FD1C3A}</a:tableStyleId>
              </a:tblPr>
              <a:tblGrid>
                <a:gridCol w="1554976">
                  <a:extLst>
                    <a:ext uri="{9D8B030D-6E8A-4147-A177-3AD203B41FA5}">
                      <a16:colId xmlns:a16="http://schemas.microsoft.com/office/drawing/2014/main" val="20000"/>
                    </a:ext>
                  </a:extLst>
                </a:gridCol>
              </a:tblGrid>
              <a:tr h="735337">
                <a:tc>
                  <a:txBody>
                    <a:bodyPr/>
                    <a:lstStyle/>
                    <a:p>
                      <a:pPr algn="ctr"/>
                      <a:r>
                        <a:rPr lang="en-US" sz="1200" dirty="0"/>
                        <a:t>ESCAPADE Magnetometer</a:t>
                      </a:r>
                    </a:p>
                    <a:p>
                      <a:pPr algn="ctr"/>
                      <a:r>
                        <a:rPr lang="en-US" sz="1200" dirty="0"/>
                        <a:t> (GFSC)</a:t>
                      </a:r>
                      <a:endParaRPr lang="en-US" sz="1200" b="1" dirty="0">
                        <a:solidFill>
                          <a:schemeClr val="tx1"/>
                        </a:solidFill>
                      </a:endParaRPr>
                    </a:p>
                  </a:txBody>
                  <a:tcPr anchor="ctr"/>
                </a:tc>
                <a:extLst>
                  <a:ext uri="{0D108BD9-81ED-4DB2-BD59-A6C34878D82A}">
                    <a16:rowId xmlns:a16="http://schemas.microsoft.com/office/drawing/2014/main" val="10000"/>
                  </a:ext>
                </a:extLst>
              </a:tr>
              <a:tr h="524457">
                <a:tc>
                  <a:txBody>
                    <a:bodyPr/>
                    <a:lstStyle/>
                    <a:p>
                      <a:pPr algn="ctr"/>
                      <a:r>
                        <a:rPr lang="en-US" sz="1100" b="1" dirty="0"/>
                        <a:t>EMAG: </a:t>
                      </a:r>
                      <a:r>
                        <a:rPr lang="en-US" sz="1100" dirty="0"/>
                        <a:t>DC Magnetic </a:t>
                      </a:r>
                    </a:p>
                    <a:p>
                      <a:pPr algn="ctr"/>
                      <a:r>
                        <a:rPr lang="en-US" sz="1100" dirty="0"/>
                        <a:t>Fields</a:t>
                      </a:r>
                    </a:p>
                  </a:txBody>
                  <a:tcPr anchor="ctr"/>
                </a:tc>
                <a:extLst>
                  <a:ext uri="{0D108BD9-81ED-4DB2-BD59-A6C34878D82A}">
                    <a16:rowId xmlns:a16="http://schemas.microsoft.com/office/drawing/2014/main" val="10001"/>
                  </a:ext>
                </a:extLst>
              </a:tr>
              <a:tr h="883544">
                <a:tc>
                  <a:txBody>
                    <a:bodyPr/>
                    <a:lstStyle/>
                    <a:p>
                      <a:pPr algn="ctr"/>
                      <a:r>
                        <a:rPr lang="en-US" sz="1100" dirty="0">
                          <a:solidFill>
                            <a:srgbClr val="000000"/>
                          </a:solidFill>
                        </a:rPr>
                        <a:t>Mass</a:t>
                      </a:r>
                      <a:r>
                        <a:rPr lang="en-US" sz="1100" baseline="30000" dirty="0">
                          <a:solidFill>
                            <a:srgbClr val="000000"/>
                          </a:solidFill>
                        </a:rPr>
                        <a:t>1</a:t>
                      </a:r>
                      <a:r>
                        <a:rPr lang="en-US" sz="1100" dirty="0">
                          <a:solidFill>
                            <a:srgbClr val="000000"/>
                          </a:solidFill>
                        </a:rPr>
                        <a:t> (MEV):  450 g</a:t>
                      </a:r>
                    </a:p>
                    <a:p>
                      <a:pPr algn="ctr"/>
                      <a:r>
                        <a:rPr lang="en-US" sz="1100" dirty="0">
                          <a:solidFill>
                            <a:srgbClr val="000000"/>
                          </a:solidFill>
                        </a:rPr>
                        <a:t>Power (CBE): 1.3 W</a:t>
                      </a:r>
                    </a:p>
                    <a:p>
                      <a:pPr algn="ctr"/>
                      <a:r>
                        <a:rPr lang="en-US" sz="1100" dirty="0">
                          <a:solidFill>
                            <a:srgbClr val="000000"/>
                          </a:solidFill>
                        </a:rPr>
                        <a:t>Data</a:t>
                      </a:r>
                      <a:r>
                        <a:rPr lang="en-US" sz="1100" baseline="30000" dirty="0">
                          <a:solidFill>
                            <a:srgbClr val="000000"/>
                          </a:solidFill>
                        </a:rPr>
                        <a:t>2</a:t>
                      </a:r>
                      <a:r>
                        <a:rPr lang="en-US" sz="1100" dirty="0">
                          <a:solidFill>
                            <a:srgbClr val="000000"/>
                          </a:solidFill>
                        </a:rPr>
                        <a:t> (CBE): 21.5 bps</a:t>
                      </a:r>
                    </a:p>
                  </a:txBody>
                  <a:tcPr anchor="ctr"/>
                </a:tc>
                <a:extLst>
                  <a:ext uri="{0D108BD9-81ED-4DB2-BD59-A6C34878D82A}">
                    <a16:rowId xmlns:a16="http://schemas.microsoft.com/office/drawing/2014/main" val="353188347"/>
                  </a:ext>
                </a:extLst>
              </a:tr>
            </a:tbl>
          </a:graphicData>
        </a:graphic>
      </p:graphicFrame>
      <p:graphicFrame>
        <p:nvGraphicFramePr>
          <p:cNvPr id="7" name="Table 6">
            <a:extLst>
              <a:ext uri="{FF2B5EF4-FFF2-40B4-BE49-F238E27FC236}">
                <a16:creationId xmlns:a16="http://schemas.microsoft.com/office/drawing/2014/main" id="{9AA2DB44-2AFB-E29B-1262-B9FEBBABDD61}"/>
              </a:ext>
            </a:extLst>
          </p:cNvPr>
          <p:cNvGraphicFramePr>
            <a:graphicFrameLocks noGrp="1"/>
          </p:cNvGraphicFramePr>
          <p:nvPr/>
        </p:nvGraphicFramePr>
        <p:xfrm>
          <a:off x="1719776" y="2796546"/>
          <a:ext cx="1642793" cy="2296326"/>
        </p:xfrm>
        <a:graphic>
          <a:graphicData uri="http://schemas.openxmlformats.org/drawingml/2006/table">
            <a:tbl>
              <a:tblPr firstRow="1" bandRow="1">
                <a:tableStyleId>{5C22544A-7EE6-4342-B048-85BDC9FD1C3A}</a:tableStyleId>
              </a:tblPr>
              <a:tblGrid>
                <a:gridCol w="1642793">
                  <a:extLst>
                    <a:ext uri="{9D8B030D-6E8A-4147-A177-3AD203B41FA5}">
                      <a16:colId xmlns:a16="http://schemas.microsoft.com/office/drawing/2014/main" val="20000"/>
                    </a:ext>
                  </a:extLst>
                </a:gridCol>
              </a:tblGrid>
              <a:tr h="728366">
                <a:tc>
                  <a:txBody>
                    <a:bodyPr/>
                    <a:lstStyle/>
                    <a:p>
                      <a:pPr algn="ctr"/>
                      <a:r>
                        <a:rPr lang="en-US" sz="1200" baseline="0" dirty="0"/>
                        <a:t>ESCAPADE Electrostatic Analyzer  </a:t>
                      </a:r>
                    </a:p>
                    <a:p>
                      <a:pPr algn="ctr"/>
                      <a:r>
                        <a:rPr lang="en-US" sz="1200" dirty="0"/>
                        <a:t>(UCB)</a:t>
                      </a:r>
                      <a:endParaRPr lang="en-US" sz="1200" b="1" dirty="0">
                        <a:solidFill>
                          <a:schemeClr val="tx1"/>
                        </a:solidFill>
                      </a:endParaRPr>
                    </a:p>
                  </a:txBody>
                  <a:tcPr anchor="ctr"/>
                </a:tc>
                <a:extLst>
                  <a:ext uri="{0D108BD9-81ED-4DB2-BD59-A6C34878D82A}">
                    <a16:rowId xmlns:a16="http://schemas.microsoft.com/office/drawing/2014/main" val="10000"/>
                  </a:ext>
                </a:extLst>
              </a:tr>
              <a:tr h="629657">
                <a:tc>
                  <a:txBody>
                    <a:bodyPr/>
                    <a:lstStyle/>
                    <a:p>
                      <a:pPr algn="ctr"/>
                      <a:r>
                        <a:rPr lang="en-US" sz="1100" b="1" dirty="0"/>
                        <a:t>EESA-i: </a:t>
                      </a:r>
                      <a:r>
                        <a:rPr lang="en-US" sz="1100" dirty="0"/>
                        <a:t>Suprathermal ions</a:t>
                      </a:r>
                    </a:p>
                    <a:p>
                      <a:pPr algn="ctr"/>
                      <a:r>
                        <a:rPr lang="en-US" sz="1100" b="1" dirty="0"/>
                        <a:t>ESSA-e: </a:t>
                      </a:r>
                      <a:r>
                        <a:rPr lang="en-US" sz="1100" dirty="0"/>
                        <a:t>Suprathermal electrons</a:t>
                      </a:r>
                    </a:p>
                  </a:txBody>
                  <a:tcPr anchor="ctr"/>
                </a:tc>
                <a:extLst>
                  <a:ext uri="{0D108BD9-81ED-4DB2-BD59-A6C34878D82A}">
                    <a16:rowId xmlns:a16="http://schemas.microsoft.com/office/drawing/2014/main" val="10001"/>
                  </a:ext>
                </a:extLst>
              </a:tr>
              <a:tr h="805960">
                <a:tc>
                  <a:txBody>
                    <a:bodyPr/>
                    <a:lstStyle/>
                    <a:p>
                      <a:pPr algn="ctr"/>
                      <a:r>
                        <a:rPr lang="en-US" sz="1100" dirty="0">
                          <a:solidFill>
                            <a:srgbClr val="000000"/>
                          </a:solidFill>
                        </a:rPr>
                        <a:t>Mass (MEV):  5.34 kg</a:t>
                      </a:r>
                    </a:p>
                    <a:p>
                      <a:pPr algn="ctr"/>
                      <a:r>
                        <a:rPr lang="en-US" sz="1100" dirty="0">
                          <a:solidFill>
                            <a:srgbClr val="000000"/>
                          </a:solidFill>
                        </a:rPr>
                        <a:t>Power (CBE): 6.1 W</a:t>
                      </a:r>
                    </a:p>
                    <a:p>
                      <a:pPr algn="ctr"/>
                      <a:r>
                        <a:rPr lang="en-US" sz="1100" dirty="0">
                          <a:solidFill>
                            <a:srgbClr val="000000"/>
                          </a:solidFill>
                        </a:rPr>
                        <a:t>Data</a:t>
                      </a:r>
                      <a:r>
                        <a:rPr lang="en-US" sz="1100" baseline="30000" dirty="0">
                          <a:solidFill>
                            <a:srgbClr val="000000"/>
                          </a:solidFill>
                        </a:rPr>
                        <a:t>2</a:t>
                      </a:r>
                      <a:r>
                        <a:rPr lang="en-US" sz="1100" dirty="0">
                          <a:solidFill>
                            <a:srgbClr val="000000"/>
                          </a:solidFill>
                        </a:rPr>
                        <a:t> (CBE): 183+ 67 bps</a:t>
                      </a:r>
                    </a:p>
                  </a:txBody>
                  <a:tcPr anchor="ctr"/>
                </a:tc>
                <a:extLst>
                  <a:ext uri="{0D108BD9-81ED-4DB2-BD59-A6C34878D82A}">
                    <a16:rowId xmlns:a16="http://schemas.microsoft.com/office/drawing/2014/main" val="1895003195"/>
                  </a:ext>
                </a:extLst>
              </a:tr>
            </a:tbl>
          </a:graphicData>
        </a:graphic>
      </p:graphicFrame>
      <p:graphicFrame>
        <p:nvGraphicFramePr>
          <p:cNvPr id="8" name="Table 7">
            <a:extLst>
              <a:ext uri="{FF2B5EF4-FFF2-40B4-BE49-F238E27FC236}">
                <a16:creationId xmlns:a16="http://schemas.microsoft.com/office/drawing/2014/main" id="{68F7BEE7-C70C-0356-23D8-AE5B341E22F9}"/>
              </a:ext>
            </a:extLst>
          </p:cNvPr>
          <p:cNvGraphicFramePr>
            <a:graphicFrameLocks noGrp="1"/>
          </p:cNvGraphicFramePr>
          <p:nvPr/>
        </p:nvGraphicFramePr>
        <p:xfrm>
          <a:off x="3414924" y="2803494"/>
          <a:ext cx="2678446" cy="2199963"/>
        </p:xfrm>
        <a:graphic>
          <a:graphicData uri="http://schemas.openxmlformats.org/drawingml/2006/table">
            <a:tbl>
              <a:tblPr firstRow="1" bandRow="1">
                <a:tableStyleId>{5C22544A-7EE6-4342-B048-85BDC9FD1C3A}</a:tableStyleId>
              </a:tblPr>
              <a:tblGrid>
                <a:gridCol w="743249">
                  <a:extLst>
                    <a:ext uri="{9D8B030D-6E8A-4147-A177-3AD203B41FA5}">
                      <a16:colId xmlns:a16="http://schemas.microsoft.com/office/drawing/2014/main" val="20000"/>
                    </a:ext>
                  </a:extLst>
                </a:gridCol>
                <a:gridCol w="976508">
                  <a:extLst>
                    <a:ext uri="{9D8B030D-6E8A-4147-A177-3AD203B41FA5}">
                      <a16:colId xmlns:a16="http://schemas.microsoft.com/office/drawing/2014/main" val="1122694502"/>
                    </a:ext>
                  </a:extLst>
                </a:gridCol>
                <a:gridCol w="958689">
                  <a:extLst>
                    <a:ext uri="{9D8B030D-6E8A-4147-A177-3AD203B41FA5}">
                      <a16:colId xmlns:a16="http://schemas.microsoft.com/office/drawing/2014/main" val="1874836527"/>
                    </a:ext>
                  </a:extLst>
                </a:gridCol>
              </a:tblGrid>
              <a:tr h="631780">
                <a:tc gridSpan="3">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dirty="0"/>
                        <a:t>ESCAPADE Langmuir Probe Suite</a:t>
                      </a:r>
                    </a:p>
                    <a:p>
                      <a:pPr algn="ctr"/>
                      <a:r>
                        <a:rPr lang="en-US" sz="1200" dirty="0"/>
                        <a:t>(ERAU)</a:t>
                      </a:r>
                      <a:endParaRPr lang="en-US" sz="1200" b="1" dirty="0">
                        <a:solidFill>
                          <a:schemeClr val="tx1"/>
                        </a:solidFill>
                      </a:endParaRPr>
                    </a:p>
                  </a:txBody>
                  <a:tcPr anchor="ct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891540">
                <a:tc>
                  <a:txBody>
                    <a:bodyPr/>
                    <a:lstStyle/>
                    <a:p>
                      <a:pPr algn="ctr"/>
                      <a:r>
                        <a:rPr lang="en-US" sz="1100" b="1" dirty="0"/>
                        <a:t>mNLP: </a:t>
                      </a:r>
                      <a:r>
                        <a:rPr lang="en-US" sz="1100" dirty="0"/>
                        <a:t>Thermal electron density</a:t>
                      </a:r>
                    </a:p>
                  </a:txBody>
                  <a:tcPr anchor="ctr"/>
                </a:tc>
                <a:tc>
                  <a:txBody>
                    <a:bodyPr/>
                    <a:lstStyle/>
                    <a:p>
                      <a:pPr algn="ctr"/>
                      <a:r>
                        <a:rPr lang="en-US" sz="1100" b="1" dirty="0"/>
                        <a:t>Planar Ion Probes (PIPs): </a:t>
                      </a:r>
                      <a:r>
                        <a:rPr lang="en-US" sz="1100" dirty="0"/>
                        <a:t>Thermal ion density</a:t>
                      </a: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100" b="1" dirty="0"/>
                        <a:t>Floating Potential Probe (FPP): </a:t>
                      </a:r>
                      <a:r>
                        <a:rPr lang="en-US" sz="1100" dirty="0"/>
                        <a:t>Relative SC Potential</a:t>
                      </a:r>
                    </a:p>
                  </a:txBody>
                  <a:tcPr anchor="ctr"/>
                </a:tc>
                <a:extLst>
                  <a:ext uri="{0D108BD9-81ED-4DB2-BD59-A6C34878D82A}">
                    <a16:rowId xmlns:a16="http://schemas.microsoft.com/office/drawing/2014/main" val="10001"/>
                  </a:ext>
                </a:extLst>
              </a:tr>
              <a:tr h="638543">
                <a:tc gridSpan="3">
                  <a:txBody>
                    <a:bodyPr/>
                    <a:lstStyle/>
                    <a:p>
                      <a:pPr algn="ctr"/>
                      <a:r>
                        <a:rPr lang="en-US" sz="1100" dirty="0">
                          <a:solidFill>
                            <a:srgbClr val="000000"/>
                          </a:solidFill>
                        </a:rPr>
                        <a:t>Sensor + Board Mass (MEV):  538 g</a:t>
                      </a:r>
                    </a:p>
                    <a:p>
                      <a:pPr algn="ctr"/>
                      <a:r>
                        <a:rPr lang="en-US" sz="1100" dirty="0">
                          <a:solidFill>
                            <a:srgbClr val="000000"/>
                          </a:solidFill>
                        </a:rPr>
                        <a:t>Power (CBE): 0.95 W</a:t>
                      </a:r>
                    </a:p>
                    <a:p>
                      <a:pPr algn="ctr"/>
                      <a:r>
                        <a:rPr lang="en-US" sz="1100" dirty="0">
                          <a:solidFill>
                            <a:srgbClr val="000000"/>
                          </a:solidFill>
                        </a:rPr>
                        <a:t>Data</a:t>
                      </a:r>
                      <a:r>
                        <a:rPr lang="en-US" sz="1100" baseline="30000" dirty="0">
                          <a:solidFill>
                            <a:srgbClr val="000000"/>
                          </a:solidFill>
                        </a:rPr>
                        <a:t>2</a:t>
                      </a:r>
                      <a:r>
                        <a:rPr lang="en-US" sz="1100" dirty="0">
                          <a:solidFill>
                            <a:srgbClr val="000000"/>
                          </a:solidFill>
                        </a:rPr>
                        <a:t> (CBE):  10.8 bps</a:t>
                      </a:r>
                    </a:p>
                  </a:txBody>
                  <a:tcPr anchor="ctr"/>
                </a:tc>
                <a:tc hMerge="1">
                  <a:txBody>
                    <a:bodyPr/>
                    <a:lstStyle/>
                    <a:p>
                      <a:pPr algn="ctr"/>
                      <a:endParaRPr lang="en-US" sz="1200" dirty="0"/>
                    </a:p>
                  </a:txBody>
                  <a:tcPr anchor="ct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200" dirty="0"/>
                    </a:p>
                  </a:txBody>
                  <a:tcPr anchor="ctr"/>
                </a:tc>
                <a:extLst>
                  <a:ext uri="{0D108BD9-81ED-4DB2-BD59-A6C34878D82A}">
                    <a16:rowId xmlns:a16="http://schemas.microsoft.com/office/drawing/2014/main" val="2112517720"/>
                  </a:ext>
                </a:extLst>
              </a:tr>
            </a:tbl>
          </a:graphicData>
        </a:graphic>
      </p:graphicFrame>
      <p:graphicFrame>
        <p:nvGraphicFramePr>
          <p:cNvPr id="9" name="Table 8">
            <a:extLst>
              <a:ext uri="{FF2B5EF4-FFF2-40B4-BE49-F238E27FC236}">
                <a16:creationId xmlns:a16="http://schemas.microsoft.com/office/drawing/2014/main" id="{8BD2629F-00A1-00B9-036C-0497C42E1049}"/>
              </a:ext>
            </a:extLst>
          </p:cNvPr>
          <p:cNvGraphicFramePr>
            <a:graphicFrameLocks noGrp="1"/>
          </p:cNvGraphicFramePr>
          <p:nvPr/>
        </p:nvGraphicFramePr>
        <p:xfrm>
          <a:off x="7435694" y="2806954"/>
          <a:ext cx="1485219" cy="2303505"/>
        </p:xfrm>
        <a:graphic>
          <a:graphicData uri="http://schemas.openxmlformats.org/drawingml/2006/table">
            <a:tbl>
              <a:tblPr firstRow="1" bandRow="1">
                <a:tableStyleId>{5C22544A-7EE6-4342-B048-85BDC9FD1C3A}</a:tableStyleId>
              </a:tblPr>
              <a:tblGrid>
                <a:gridCol w="1485219">
                  <a:extLst>
                    <a:ext uri="{9D8B030D-6E8A-4147-A177-3AD203B41FA5}">
                      <a16:colId xmlns:a16="http://schemas.microsoft.com/office/drawing/2014/main" val="20000"/>
                    </a:ext>
                  </a:extLst>
                </a:gridCol>
              </a:tblGrid>
              <a:tr h="678340">
                <a:tc>
                  <a:txBody>
                    <a:bodyPr/>
                    <a:lstStyle/>
                    <a:p>
                      <a:pPr algn="ctr"/>
                      <a:r>
                        <a:rPr lang="en-US" sz="1200" baseline="0" dirty="0"/>
                        <a:t>VISIONS Vis &amp; IR Camera (NAU)</a:t>
                      </a:r>
                      <a:endParaRPr lang="en-US" sz="1200" b="1" dirty="0">
                        <a:solidFill>
                          <a:schemeClr val="tx1"/>
                        </a:solidFill>
                      </a:endParaRPr>
                    </a:p>
                  </a:txBody>
                  <a:tcPr anchor="ctr"/>
                </a:tc>
                <a:extLst>
                  <a:ext uri="{0D108BD9-81ED-4DB2-BD59-A6C34878D82A}">
                    <a16:rowId xmlns:a16="http://schemas.microsoft.com/office/drawing/2014/main" val="10000"/>
                  </a:ext>
                </a:extLst>
              </a:tr>
              <a:tr h="110475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100" b="1" dirty="0"/>
                        <a:t>Viz</a:t>
                      </a:r>
                      <a:r>
                        <a:rPr lang="en-US" sz="1100" b="0" dirty="0"/>
                        <a:t>: RGB sensor 39°x33°</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100" b="0" dirty="0"/>
                        <a:t>45 m/pixel @periapsis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100" b="0" dirty="0"/>
                        <a:t>3.2 km/pix @apoapsis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100" b="1" dirty="0"/>
                        <a:t>IR</a:t>
                      </a:r>
                      <a:r>
                        <a:rPr lang="en-US" sz="1100" b="0" dirty="0"/>
                        <a:t>: 8-14 µm, 45°x37°</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100" b="0" dirty="0"/>
                        <a:t>460 m/pix @periapsis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100" b="0" dirty="0"/>
                        <a:t>34 km/pix @apoapsis</a:t>
                      </a:r>
                    </a:p>
                  </a:txBody>
                  <a:tcPr anchor="ctr"/>
                </a:tc>
                <a:extLst>
                  <a:ext uri="{0D108BD9-81ED-4DB2-BD59-A6C34878D82A}">
                    <a16:rowId xmlns:a16="http://schemas.microsoft.com/office/drawing/2014/main" val="10001"/>
                  </a:ext>
                </a:extLst>
              </a:tr>
              <a:tr h="360245">
                <a:tc>
                  <a:txBody>
                    <a:bodyPr/>
                    <a:lstStyle/>
                    <a:p>
                      <a:pPr algn="ctr"/>
                      <a:r>
                        <a:rPr lang="en-US" sz="1100" dirty="0">
                          <a:solidFill>
                            <a:srgbClr val="000000"/>
                          </a:solidFill>
                        </a:rPr>
                        <a:t>Mass:  603 g</a:t>
                      </a:r>
                    </a:p>
                  </a:txBody>
                  <a:tcPr marL="34290" marR="34290" marT="34290" marB="34290" anchor="ctr"/>
                </a:tc>
                <a:extLst>
                  <a:ext uri="{0D108BD9-81ED-4DB2-BD59-A6C34878D82A}">
                    <a16:rowId xmlns:a16="http://schemas.microsoft.com/office/drawing/2014/main" val="1895003195"/>
                  </a:ext>
                </a:extLst>
              </a:tr>
            </a:tbl>
          </a:graphicData>
        </a:graphic>
      </p:graphicFrame>
      <p:graphicFrame>
        <p:nvGraphicFramePr>
          <p:cNvPr id="10" name="Table 9">
            <a:extLst>
              <a:ext uri="{FF2B5EF4-FFF2-40B4-BE49-F238E27FC236}">
                <a16:creationId xmlns:a16="http://schemas.microsoft.com/office/drawing/2014/main" id="{D245E918-79C5-5015-A203-289F6EBE36EB}"/>
              </a:ext>
            </a:extLst>
          </p:cNvPr>
          <p:cNvGraphicFramePr>
            <a:graphicFrameLocks noGrp="1"/>
          </p:cNvGraphicFramePr>
          <p:nvPr/>
        </p:nvGraphicFramePr>
        <p:xfrm>
          <a:off x="6155962" y="2806954"/>
          <a:ext cx="1247507" cy="2163982"/>
        </p:xfrm>
        <a:graphic>
          <a:graphicData uri="http://schemas.openxmlformats.org/drawingml/2006/table">
            <a:tbl>
              <a:tblPr firstRow="1" bandRow="1">
                <a:tableStyleId>{5C22544A-7EE6-4342-B048-85BDC9FD1C3A}</a:tableStyleId>
              </a:tblPr>
              <a:tblGrid>
                <a:gridCol w="1247507">
                  <a:extLst>
                    <a:ext uri="{9D8B030D-6E8A-4147-A177-3AD203B41FA5}">
                      <a16:colId xmlns:a16="http://schemas.microsoft.com/office/drawing/2014/main" val="20000"/>
                    </a:ext>
                  </a:extLst>
                </a:gridCol>
              </a:tblGrid>
              <a:tr h="704446">
                <a:tc>
                  <a:txBody>
                    <a:bodyPr/>
                    <a:lstStyle/>
                    <a:p>
                      <a:pPr algn="ctr"/>
                      <a:r>
                        <a:rPr lang="en-US" sz="1200" baseline="0" dirty="0"/>
                        <a:t>Boom </a:t>
                      </a:r>
                      <a:br>
                        <a:rPr lang="en-US" sz="1200" baseline="0" dirty="0"/>
                      </a:br>
                      <a:r>
                        <a:rPr lang="en-US" sz="1200" baseline="0" dirty="0"/>
                        <a:t>(UCB)</a:t>
                      </a:r>
                      <a:endParaRPr lang="en-US" sz="1200" b="1" dirty="0">
                        <a:solidFill>
                          <a:schemeClr val="tx1"/>
                        </a:solidFill>
                      </a:endParaRPr>
                    </a:p>
                  </a:txBody>
                  <a:tcPr anchor="ctr"/>
                </a:tc>
                <a:extLst>
                  <a:ext uri="{0D108BD9-81ED-4DB2-BD59-A6C34878D82A}">
                    <a16:rowId xmlns:a16="http://schemas.microsoft.com/office/drawing/2014/main" val="10000"/>
                  </a:ext>
                </a:extLst>
              </a:tr>
              <a:tr h="761714">
                <a:tc>
                  <a:txBody>
                    <a:bodyPr/>
                    <a:lstStyle/>
                    <a:p>
                      <a:pPr algn="ctr"/>
                      <a:r>
                        <a:rPr lang="en-US" sz="1100" b="0" dirty="0"/>
                        <a:t>2.0 meter boom supports mNLP</a:t>
                      </a:r>
                      <a:r>
                        <a:rPr lang="en-US" sz="1100" b="0"/>
                        <a:t>, EMAG</a:t>
                      </a:r>
                      <a:endParaRPr lang="en-US" sz="1100" b="0" dirty="0"/>
                    </a:p>
                  </a:txBody>
                  <a:tcPr anchor="ctr"/>
                </a:tc>
                <a:extLst>
                  <a:ext uri="{0D108BD9-81ED-4DB2-BD59-A6C34878D82A}">
                    <a16:rowId xmlns:a16="http://schemas.microsoft.com/office/drawing/2014/main" val="10001"/>
                  </a:ext>
                </a:extLst>
              </a:tr>
              <a:tr h="697822">
                <a:tc>
                  <a:txBody>
                    <a:bodyPr/>
                    <a:lstStyle/>
                    <a:p>
                      <a:pPr algn="ctr"/>
                      <a:r>
                        <a:rPr lang="en-US" sz="1100" dirty="0">
                          <a:solidFill>
                            <a:srgbClr val="000000"/>
                          </a:solidFill>
                        </a:rPr>
                        <a:t>Mass (MEV): 850 g</a:t>
                      </a:r>
                    </a:p>
                  </a:txBody>
                  <a:tcPr anchor="ctr"/>
                </a:tc>
                <a:extLst>
                  <a:ext uri="{0D108BD9-81ED-4DB2-BD59-A6C34878D82A}">
                    <a16:rowId xmlns:a16="http://schemas.microsoft.com/office/drawing/2014/main" val="1895003195"/>
                  </a:ext>
                </a:extLst>
              </a:tr>
            </a:tbl>
          </a:graphicData>
        </a:graphic>
      </p:graphicFrame>
      <p:pic>
        <p:nvPicPr>
          <p:cNvPr id="11" name="Picture 10">
            <a:extLst>
              <a:ext uri="{FF2B5EF4-FFF2-40B4-BE49-F238E27FC236}">
                <a16:creationId xmlns:a16="http://schemas.microsoft.com/office/drawing/2014/main" id="{6599B556-7565-A5D3-1AA3-533BD0A707F6}"/>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7560" t="23642" r="25430" b="17447"/>
          <a:stretch/>
        </p:blipFill>
        <p:spPr>
          <a:xfrm>
            <a:off x="274167" y="1941575"/>
            <a:ext cx="1265411" cy="834335"/>
          </a:xfrm>
          <a:prstGeom prst="rect">
            <a:avLst/>
          </a:prstGeom>
        </p:spPr>
      </p:pic>
      <p:pic>
        <p:nvPicPr>
          <p:cNvPr id="12" name="Picture 11">
            <a:extLst>
              <a:ext uri="{FF2B5EF4-FFF2-40B4-BE49-F238E27FC236}">
                <a16:creationId xmlns:a16="http://schemas.microsoft.com/office/drawing/2014/main" id="{F4BEBC20-5EDE-ED84-ADE2-0F71DC2E3884}"/>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6922" t="36840" r="1537" b="20083"/>
          <a:stretch/>
        </p:blipFill>
        <p:spPr bwMode="auto">
          <a:xfrm rot="16200000" flipV="1">
            <a:off x="5798507" y="1556861"/>
            <a:ext cx="1861010" cy="445461"/>
          </a:xfrm>
          <a:prstGeom prst="rect">
            <a:avLst/>
          </a:prstGeom>
          <a:noFill/>
          <a:ln>
            <a:noFill/>
          </a:ln>
          <a:extLst>
            <a:ext uri="{53640926-AAD7-44D8-BBD7-CCE9431645EC}">
              <a14:shadowObscured xmlns:a14="http://schemas.microsoft.com/office/drawing/2010/main"/>
            </a:ext>
          </a:extLst>
        </p:spPr>
      </p:pic>
      <p:pic>
        <p:nvPicPr>
          <p:cNvPr id="13" name="Picture 12">
            <a:extLst>
              <a:ext uri="{FF2B5EF4-FFF2-40B4-BE49-F238E27FC236}">
                <a16:creationId xmlns:a16="http://schemas.microsoft.com/office/drawing/2014/main" id="{F2185996-237A-7837-CD9B-53F8523BFF37}"/>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12127" r="9516" b="6094"/>
          <a:stretch/>
        </p:blipFill>
        <p:spPr bwMode="auto">
          <a:xfrm>
            <a:off x="267128" y="825849"/>
            <a:ext cx="1301823" cy="1090410"/>
          </a:xfrm>
          <a:prstGeom prst="rect">
            <a:avLst/>
          </a:prstGeom>
          <a:ln>
            <a:noFill/>
          </a:ln>
          <a:extLst>
            <a:ext uri="{53640926-AAD7-44D8-BBD7-CCE9431645EC}">
              <a14:shadowObscured xmlns:a14="http://schemas.microsoft.com/office/drawing/2010/main"/>
            </a:ext>
          </a:extLst>
        </p:spPr>
      </p:pic>
      <p:pic>
        <p:nvPicPr>
          <p:cNvPr id="14" name="Picture 13" descr="A picture containing indoor&#10;&#10;Description automatically generated">
            <a:extLst>
              <a:ext uri="{FF2B5EF4-FFF2-40B4-BE49-F238E27FC236}">
                <a16:creationId xmlns:a16="http://schemas.microsoft.com/office/drawing/2014/main" id="{7A6546B8-0AA8-3D69-FFC2-3521EFCAA5BF}"/>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24874" t="6982" r="33113" b="7646"/>
          <a:stretch/>
        </p:blipFill>
        <p:spPr>
          <a:xfrm>
            <a:off x="3608285" y="789622"/>
            <a:ext cx="520235" cy="1879361"/>
          </a:xfrm>
          <a:prstGeom prst="rect">
            <a:avLst/>
          </a:prstGeom>
        </p:spPr>
      </p:pic>
      <p:pic>
        <p:nvPicPr>
          <p:cNvPr id="15" name="Picture 14" descr="A picture containing indoor, table&#10;&#10;Description automatically generated">
            <a:extLst>
              <a:ext uri="{FF2B5EF4-FFF2-40B4-BE49-F238E27FC236}">
                <a16:creationId xmlns:a16="http://schemas.microsoft.com/office/drawing/2014/main" id="{00AD0A7B-6BC7-7DFD-B960-B042A2A346FD}"/>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l="16479" r="37295" b="5234"/>
          <a:stretch/>
        </p:blipFill>
        <p:spPr>
          <a:xfrm>
            <a:off x="4176528" y="1173485"/>
            <a:ext cx="1286019" cy="1482981"/>
          </a:xfrm>
          <a:prstGeom prst="rect">
            <a:avLst/>
          </a:prstGeom>
        </p:spPr>
      </p:pic>
      <p:pic>
        <p:nvPicPr>
          <p:cNvPr id="16" name="Picture 15">
            <a:extLst>
              <a:ext uri="{FF2B5EF4-FFF2-40B4-BE49-F238E27FC236}">
                <a16:creationId xmlns:a16="http://schemas.microsoft.com/office/drawing/2014/main" id="{8512BB29-4E3D-B879-B64E-E920429FA06B}"/>
              </a:ext>
            </a:extLst>
          </p:cNvPr>
          <p:cNvPicPr>
            <a:picLocks noChangeAspect="1"/>
          </p:cNvPicPr>
          <p:nvPr/>
        </p:nvPicPr>
        <p:blipFill rotWithShape="1">
          <a:blip r:embed="rId7" cstate="print">
            <a:extLst>
              <a:ext uri="{28A0092B-C50C-407E-A947-70E740481C1C}">
                <a14:useLocalDpi xmlns:a14="http://schemas.microsoft.com/office/drawing/2010/main" val="0"/>
              </a:ext>
            </a:extLst>
          </a:blip>
          <a:srcRect l="32270" t="19442" r="30660" b="21503"/>
          <a:stretch/>
        </p:blipFill>
        <p:spPr>
          <a:xfrm>
            <a:off x="5547093" y="1058705"/>
            <a:ext cx="580617" cy="1644380"/>
          </a:xfrm>
          <a:prstGeom prst="rect">
            <a:avLst/>
          </a:prstGeom>
        </p:spPr>
      </p:pic>
      <p:pic>
        <p:nvPicPr>
          <p:cNvPr id="17" name="Picture 16">
            <a:extLst>
              <a:ext uri="{FF2B5EF4-FFF2-40B4-BE49-F238E27FC236}">
                <a16:creationId xmlns:a16="http://schemas.microsoft.com/office/drawing/2014/main" id="{3F598C63-C483-CEBB-E85D-40E3243B37B6}"/>
              </a:ext>
            </a:extLst>
          </p:cNvPr>
          <p:cNvPicPr>
            <a:picLocks noChangeAspect="1"/>
          </p:cNvPicPr>
          <p:nvPr/>
        </p:nvPicPr>
        <p:blipFill>
          <a:blip r:embed="rId8"/>
          <a:stretch>
            <a:fillRect/>
          </a:stretch>
        </p:blipFill>
        <p:spPr>
          <a:xfrm>
            <a:off x="1719777" y="1325526"/>
            <a:ext cx="1562602" cy="1181467"/>
          </a:xfrm>
          <a:prstGeom prst="rect">
            <a:avLst/>
          </a:prstGeom>
        </p:spPr>
      </p:pic>
      <p:pic>
        <p:nvPicPr>
          <p:cNvPr id="18" name="Google Shape;50;p6">
            <a:extLst>
              <a:ext uri="{FF2B5EF4-FFF2-40B4-BE49-F238E27FC236}">
                <a16:creationId xmlns:a16="http://schemas.microsoft.com/office/drawing/2014/main" id="{9C5AF299-2737-8625-F56D-93AC92B10BBE}"/>
              </a:ext>
            </a:extLst>
          </p:cNvPr>
          <p:cNvPicPr preferRelativeResize="0"/>
          <p:nvPr/>
        </p:nvPicPr>
        <p:blipFill rotWithShape="1">
          <a:blip r:embed="rId9">
            <a:alphaModFix/>
          </a:blip>
          <a:srcRect l="13270" t="13145" r="15567" b="19126"/>
          <a:stretch/>
        </p:blipFill>
        <p:spPr>
          <a:xfrm>
            <a:off x="7378543" y="1243900"/>
            <a:ext cx="1559330" cy="1263093"/>
          </a:xfrm>
          <a:prstGeom prst="rect">
            <a:avLst/>
          </a:prstGeom>
          <a:noFill/>
          <a:ln>
            <a:noFill/>
          </a:ln>
        </p:spPr>
      </p:pic>
      <p:sp>
        <p:nvSpPr>
          <p:cNvPr id="3" name="Slide Number Placeholder 2">
            <a:extLst>
              <a:ext uri="{FF2B5EF4-FFF2-40B4-BE49-F238E27FC236}">
                <a16:creationId xmlns:a16="http://schemas.microsoft.com/office/drawing/2014/main" id="{13BB38FF-8B7F-1D70-8C1A-88287C4CA4D5}"/>
              </a:ext>
            </a:extLst>
          </p:cNvPr>
          <p:cNvSpPr>
            <a:spLocks noGrp="1"/>
          </p:cNvSpPr>
          <p:nvPr>
            <p:ph type="sldNum" sz="quarter" idx="12"/>
          </p:nvPr>
        </p:nvSpPr>
        <p:spPr/>
        <p:txBody>
          <a:bodyPr/>
          <a:lstStyle/>
          <a:p>
            <a:fld id="{2403621E-5B0C-4FD0-9686-51BC38A2A5AD}" type="slidenum">
              <a:rPr lang="en-US" smtClean="0">
                <a:solidFill>
                  <a:prstClr val="black">
                    <a:tint val="75000"/>
                  </a:prstClr>
                </a:solidFill>
              </a:rPr>
              <a:pPr/>
              <a:t>5</a:t>
            </a:fld>
            <a:endParaRPr lang="en-US">
              <a:solidFill>
                <a:prstClr val="black">
                  <a:tint val="75000"/>
                </a:prstClr>
              </a:solidFill>
            </a:endParaRPr>
          </a:p>
        </p:txBody>
      </p:sp>
    </p:spTree>
    <p:extLst>
      <p:ext uri="{BB962C8B-B14F-4D97-AF65-F5344CB8AC3E}">
        <p14:creationId xmlns:p14="http://schemas.microsoft.com/office/powerpoint/2010/main" val="175414764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9">
            <a:extLst>
              <a:ext uri="{FF2B5EF4-FFF2-40B4-BE49-F238E27FC236}">
                <a16:creationId xmlns:a16="http://schemas.microsoft.com/office/drawing/2014/main" id="{5543DE7D-E3C8-DB4D-3F87-0873FF3533B0}"/>
              </a:ext>
            </a:extLst>
          </p:cNvPr>
          <p:cNvSpPr txBox="1"/>
          <p:nvPr/>
        </p:nvSpPr>
        <p:spPr>
          <a:xfrm>
            <a:off x="6233985" y="1527377"/>
            <a:ext cx="2910016" cy="1962076"/>
          </a:xfrm>
          <a:prstGeom prst="rect">
            <a:avLst/>
          </a:prstGeom>
          <a:noFill/>
        </p:spPr>
        <p:txBody>
          <a:bodyPr wrap="square" rtlCol="0">
            <a:spAutoFit/>
          </a:bodyPr>
          <a:lstStyle/>
          <a:p>
            <a:pPr marL="285743" indent="-285743">
              <a:buFont typeface="Arial" panose="020B0604020202020204" pitchFamily="34" charset="0"/>
              <a:buChar char="•"/>
            </a:pPr>
            <a:r>
              <a:rPr lang="en-US" sz="1350" dirty="0"/>
              <a:t>Rocket Lab Photon Bus</a:t>
            </a:r>
          </a:p>
          <a:p>
            <a:pPr marL="285743" indent="-285743">
              <a:buFont typeface="Arial" panose="020B0604020202020204" pitchFamily="34" charset="0"/>
              <a:buChar char="•"/>
            </a:pPr>
            <a:r>
              <a:rPr lang="en-US" sz="1350" dirty="0"/>
              <a:t>Fixed solar arrays</a:t>
            </a:r>
          </a:p>
          <a:p>
            <a:pPr marL="285743" indent="-285743">
              <a:buFont typeface="Arial" panose="020B0604020202020204" pitchFamily="34" charset="0"/>
              <a:buChar char="•"/>
            </a:pPr>
            <a:r>
              <a:rPr lang="en-US" sz="1350" dirty="0"/>
              <a:t>2.0 m boom.</a:t>
            </a:r>
          </a:p>
          <a:p>
            <a:pPr marL="285743" indent="-285743">
              <a:buFont typeface="Arial" panose="020B0604020202020204" pitchFamily="34" charset="0"/>
              <a:buChar char="•"/>
            </a:pPr>
            <a:r>
              <a:rPr lang="en-US" sz="1350" dirty="0"/>
              <a:t>60 cm fixed antenna</a:t>
            </a:r>
          </a:p>
          <a:p>
            <a:pPr marL="285743" indent="-285743">
              <a:buFont typeface="Arial" panose="020B0604020202020204" pitchFamily="34" charset="0"/>
              <a:buChar char="•"/>
            </a:pPr>
            <a:r>
              <a:rPr lang="en-US" sz="1350" dirty="0"/>
              <a:t>Continuous in situ data.</a:t>
            </a:r>
          </a:p>
          <a:p>
            <a:pPr marL="285743" indent="-285743">
              <a:buFont typeface="Arial" panose="020B0604020202020204" pitchFamily="34" charset="0"/>
              <a:buChar char="•"/>
            </a:pPr>
            <a:r>
              <a:rPr lang="en-US" sz="1350" dirty="0"/>
              <a:t>Cadence, instrument modes, data products, and orientation optimized for collection above and below 1000 km.</a:t>
            </a:r>
          </a:p>
        </p:txBody>
      </p:sp>
      <p:sp>
        <p:nvSpPr>
          <p:cNvPr id="11" name="TextBox 10">
            <a:extLst>
              <a:ext uri="{FF2B5EF4-FFF2-40B4-BE49-F238E27FC236}">
                <a16:creationId xmlns:a16="http://schemas.microsoft.com/office/drawing/2014/main" id="{9D45C387-8298-6D10-727F-5ABC95E99475}"/>
              </a:ext>
            </a:extLst>
          </p:cNvPr>
          <p:cNvSpPr txBox="1"/>
          <p:nvPr/>
        </p:nvSpPr>
        <p:spPr>
          <a:xfrm>
            <a:off x="-124142" y="-67091"/>
            <a:ext cx="9268143" cy="592135"/>
          </a:xfrm>
          <a:prstGeom prst="rect">
            <a:avLst/>
          </a:prstGeom>
          <a:noFill/>
          <a:ln>
            <a:solidFill>
              <a:schemeClr val="bg1"/>
            </a:solidFill>
          </a:ln>
        </p:spPr>
        <p:style>
          <a:lnRef idx="2">
            <a:schemeClr val="dk1"/>
          </a:lnRef>
          <a:fillRef idx="1">
            <a:schemeClr val="lt1"/>
          </a:fillRef>
          <a:effectRef idx="0">
            <a:schemeClr val="dk1"/>
          </a:effectRef>
          <a:fontRef idx="minor">
            <a:schemeClr val="dk1"/>
          </a:fontRef>
        </p:style>
        <p:txBody>
          <a:bodyPr wrap="square" lIns="98728" tIns="49364" rIns="98728" bIns="49364" rtlCol="0">
            <a:spAutoFit/>
          </a:bodyPr>
          <a:lstStyle/>
          <a:p>
            <a:pPr algn="ctr"/>
            <a:r>
              <a:rPr lang="en-US" sz="3200" b="1" u="sng" dirty="0">
                <a:solidFill>
                  <a:schemeClr val="tx1"/>
                </a:solidFill>
                <a:latin typeface="Candara" panose="020E0502030303020204" pitchFamily="34" charset="0"/>
                <a:ea typeface="Times New Roman" charset="0"/>
                <a:cs typeface="Times New Roman" charset="0"/>
              </a:rPr>
              <a:t>Spacecraft architecture</a:t>
            </a:r>
          </a:p>
        </p:txBody>
      </p:sp>
      <p:sp>
        <p:nvSpPr>
          <p:cNvPr id="12" name="Rectangle 11">
            <a:extLst>
              <a:ext uri="{FF2B5EF4-FFF2-40B4-BE49-F238E27FC236}">
                <a16:creationId xmlns:a16="http://schemas.microsoft.com/office/drawing/2014/main" id="{8B718CAB-AF9A-53FF-CC28-2EEA2F88A811}"/>
              </a:ext>
            </a:extLst>
          </p:cNvPr>
          <p:cNvSpPr/>
          <p:nvPr/>
        </p:nvSpPr>
        <p:spPr>
          <a:xfrm>
            <a:off x="70626" y="545913"/>
            <a:ext cx="9632654" cy="400110"/>
          </a:xfrm>
          <a:prstGeom prst="rect">
            <a:avLst/>
          </a:prstGeom>
        </p:spPr>
        <p:txBody>
          <a:bodyPr wrap="square">
            <a:spAutoFit/>
          </a:bodyPr>
          <a:lstStyle/>
          <a:p>
            <a:pPr>
              <a:spcBef>
                <a:spcPct val="20000"/>
              </a:spcBef>
            </a:pPr>
            <a:r>
              <a:rPr lang="en-US" sz="2000" b="1" u="sng" dirty="0">
                <a:solidFill>
                  <a:prstClr val="black"/>
                </a:solidFill>
                <a:latin typeface="Calibri"/>
              </a:rPr>
              <a:t>Twin ~200 kg (dry mass) Spacecraft (named </a:t>
            </a:r>
            <a:r>
              <a:rPr lang="en-US" sz="2000" b="1" u="sng" dirty="0">
                <a:solidFill>
                  <a:srgbClr val="002060"/>
                </a:solidFill>
                <a:latin typeface="Calibri"/>
              </a:rPr>
              <a:t>“BLUE”</a:t>
            </a:r>
            <a:r>
              <a:rPr lang="en-US" sz="2000" b="1" u="sng" dirty="0">
                <a:solidFill>
                  <a:prstClr val="black"/>
                </a:solidFill>
                <a:latin typeface="Calibri"/>
              </a:rPr>
              <a:t> &amp; </a:t>
            </a:r>
            <a:r>
              <a:rPr lang="en-US" sz="2000" b="1" u="sng" dirty="0">
                <a:solidFill>
                  <a:srgbClr val="A29E00"/>
                </a:solidFill>
                <a:latin typeface="Calibri"/>
              </a:rPr>
              <a:t>”GOLD”</a:t>
            </a:r>
            <a:r>
              <a:rPr lang="en-US" sz="2000" b="1" u="sng" dirty="0">
                <a:solidFill>
                  <a:prstClr val="black"/>
                </a:solidFill>
                <a:latin typeface="Calibri"/>
              </a:rPr>
              <a:t>)</a:t>
            </a:r>
          </a:p>
        </p:txBody>
      </p:sp>
      <p:pic>
        <p:nvPicPr>
          <p:cNvPr id="13" name="Picture 12" descr="Diagram&#10;&#10;Description automatically generated">
            <a:extLst>
              <a:ext uri="{FF2B5EF4-FFF2-40B4-BE49-F238E27FC236}">
                <a16:creationId xmlns:a16="http://schemas.microsoft.com/office/drawing/2014/main" id="{88DAFF08-D341-7D7C-9557-915FD56FF225}"/>
              </a:ext>
            </a:extLst>
          </p:cNvPr>
          <p:cNvPicPr>
            <a:picLocks noChangeAspect="1"/>
          </p:cNvPicPr>
          <p:nvPr/>
        </p:nvPicPr>
        <p:blipFill>
          <a:blip r:embed="rId3">
            <a:clrChange>
              <a:clrFrom>
                <a:srgbClr val="FFFFFF"/>
              </a:clrFrom>
              <a:clrTo>
                <a:srgbClr val="FFFFFF">
                  <a:alpha val="0"/>
                </a:srgbClr>
              </a:clrTo>
            </a:clrChange>
          </a:blip>
          <a:stretch>
            <a:fillRect/>
          </a:stretch>
        </p:blipFill>
        <p:spPr>
          <a:xfrm>
            <a:off x="70626" y="1228725"/>
            <a:ext cx="6126884" cy="3160975"/>
          </a:xfrm>
          <a:prstGeom prst="rect">
            <a:avLst/>
          </a:prstGeom>
        </p:spPr>
      </p:pic>
      <p:pic>
        <p:nvPicPr>
          <p:cNvPr id="2050" name="Picture 2" descr="Download Rocket Lab Logo in SVG Vector or PNG File Format - Logo.wine">
            <a:extLst>
              <a:ext uri="{FF2B5EF4-FFF2-40B4-BE49-F238E27FC236}">
                <a16:creationId xmlns:a16="http://schemas.microsoft.com/office/drawing/2014/main" id="{9F8EE0BE-E348-3865-6485-4CE4A8B8FB10}"/>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483226" y="39984"/>
            <a:ext cx="3590148" cy="2393432"/>
          </a:xfrm>
          <a:prstGeom prst="rect">
            <a:avLst/>
          </a:prstGeom>
          <a:noFill/>
          <a:extLst>
            <a:ext uri="{909E8E84-426E-40DD-AFC4-6F175D3DCCD1}">
              <a14:hiddenFill xmlns:a14="http://schemas.microsoft.com/office/drawing/2010/main">
                <a:solidFill>
                  <a:srgbClr val="FFFFFF"/>
                </a:solidFill>
              </a14:hiddenFill>
            </a:ext>
          </a:extLst>
        </p:spPr>
      </p:pic>
      <p:sp>
        <p:nvSpPr>
          <p:cNvPr id="3" name="Footer Placeholder 2">
            <a:extLst>
              <a:ext uri="{FF2B5EF4-FFF2-40B4-BE49-F238E27FC236}">
                <a16:creationId xmlns:a16="http://schemas.microsoft.com/office/drawing/2014/main" id="{8CC93E69-68E4-A7B5-0F4B-0761E5B703DF}"/>
              </a:ext>
            </a:extLst>
          </p:cNvPr>
          <p:cNvSpPr>
            <a:spLocks noGrp="1"/>
          </p:cNvSpPr>
          <p:nvPr>
            <p:ph type="ftr" sz="quarter" idx="11"/>
          </p:nvPr>
        </p:nvSpPr>
        <p:spPr/>
        <p:txBody>
          <a:bodyPr/>
          <a:lstStyle/>
          <a:p>
            <a:r>
              <a:rPr lang="en-US"/>
              <a:t>ISSC 2024: ESCAPADE Lessons Learned</a:t>
            </a:r>
            <a:endParaRPr lang="en-US" dirty="0"/>
          </a:p>
        </p:txBody>
      </p:sp>
      <p:sp>
        <p:nvSpPr>
          <p:cNvPr id="4" name="Slide Number Placeholder 3">
            <a:extLst>
              <a:ext uri="{FF2B5EF4-FFF2-40B4-BE49-F238E27FC236}">
                <a16:creationId xmlns:a16="http://schemas.microsoft.com/office/drawing/2014/main" id="{0EB96846-FFEF-95C9-5B82-F825440D4189}"/>
              </a:ext>
            </a:extLst>
          </p:cNvPr>
          <p:cNvSpPr>
            <a:spLocks noGrp="1"/>
          </p:cNvSpPr>
          <p:nvPr>
            <p:ph type="sldNum" sz="quarter" idx="12"/>
          </p:nvPr>
        </p:nvSpPr>
        <p:spPr/>
        <p:txBody>
          <a:bodyPr/>
          <a:lstStyle/>
          <a:p>
            <a:fld id="{2403621E-5B0C-4FD0-9686-51BC38A2A5AD}" type="slidenum">
              <a:rPr lang="en-US" smtClean="0"/>
              <a:t>6</a:t>
            </a:fld>
            <a:endParaRPr lang="en-US"/>
          </a:p>
        </p:txBody>
      </p:sp>
    </p:spTree>
    <p:extLst>
      <p:ext uri="{BB962C8B-B14F-4D97-AF65-F5344CB8AC3E}">
        <p14:creationId xmlns:p14="http://schemas.microsoft.com/office/powerpoint/2010/main" val="272199137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AAD8E6-B430-4E41-B5EB-D32A0E4AC980}"/>
              </a:ext>
            </a:extLst>
          </p:cNvPr>
          <p:cNvSpPr>
            <a:spLocks noGrp="1"/>
          </p:cNvSpPr>
          <p:nvPr>
            <p:ph type="title"/>
          </p:nvPr>
        </p:nvSpPr>
        <p:spPr>
          <a:xfrm>
            <a:off x="914401" y="102394"/>
            <a:ext cx="6920630" cy="422672"/>
          </a:xfrm>
        </p:spPr>
        <p:txBody>
          <a:bodyPr/>
          <a:lstStyle/>
          <a:p>
            <a:r>
              <a:rPr lang="en-US" sz="3000" dirty="0"/>
              <a:t>ESCAPADE Team</a:t>
            </a:r>
          </a:p>
        </p:txBody>
      </p:sp>
      <p:sp>
        <p:nvSpPr>
          <p:cNvPr id="6" name="Slide Number Placeholder 5">
            <a:extLst>
              <a:ext uri="{FF2B5EF4-FFF2-40B4-BE49-F238E27FC236}">
                <a16:creationId xmlns:a16="http://schemas.microsoft.com/office/drawing/2014/main" id="{07E61B27-78D9-284B-AC8F-BE1818614A57}"/>
              </a:ext>
            </a:extLst>
          </p:cNvPr>
          <p:cNvSpPr>
            <a:spLocks noGrp="1"/>
          </p:cNvSpPr>
          <p:nvPr>
            <p:ph type="sldNum" sz="quarter" idx="12"/>
          </p:nvPr>
        </p:nvSpPr>
        <p:spPr>
          <a:xfrm>
            <a:off x="6433928" y="4951142"/>
            <a:ext cx="2133600" cy="273844"/>
          </a:xfrm>
        </p:spPr>
        <p:txBody>
          <a:bodyPr/>
          <a:lstStyle/>
          <a:p>
            <a:fld id="{2403621E-5B0C-4FD0-9686-51BC38A2A5AD}" type="slidenum">
              <a:rPr lang="en-US" smtClean="0">
                <a:solidFill>
                  <a:prstClr val="black">
                    <a:tint val="75000"/>
                  </a:prstClr>
                </a:solidFill>
              </a:rPr>
              <a:pPr/>
              <a:t>7</a:t>
            </a:fld>
            <a:endParaRPr lang="en-US">
              <a:solidFill>
                <a:prstClr val="black">
                  <a:tint val="75000"/>
                </a:prstClr>
              </a:solidFill>
            </a:endParaRPr>
          </a:p>
        </p:txBody>
      </p:sp>
      <p:sp>
        <p:nvSpPr>
          <p:cNvPr id="3" name="Footer Placeholder 2">
            <a:extLst>
              <a:ext uri="{FF2B5EF4-FFF2-40B4-BE49-F238E27FC236}">
                <a16:creationId xmlns:a16="http://schemas.microsoft.com/office/drawing/2014/main" id="{3B0611CD-D5F8-438A-A20F-926B6259B3E3}"/>
              </a:ext>
            </a:extLst>
          </p:cNvPr>
          <p:cNvSpPr>
            <a:spLocks noGrp="1"/>
          </p:cNvSpPr>
          <p:nvPr>
            <p:ph type="ftr" sz="quarter" idx="11"/>
          </p:nvPr>
        </p:nvSpPr>
        <p:spPr/>
        <p:txBody>
          <a:bodyPr/>
          <a:lstStyle/>
          <a:p>
            <a:r>
              <a:rPr lang="en-US"/>
              <a:t>ISSC 2024: ESCAPADE Lessons Learned</a:t>
            </a:r>
            <a:endParaRPr lang="en-US" dirty="0"/>
          </a:p>
        </p:txBody>
      </p:sp>
      <p:pic>
        <p:nvPicPr>
          <p:cNvPr id="9" name="Picture 8">
            <a:extLst>
              <a:ext uri="{FF2B5EF4-FFF2-40B4-BE49-F238E27FC236}">
                <a16:creationId xmlns:a16="http://schemas.microsoft.com/office/drawing/2014/main" id="{4ED70EED-2332-2916-F470-9FFDDF5B67B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804516" y="1820263"/>
            <a:ext cx="2464840" cy="1569592"/>
          </a:xfrm>
          <a:prstGeom prst="rect">
            <a:avLst/>
          </a:prstGeom>
        </p:spPr>
      </p:pic>
      <p:pic>
        <p:nvPicPr>
          <p:cNvPr id="11" name="Picture 10">
            <a:extLst>
              <a:ext uri="{FF2B5EF4-FFF2-40B4-BE49-F238E27FC236}">
                <a16:creationId xmlns:a16="http://schemas.microsoft.com/office/drawing/2014/main" id="{BFFC7140-5285-9AB3-4388-2FAADBE740DC}"/>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r="17762"/>
          <a:stretch/>
        </p:blipFill>
        <p:spPr>
          <a:xfrm>
            <a:off x="5799546" y="3421603"/>
            <a:ext cx="2464840" cy="1666461"/>
          </a:xfrm>
          <a:prstGeom prst="rect">
            <a:avLst/>
          </a:prstGeom>
        </p:spPr>
      </p:pic>
      <p:pic>
        <p:nvPicPr>
          <p:cNvPr id="13" name="Picture 12">
            <a:extLst>
              <a:ext uri="{FF2B5EF4-FFF2-40B4-BE49-F238E27FC236}">
                <a16:creationId xmlns:a16="http://schemas.microsoft.com/office/drawing/2014/main" id="{06B6F4C3-0AF2-B230-8417-DC0196CFE872}"/>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900528" y="1038964"/>
            <a:ext cx="2203554" cy="761419"/>
          </a:xfrm>
          <a:prstGeom prst="rect">
            <a:avLst/>
          </a:prstGeom>
        </p:spPr>
      </p:pic>
      <p:sp>
        <p:nvSpPr>
          <p:cNvPr id="14" name="TextBox 13">
            <a:extLst>
              <a:ext uri="{FF2B5EF4-FFF2-40B4-BE49-F238E27FC236}">
                <a16:creationId xmlns:a16="http://schemas.microsoft.com/office/drawing/2014/main" id="{FDE02807-F51F-7B92-CF59-A4A3239C99B6}"/>
              </a:ext>
            </a:extLst>
          </p:cNvPr>
          <p:cNvSpPr txBox="1"/>
          <p:nvPr/>
        </p:nvSpPr>
        <p:spPr>
          <a:xfrm>
            <a:off x="2809301" y="669632"/>
            <a:ext cx="1976389" cy="461665"/>
          </a:xfrm>
          <a:prstGeom prst="rect">
            <a:avLst/>
          </a:prstGeom>
          <a:noFill/>
        </p:spPr>
        <p:txBody>
          <a:bodyPr wrap="square" rtlCol="0">
            <a:spAutoFit/>
          </a:bodyPr>
          <a:lstStyle/>
          <a:p>
            <a:r>
              <a:rPr lang="en-US" sz="2400" b="1" u="sng" dirty="0">
                <a:solidFill>
                  <a:schemeClr val="bg2">
                    <a:lumMod val="25000"/>
                  </a:schemeClr>
                </a:solidFill>
              </a:rPr>
              <a:t>Project Team</a:t>
            </a:r>
          </a:p>
        </p:txBody>
      </p:sp>
      <p:sp>
        <p:nvSpPr>
          <p:cNvPr id="15" name="TextBox 14">
            <a:extLst>
              <a:ext uri="{FF2B5EF4-FFF2-40B4-BE49-F238E27FC236}">
                <a16:creationId xmlns:a16="http://schemas.microsoft.com/office/drawing/2014/main" id="{E5B77233-BA22-AD48-C51C-BB066E45A592}"/>
              </a:ext>
            </a:extLst>
          </p:cNvPr>
          <p:cNvSpPr txBox="1"/>
          <p:nvPr/>
        </p:nvSpPr>
        <p:spPr>
          <a:xfrm>
            <a:off x="6230177" y="577299"/>
            <a:ext cx="2153480" cy="461665"/>
          </a:xfrm>
          <a:prstGeom prst="rect">
            <a:avLst/>
          </a:prstGeom>
          <a:noFill/>
        </p:spPr>
        <p:txBody>
          <a:bodyPr wrap="square" rtlCol="0">
            <a:spAutoFit/>
          </a:bodyPr>
          <a:lstStyle/>
          <a:p>
            <a:r>
              <a:rPr lang="en-US" sz="2400" b="1" u="sng" dirty="0">
                <a:solidFill>
                  <a:schemeClr val="bg2">
                    <a:lumMod val="25000"/>
                  </a:schemeClr>
                </a:solidFill>
              </a:rPr>
              <a:t>Science Team</a:t>
            </a:r>
          </a:p>
        </p:txBody>
      </p:sp>
      <p:sp>
        <p:nvSpPr>
          <p:cNvPr id="16" name="TextBox 15">
            <a:extLst>
              <a:ext uri="{FF2B5EF4-FFF2-40B4-BE49-F238E27FC236}">
                <a16:creationId xmlns:a16="http://schemas.microsoft.com/office/drawing/2014/main" id="{CB592214-5C5A-DB2B-FC97-C255152FE882}"/>
              </a:ext>
            </a:extLst>
          </p:cNvPr>
          <p:cNvSpPr txBox="1"/>
          <p:nvPr/>
        </p:nvSpPr>
        <p:spPr>
          <a:xfrm>
            <a:off x="8064780" y="1091197"/>
            <a:ext cx="1005495" cy="507831"/>
          </a:xfrm>
          <a:prstGeom prst="rect">
            <a:avLst/>
          </a:prstGeom>
          <a:noFill/>
        </p:spPr>
        <p:txBody>
          <a:bodyPr wrap="square" rtlCol="0">
            <a:spAutoFit/>
          </a:bodyPr>
          <a:lstStyle/>
          <a:p>
            <a:pPr defTabSz="685800"/>
            <a:r>
              <a:rPr lang="en-US" sz="1350" dirty="0">
                <a:solidFill>
                  <a:srgbClr val="1F497D"/>
                </a:solidFill>
                <a:latin typeface="Calibri"/>
              </a:rPr>
              <a:t>Science Leadership</a:t>
            </a:r>
          </a:p>
        </p:txBody>
      </p:sp>
      <p:sp>
        <p:nvSpPr>
          <p:cNvPr id="17" name="TextBox 16">
            <a:extLst>
              <a:ext uri="{FF2B5EF4-FFF2-40B4-BE49-F238E27FC236}">
                <a16:creationId xmlns:a16="http://schemas.microsoft.com/office/drawing/2014/main" id="{574FED34-C878-912C-94F3-0B3CA7D5D7D1}"/>
              </a:ext>
            </a:extLst>
          </p:cNvPr>
          <p:cNvSpPr txBox="1"/>
          <p:nvPr/>
        </p:nvSpPr>
        <p:spPr>
          <a:xfrm>
            <a:off x="8203582" y="2126279"/>
            <a:ext cx="965263" cy="735260"/>
          </a:xfrm>
          <a:prstGeom prst="rect">
            <a:avLst/>
          </a:prstGeom>
          <a:noFill/>
        </p:spPr>
        <p:txBody>
          <a:bodyPr wrap="square" rtlCol="0">
            <a:spAutoFit/>
          </a:bodyPr>
          <a:lstStyle/>
          <a:p>
            <a:pPr defTabSz="685800"/>
            <a:r>
              <a:rPr lang="en-US" sz="1350" dirty="0">
                <a:solidFill>
                  <a:srgbClr val="1F497D"/>
                </a:solidFill>
                <a:latin typeface="Calibri"/>
              </a:rPr>
              <a:t>Data </a:t>
            </a:r>
          </a:p>
          <a:p>
            <a:pPr defTabSz="685800"/>
            <a:r>
              <a:rPr lang="en-US" sz="1350" dirty="0">
                <a:solidFill>
                  <a:srgbClr val="1F497D"/>
                </a:solidFill>
                <a:latin typeface="Calibri"/>
              </a:rPr>
              <a:t>Analysis &amp; </a:t>
            </a:r>
          </a:p>
          <a:p>
            <a:pPr defTabSz="685800"/>
            <a:r>
              <a:rPr lang="en-US" sz="1350" dirty="0">
                <a:solidFill>
                  <a:srgbClr val="1F497D"/>
                </a:solidFill>
                <a:latin typeface="Calibri"/>
              </a:rPr>
              <a:t>Modeling</a:t>
            </a:r>
          </a:p>
        </p:txBody>
      </p:sp>
      <p:sp>
        <p:nvSpPr>
          <p:cNvPr id="18" name="TextBox 17">
            <a:extLst>
              <a:ext uri="{FF2B5EF4-FFF2-40B4-BE49-F238E27FC236}">
                <a16:creationId xmlns:a16="http://schemas.microsoft.com/office/drawing/2014/main" id="{698E5DEE-6CB9-CE32-95A6-D97D1684AF48}"/>
              </a:ext>
            </a:extLst>
          </p:cNvPr>
          <p:cNvSpPr txBox="1"/>
          <p:nvPr/>
        </p:nvSpPr>
        <p:spPr>
          <a:xfrm>
            <a:off x="8203582" y="3431745"/>
            <a:ext cx="1145143" cy="507831"/>
          </a:xfrm>
          <a:prstGeom prst="rect">
            <a:avLst/>
          </a:prstGeom>
          <a:noFill/>
        </p:spPr>
        <p:txBody>
          <a:bodyPr wrap="square" rtlCol="0">
            <a:spAutoFit/>
          </a:bodyPr>
          <a:lstStyle/>
          <a:p>
            <a:pPr defTabSz="685800"/>
            <a:r>
              <a:rPr lang="en-US" sz="1350" dirty="0">
                <a:solidFill>
                  <a:srgbClr val="1F497D"/>
                </a:solidFill>
                <a:latin typeface="Calibri"/>
              </a:rPr>
              <a:t>Instrument Scientists</a:t>
            </a:r>
          </a:p>
        </p:txBody>
      </p:sp>
      <p:sp>
        <p:nvSpPr>
          <p:cNvPr id="19" name="TextBox 18">
            <a:extLst>
              <a:ext uri="{FF2B5EF4-FFF2-40B4-BE49-F238E27FC236}">
                <a16:creationId xmlns:a16="http://schemas.microsoft.com/office/drawing/2014/main" id="{58ED0720-6632-0E57-2E12-F3147EAC84BF}"/>
              </a:ext>
            </a:extLst>
          </p:cNvPr>
          <p:cNvSpPr txBox="1"/>
          <p:nvPr/>
        </p:nvSpPr>
        <p:spPr>
          <a:xfrm>
            <a:off x="8214101" y="4432132"/>
            <a:ext cx="531486" cy="261610"/>
          </a:xfrm>
          <a:prstGeom prst="rect">
            <a:avLst/>
          </a:prstGeom>
          <a:noFill/>
        </p:spPr>
        <p:txBody>
          <a:bodyPr wrap="square" rtlCol="0">
            <a:spAutoFit/>
          </a:bodyPr>
          <a:lstStyle/>
          <a:p>
            <a:pPr defTabSz="685800"/>
            <a:r>
              <a:rPr lang="en-US" sz="1100" dirty="0">
                <a:solidFill>
                  <a:srgbClr val="7030A0"/>
                </a:solidFill>
                <a:latin typeface="Calibri"/>
              </a:rPr>
              <a:t>EESA</a:t>
            </a:r>
          </a:p>
        </p:txBody>
      </p:sp>
      <p:sp>
        <p:nvSpPr>
          <p:cNvPr id="20" name="TextBox 19">
            <a:extLst>
              <a:ext uri="{FF2B5EF4-FFF2-40B4-BE49-F238E27FC236}">
                <a16:creationId xmlns:a16="http://schemas.microsoft.com/office/drawing/2014/main" id="{FEEAA2BF-1F40-42B4-64BB-06F8D4788259}"/>
              </a:ext>
            </a:extLst>
          </p:cNvPr>
          <p:cNvSpPr txBox="1"/>
          <p:nvPr/>
        </p:nvSpPr>
        <p:spPr>
          <a:xfrm>
            <a:off x="8214181" y="4588636"/>
            <a:ext cx="646754" cy="261610"/>
          </a:xfrm>
          <a:prstGeom prst="rect">
            <a:avLst/>
          </a:prstGeom>
          <a:noFill/>
        </p:spPr>
        <p:txBody>
          <a:bodyPr wrap="square" rtlCol="0">
            <a:spAutoFit/>
          </a:bodyPr>
          <a:lstStyle/>
          <a:p>
            <a:pPr defTabSz="685800"/>
            <a:r>
              <a:rPr lang="en-US" sz="1100" dirty="0">
                <a:solidFill>
                  <a:srgbClr val="FF0000"/>
                </a:solidFill>
                <a:latin typeface="Calibri"/>
              </a:rPr>
              <a:t>EMAG</a:t>
            </a:r>
          </a:p>
        </p:txBody>
      </p:sp>
      <p:sp>
        <p:nvSpPr>
          <p:cNvPr id="21" name="TextBox 20">
            <a:extLst>
              <a:ext uri="{FF2B5EF4-FFF2-40B4-BE49-F238E27FC236}">
                <a16:creationId xmlns:a16="http://schemas.microsoft.com/office/drawing/2014/main" id="{E731A3CC-F0E7-F333-FF41-185B351065A2}"/>
              </a:ext>
            </a:extLst>
          </p:cNvPr>
          <p:cNvSpPr txBox="1"/>
          <p:nvPr/>
        </p:nvSpPr>
        <p:spPr>
          <a:xfrm>
            <a:off x="8217948" y="4741149"/>
            <a:ext cx="531486" cy="261610"/>
          </a:xfrm>
          <a:prstGeom prst="rect">
            <a:avLst/>
          </a:prstGeom>
          <a:noFill/>
        </p:spPr>
        <p:txBody>
          <a:bodyPr wrap="square" rtlCol="0">
            <a:spAutoFit/>
          </a:bodyPr>
          <a:lstStyle/>
          <a:p>
            <a:pPr defTabSz="685800"/>
            <a:r>
              <a:rPr lang="en-US" sz="1100" dirty="0">
                <a:solidFill>
                  <a:srgbClr val="366E36"/>
                </a:solidFill>
                <a:latin typeface="Calibri"/>
              </a:rPr>
              <a:t>ELP</a:t>
            </a:r>
          </a:p>
        </p:txBody>
      </p:sp>
      <p:pic>
        <p:nvPicPr>
          <p:cNvPr id="7" name="Picture 6">
            <a:extLst>
              <a:ext uri="{FF2B5EF4-FFF2-40B4-BE49-F238E27FC236}">
                <a16:creationId xmlns:a16="http://schemas.microsoft.com/office/drawing/2014/main" id="{C6A9A692-0BA8-8D8B-537A-9912C663BCA8}"/>
              </a:ext>
            </a:extLst>
          </p:cNvPr>
          <p:cNvPicPr>
            <a:picLocks noChangeAspect="1"/>
          </p:cNvPicPr>
          <p:nvPr/>
        </p:nvPicPr>
        <p:blipFill>
          <a:blip r:embed="rId6"/>
          <a:stretch>
            <a:fillRect/>
          </a:stretch>
        </p:blipFill>
        <p:spPr>
          <a:xfrm>
            <a:off x="553076" y="642991"/>
            <a:ext cx="5006547" cy="4359768"/>
          </a:xfrm>
          <a:prstGeom prst="rect">
            <a:avLst/>
          </a:prstGeom>
        </p:spPr>
      </p:pic>
    </p:spTree>
    <p:extLst>
      <p:ext uri="{BB962C8B-B14F-4D97-AF65-F5344CB8AC3E}">
        <p14:creationId xmlns:p14="http://schemas.microsoft.com/office/powerpoint/2010/main" val="68453620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B4FED5-F02F-6825-9F38-4344CBA587B3}"/>
              </a:ext>
            </a:extLst>
          </p:cNvPr>
          <p:cNvSpPr>
            <a:spLocks noGrp="1"/>
          </p:cNvSpPr>
          <p:nvPr>
            <p:ph type="title"/>
          </p:nvPr>
        </p:nvSpPr>
        <p:spPr/>
        <p:txBody>
          <a:bodyPr/>
          <a:lstStyle/>
          <a:p>
            <a:r>
              <a:rPr lang="en-US" dirty="0"/>
              <a:t>ESCAPADE Mission Design</a:t>
            </a:r>
          </a:p>
        </p:txBody>
      </p:sp>
      <p:sp>
        <p:nvSpPr>
          <p:cNvPr id="4" name="Footer Placeholder 3">
            <a:extLst>
              <a:ext uri="{FF2B5EF4-FFF2-40B4-BE49-F238E27FC236}">
                <a16:creationId xmlns:a16="http://schemas.microsoft.com/office/drawing/2014/main" id="{C36EE04E-FA50-24B6-2A52-B69972A093EB}"/>
              </a:ext>
            </a:extLst>
          </p:cNvPr>
          <p:cNvSpPr>
            <a:spLocks noGrp="1"/>
          </p:cNvSpPr>
          <p:nvPr>
            <p:ph type="ftr" sz="quarter" idx="11"/>
          </p:nvPr>
        </p:nvSpPr>
        <p:spPr>
          <a:xfrm>
            <a:off x="2261006" y="5614663"/>
            <a:ext cx="2895600" cy="273844"/>
          </a:xfrm>
        </p:spPr>
        <p:txBody>
          <a:bodyPr/>
          <a:lstStyle/>
          <a:p>
            <a:r>
              <a:rPr lang="en-US"/>
              <a:t>ISSC 2024: ESCAPADE Lessons Learned</a:t>
            </a:r>
            <a:endParaRPr lang="en-US" dirty="0"/>
          </a:p>
        </p:txBody>
      </p:sp>
      <p:grpSp>
        <p:nvGrpSpPr>
          <p:cNvPr id="6" name="Group 5">
            <a:extLst>
              <a:ext uri="{FF2B5EF4-FFF2-40B4-BE49-F238E27FC236}">
                <a16:creationId xmlns:a16="http://schemas.microsoft.com/office/drawing/2014/main" id="{128FB2E4-2269-1855-BDEE-E89F9163FCF3}"/>
              </a:ext>
            </a:extLst>
          </p:cNvPr>
          <p:cNvGrpSpPr/>
          <p:nvPr/>
        </p:nvGrpSpPr>
        <p:grpSpPr>
          <a:xfrm>
            <a:off x="6782597" y="2770065"/>
            <a:ext cx="1904034" cy="1356605"/>
            <a:chOff x="23619550" y="19452679"/>
            <a:chExt cx="3131809" cy="2146889"/>
          </a:xfrm>
        </p:grpSpPr>
        <p:pic>
          <p:nvPicPr>
            <p:cNvPr id="7" name="Picture 6">
              <a:extLst>
                <a:ext uri="{FF2B5EF4-FFF2-40B4-BE49-F238E27FC236}">
                  <a16:creationId xmlns:a16="http://schemas.microsoft.com/office/drawing/2014/main" id="{72F6F9C5-2C86-F46E-0B94-2300D66EB4F4}"/>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23875" t="7033" r="19212" b="25519"/>
            <a:stretch/>
          </p:blipFill>
          <p:spPr>
            <a:xfrm>
              <a:off x="23619550" y="19454945"/>
              <a:ext cx="3131809" cy="2144623"/>
            </a:xfrm>
            <a:prstGeom prst="rect">
              <a:avLst/>
            </a:prstGeom>
          </p:spPr>
        </p:pic>
        <p:pic>
          <p:nvPicPr>
            <p:cNvPr id="8" name="Picture 7">
              <a:extLst>
                <a:ext uri="{FF2B5EF4-FFF2-40B4-BE49-F238E27FC236}">
                  <a16:creationId xmlns:a16="http://schemas.microsoft.com/office/drawing/2014/main" id="{56F12186-5B73-5B47-266F-77DF05F92C6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17334643">
              <a:off x="23795270" y="20183413"/>
              <a:ext cx="1342553" cy="624962"/>
            </a:xfrm>
            <a:prstGeom prst="rect">
              <a:avLst/>
            </a:prstGeom>
          </p:spPr>
        </p:pic>
        <p:pic>
          <p:nvPicPr>
            <p:cNvPr id="9" name="Picture 8">
              <a:extLst>
                <a:ext uri="{FF2B5EF4-FFF2-40B4-BE49-F238E27FC236}">
                  <a16:creationId xmlns:a16="http://schemas.microsoft.com/office/drawing/2014/main" id="{AA11DC59-2866-49BF-09DB-CB24D3DE378C}"/>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791834">
              <a:off x="25297883" y="19452679"/>
              <a:ext cx="1360909" cy="616532"/>
            </a:xfrm>
            <a:prstGeom prst="rect">
              <a:avLst/>
            </a:prstGeom>
          </p:spPr>
        </p:pic>
      </p:grpSp>
      <p:graphicFrame>
        <p:nvGraphicFramePr>
          <p:cNvPr id="10" name="Table 9">
            <a:extLst>
              <a:ext uri="{FF2B5EF4-FFF2-40B4-BE49-F238E27FC236}">
                <a16:creationId xmlns:a16="http://schemas.microsoft.com/office/drawing/2014/main" id="{5760C3D3-FDB0-C815-516B-57D1C8341E62}"/>
              </a:ext>
            </a:extLst>
          </p:cNvPr>
          <p:cNvGraphicFramePr>
            <a:graphicFrameLocks noGrp="1"/>
          </p:cNvGraphicFramePr>
          <p:nvPr/>
        </p:nvGraphicFramePr>
        <p:xfrm>
          <a:off x="4033413" y="1996533"/>
          <a:ext cx="2158263" cy="731520"/>
        </p:xfrm>
        <a:graphic>
          <a:graphicData uri="http://schemas.openxmlformats.org/drawingml/2006/table">
            <a:tbl>
              <a:tblPr/>
              <a:tblGrid>
                <a:gridCol w="1339544">
                  <a:extLst>
                    <a:ext uri="{9D8B030D-6E8A-4147-A177-3AD203B41FA5}">
                      <a16:colId xmlns:a16="http://schemas.microsoft.com/office/drawing/2014/main" val="3929626983"/>
                    </a:ext>
                  </a:extLst>
                </a:gridCol>
                <a:gridCol w="441539">
                  <a:extLst>
                    <a:ext uri="{9D8B030D-6E8A-4147-A177-3AD203B41FA5}">
                      <a16:colId xmlns:a16="http://schemas.microsoft.com/office/drawing/2014/main" val="3482122690"/>
                    </a:ext>
                  </a:extLst>
                </a:gridCol>
                <a:gridCol w="377180">
                  <a:extLst>
                    <a:ext uri="{9D8B030D-6E8A-4147-A177-3AD203B41FA5}">
                      <a16:colId xmlns:a16="http://schemas.microsoft.com/office/drawing/2014/main" val="3799455832"/>
                    </a:ext>
                  </a:extLst>
                </a:gridCol>
              </a:tblGrid>
              <a:tr h="182880">
                <a:tc>
                  <a:txBody>
                    <a:bodyPr/>
                    <a:lstStyle>
                      <a:lvl1pPr marL="0" algn="l" defTabSz="2308869" rtl="0" eaLnBrk="1" latinLnBrk="0" hangingPunct="1">
                        <a:defRPr sz="4500" kern="1200">
                          <a:solidFill>
                            <a:schemeClr val="dk1"/>
                          </a:solidFill>
                          <a:latin typeface="Calibri"/>
                        </a:defRPr>
                      </a:lvl1pPr>
                      <a:lvl2pPr marL="1154435" algn="l" defTabSz="2308869" rtl="0" eaLnBrk="1" latinLnBrk="0" hangingPunct="1">
                        <a:defRPr sz="4500" kern="1200">
                          <a:solidFill>
                            <a:schemeClr val="dk1"/>
                          </a:solidFill>
                          <a:latin typeface="Calibri"/>
                        </a:defRPr>
                      </a:lvl2pPr>
                      <a:lvl3pPr marL="2308869" algn="l" defTabSz="2308869" rtl="0" eaLnBrk="1" latinLnBrk="0" hangingPunct="1">
                        <a:defRPr sz="4500" kern="1200">
                          <a:solidFill>
                            <a:schemeClr val="dk1"/>
                          </a:solidFill>
                          <a:latin typeface="Calibri"/>
                        </a:defRPr>
                      </a:lvl3pPr>
                      <a:lvl4pPr marL="3463305" algn="l" defTabSz="2308869" rtl="0" eaLnBrk="1" latinLnBrk="0" hangingPunct="1">
                        <a:defRPr sz="4500" kern="1200">
                          <a:solidFill>
                            <a:schemeClr val="dk1"/>
                          </a:solidFill>
                          <a:latin typeface="Calibri"/>
                        </a:defRPr>
                      </a:lvl4pPr>
                      <a:lvl5pPr marL="4617741" algn="l" defTabSz="2308869" rtl="0" eaLnBrk="1" latinLnBrk="0" hangingPunct="1">
                        <a:defRPr sz="4500" kern="1200">
                          <a:solidFill>
                            <a:schemeClr val="dk1"/>
                          </a:solidFill>
                          <a:latin typeface="Calibri"/>
                        </a:defRPr>
                      </a:lvl5pPr>
                      <a:lvl6pPr marL="5772174" algn="l" defTabSz="2308869" rtl="0" eaLnBrk="1" latinLnBrk="0" hangingPunct="1">
                        <a:defRPr sz="4500" kern="1200">
                          <a:solidFill>
                            <a:schemeClr val="dk1"/>
                          </a:solidFill>
                          <a:latin typeface="Calibri"/>
                        </a:defRPr>
                      </a:lvl6pPr>
                      <a:lvl7pPr marL="6926609" algn="l" defTabSz="2308869" rtl="0" eaLnBrk="1" latinLnBrk="0" hangingPunct="1">
                        <a:defRPr sz="4500" kern="1200">
                          <a:solidFill>
                            <a:schemeClr val="dk1"/>
                          </a:solidFill>
                          <a:latin typeface="Calibri"/>
                        </a:defRPr>
                      </a:lvl7pPr>
                      <a:lvl8pPr marL="8081044" algn="l" defTabSz="2308869" rtl="0" eaLnBrk="1" latinLnBrk="0" hangingPunct="1">
                        <a:defRPr sz="4500" kern="1200">
                          <a:solidFill>
                            <a:schemeClr val="dk1"/>
                          </a:solidFill>
                          <a:latin typeface="Calibri"/>
                        </a:defRPr>
                      </a:lvl8pPr>
                      <a:lvl9pPr marL="9235480" algn="l" defTabSz="2308869" rtl="0" eaLnBrk="1" latinLnBrk="0" hangingPunct="1">
                        <a:defRPr sz="4500" kern="1200">
                          <a:solidFill>
                            <a:schemeClr val="dk1"/>
                          </a:solidFill>
                          <a:latin typeface="Calibri"/>
                        </a:defRPr>
                      </a:lvl9pPr>
                    </a:lstStyle>
                    <a:p>
                      <a:r>
                        <a:rPr lang="en-US" sz="1200" dirty="0">
                          <a:solidFill>
                            <a:schemeClr val="tx1"/>
                          </a:solidFill>
                        </a:rPr>
                        <a:t>Periapse altitude:</a:t>
                      </a:r>
                    </a:p>
                  </a:txBody>
                  <a:tcPr marL="0" marR="0" marT="0" marB="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noFill/>
                  </a:tcPr>
                </a:tc>
                <a:tc>
                  <a:txBody>
                    <a:bodyPr/>
                    <a:lstStyle>
                      <a:lvl1pPr marL="0" algn="l" defTabSz="2308869" rtl="0" eaLnBrk="1" latinLnBrk="0" hangingPunct="1">
                        <a:defRPr sz="4500" kern="1200">
                          <a:solidFill>
                            <a:schemeClr val="dk1"/>
                          </a:solidFill>
                          <a:latin typeface="Calibri"/>
                        </a:defRPr>
                      </a:lvl1pPr>
                      <a:lvl2pPr marL="1154435" algn="l" defTabSz="2308869" rtl="0" eaLnBrk="1" latinLnBrk="0" hangingPunct="1">
                        <a:defRPr sz="4500" kern="1200">
                          <a:solidFill>
                            <a:schemeClr val="dk1"/>
                          </a:solidFill>
                          <a:latin typeface="Calibri"/>
                        </a:defRPr>
                      </a:lvl2pPr>
                      <a:lvl3pPr marL="2308869" algn="l" defTabSz="2308869" rtl="0" eaLnBrk="1" latinLnBrk="0" hangingPunct="1">
                        <a:defRPr sz="4500" kern="1200">
                          <a:solidFill>
                            <a:schemeClr val="dk1"/>
                          </a:solidFill>
                          <a:latin typeface="Calibri"/>
                        </a:defRPr>
                      </a:lvl3pPr>
                      <a:lvl4pPr marL="3463305" algn="l" defTabSz="2308869" rtl="0" eaLnBrk="1" latinLnBrk="0" hangingPunct="1">
                        <a:defRPr sz="4500" kern="1200">
                          <a:solidFill>
                            <a:schemeClr val="dk1"/>
                          </a:solidFill>
                          <a:latin typeface="Calibri"/>
                        </a:defRPr>
                      </a:lvl4pPr>
                      <a:lvl5pPr marL="4617741" algn="l" defTabSz="2308869" rtl="0" eaLnBrk="1" latinLnBrk="0" hangingPunct="1">
                        <a:defRPr sz="4500" kern="1200">
                          <a:solidFill>
                            <a:schemeClr val="dk1"/>
                          </a:solidFill>
                          <a:latin typeface="Calibri"/>
                        </a:defRPr>
                      </a:lvl5pPr>
                      <a:lvl6pPr marL="5772174" algn="l" defTabSz="2308869" rtl="0" eaLnBrk="1" latinLnBrk="0" hangingPunct="1">
                        <a:defRPr sz="4500" kern="1200">
                          <a:solidFill>
                            <a:schemeClr val="dk1"/>
                          </a:solidFill>
                          <a:latin typeface="Calibri"/>
                        </a:defRPr>
                      </a:lvl6pPr>
                      <a:lvl7pPr marL="6926609" algn="l" defTabSz="2308869" rtl="0" eaLnBrk="1" latinLnBrk="0" hangingPunct="1">
                        <a:defRPr sz="4500" kern="1200">
                          <a:solidFill>
                            <a:schemeClr val="dk1"/>
                          </a:solidFill>
                          <a:latin typeface="Calibri"/>
                        </a:defRPr>
                      </a:lvl7pPr>
                      <a:lvl8pPr marL="8081044" algn="l" defTabSz="2308869" rtl="0" eaLnBrk="1" latinLnBrk="0" hangingPunct="1">
                        <a:defRPr sz="4500" kern="1200">
                          <a:solidFill>
                            <a:schemeClr val="dk1"/>
                          </a:solidFill>
                          <a:latin typeface="Calibri"/>
                        </a:defRPr>
                      </a:lvl8pPr>
                      <a:lvl9pPr marL="9235480" algn="l" defTabSz="2308869" rtl="0" eaLnBrk="1" latinLnBrk="0" hangingPunct="1">
                        <a:defRPr sz="4500" kern="1200">
                          <a:solidFill>
                            <a:schemeClr val="dk1"/>
                          </a:solidFill>
                          <a:latin typeface="Calibri"/>
                        </a:defRPr>
                      </a:lvl9pPr>
                    </a:lstStyle>
                    <a:p>
                      <a:pPr algn="l"/>
                      <a:r>
                        <a:rPr lang="en-US" sz="1200" dirty="0">
                          <a:solidFill>
                            <a:schemeClr val="tx1"/>
                          </a:solidFill>
                        </a:rPr>
                        <a:t>~160</a:t>
                      </a:r>
                    </a:p>
                  </a:txBody>
                  <a:tcPr marL="0" marR="0" marT="0" marB="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noFill/>
                  </a:tcPr>
                </a:tc>
                <a:tc>
                  <a:txBody>
                    <a:bodyPr/>
                    <a:lstStyle>
                      <a:lvl1pPr marL="0" algn="l" defTabSz="2308869" rtl="0" eaLnBrk="1" latinLnBrk="0" hangingPunct="1">
                        <a:defRPr sz="4500" kern="1200">
                          <a:solidFill>
                            <a:schemeClr val="dk1"/>
                          </a:solidFill>
                          <a:latin typeface="Calibri"/>
                        </a:defRPr>
                      </a:lvl1pPr>
                      <a:lvl2pPr marL="1154435" algn="l" defTabSz="2308869" rtl="0" eaLnBrk="1" latinLnBrk="0" hangingPunct="1">
                        <a:defRPr sz="4500" kern="1200">
                          <a:solidFill>
                            <a:schemeClr val="dk1"/>
                          </a:solidFill>
                          <a:latin typeface="Calibri"/>
                        </a:defRPr>
                      </a:lvl2pPr>
                      <a:lvl3pPr marL="2308869" algn="l" defTabSz="2308869" rtl="0" eaLnBrk="1" latinLnBrk="0" hangingPunct="1">
                        <a:defRPr sz="4500" kern="1200">
                          <a:solidFill>
                            <a:schemeClr val="dk1"/>
                          </a:solidFill>
                          <a:latin typeface="Calibri"/>
                        </a:defRPr>
                      </a:lvl3pPr>
                      <a:lvl4pPr marL="3463305" algn="l" defTabSz="2308869" rtl="0" eaLnBrk="1" latinLnBrk="0" hangingPunct="1">
                        <a:defRPr sz="4500" kern="1200">
                          <a:solidFill>
                            <a:schemeClr val="dk1"/>
                          </a:solidFill>
                          <a:latin typeface="Calibri"/>
                        </a:defRPr>
                      </a:lvl4pPr>
                      <a:lvl5pPr marL="4617741" algn="l" defTabSz="2308869" rtl="0" eaLnBrk="1" latinLnBrk="0" hangingPunct="1">
                        <a:defRPr sz="4500" kern="1200">
                          <a:solidFill>
                            <a:schemeClr val="dk1"/>
                          </a:solidFill>
                          <a:latin typeface="Calibri"/>
                        </a:defRPr>
                      </a:lvl5pPr>
                      <a:lvl6pPr marL="5772174" algn="l" defTabSz="2308869" rtl="0" eaLnBrk="1" latinLnBrk="0" hangingPunct="1">
                        <a:defRPr sz="4500" kern="1200">
                          <a:solidFill>
                            <a:schemeClr val="dk1"/>
                          </a:solidFill>
                          <a:latin typeface="Calibri"/>
                        </a:defRPr>
                      </a:lvl6pPr>
                      <a:lvl7pPr marL="6926609" algn="l" defTabSz="2308869" rtl="0" eaLnBrk="1" latinLnBrk="0" hangingPunct="1">
                        <a:defRPr sz="4500" kern="1200">
                          <a:solidFill>
                            <a:schemeClr val="dk1"/>
                          </a:solidFill>
                          <a:latin typeface="Calibri"/>
                        </a:defRPr>
                      </a:lvl7pPr>
                      <a:lvl8pPr marL="8081044" algn="l" defTabSz="2308869" rtl="0" eaLnBrk="1" latinLnBrk="0" hangingPunct="1">
                        <a:defRPr sz="4500" kern="1200">
                          <a:solidFill>
                            <a:schemeClr val="dk1"/>
                          </a:solidFill>
                          <a:latin typeface="Calibri"/>
                        </a:defRPr>
                      </a:lvl8pPr>
                      <a:lvl9pPr marL="9235480" algn="l" defTabSz="2308869" rtl="0" eaLnBrk="1" latinLnBrk="0" hangingPunct="1">
                        <a:defRPr sz="4500" kern="1200">
                          <a:solidFill>
                            <a:schemeClr val="dk1"/>
                          </a:solidFill>
                          <a:latin typeface="Calibri"/>
                        </a:defRPr>
                      </a:lvl9pPr>
                    </a:lstStyle>
                    <a:p>
                      <a:pPr algn="l"/>
                      <a:r>
                        <a:rPr lang="en-US" sz="1200" dirty="0">
                          <a:solidFill>
                            <a:schemeClr val="tx1"/>
                          </a:solidFill>
                        </a:rPr>
                        <a:t> km</a:t>
                      </a:r>
                    </a:p>
                  </a:txBody>
                  <a:tcPr marL="0" marR="0" marT="0" marB="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noFill/>
                  </a:tcPr>
                </a:tc>
                <a:extLst>
                  <a:ext uri="{0D108BD9-81ED-4DB2-BD59-A6C34878D82A}">
                    <a16:rowId xmlns:a16="http://schemas.microsoft.com/office/drawing/2014/main" val="49526064"/>
                  </a:ext>
                </a:extLst>
              </a:tr>
              <a:tr h="182880">
                <a:tc>
                  <a:txBody>
                    <a:bodyPr/>
                    <a:lstStyle>
                      <a:lvl1pPr marL="0" algn="l" defTabSz="2308869" rtl="0" eaLnBrk="1" latinLnBrk="0" hangingPunct="1">
                        <a:defRPr sz="4500" kern="1200">
                          <a:solidFill>
                            <a:schemeClr val="dk1"/>
                          </a:solidFill>
                          <a:latin typeface="Calibri"/>
                        </a:defRPr>
                      </a:lvl1pPr>
                      <a:lvl2pPr marL="1154435" algn="l" defTabSz="2308869" rtl="0" eaLnBrk="1" latinLnBrk="0" hangingPunct="1">
                        <a:defRPr sz="4500" kern="1200">
                          <a:solidFill>
                            <a:schemeClr val="dk1"/>
                          </a:solidFill>
                          <a:latin typeface="Calibri"/>
                        </a:defRPr>
                      </a:lvl2pPr>
                      <a:lvl3pPr marL="2308869" algn="l" defTabSz="2308869" rtl="0" eaLnBrk="1" latinLnBrk="0" hangingPunct="1">
                        <a:defRPr sz="4500" kern="1200">
                          <a:solidFill>
                            <a:schemeClr val="dk1"/>
                          </a:solidFill>
                          <a:latin typeface="Calibri"/>
                        </a:defRPr>
                      </a:lvl3pPr>
                      <a:lvl4pPr marL="3463305" algn="l" defTabSz="2308869" rtl="0" eaLnBrk="1" latinLnBrk="0" hangingPunct="1">
                        <a:defRPr sz="4500" kern="1200">
                          <a:solidFill>
                            <a:schemeClr val="dk1"/>
                          </a:solidFill>
                          <a:latin typeface="Calibri"/>
                        </a:defRPr>
                      </a:lvl4pPr>
                      <a:lvl5pPr marL="4617741" algn="l" defTabSz="2308869" rtl="0" eaLnBrk="1" latinLnBrk="0" hangingPunct="1">
                        <a:defRPr sz="4500" kern="1200">
                          <a:solidFill>
                            <a:schemeClr val="dk1"/>
                          </a:solidFill>
                          <a:latin typeface="Calibri"/>
                        </a:defRPr>
                      </a:lvl5pPr>
                      <a:lvl6pPr marL="5772174" algn="l" defTabSz="2308869" rtl="0" eaLnBrk="1" latinLnBrk="0" hangingPunct="1">
                        <a:defRPr sz="4500" kern="1200">
                          <a:solidFill>
                            <a:schemeClr val="dk1"/>
                          </a:solidFill>
                          <a:latin typeface="Calibri"/>
                        </a:defRPr>
                      </a:lvl6pPr>
                      <a:lvl7pPr marL="6926609" algn="l" defTabSz="2308869" rtl="0" eaLnBrk="1" latinLnBrk="0" hangingPunct="1">
                        <a:defRPr sz="4500" kern="1200">
                          <a:solidFill>
                            <a:schemeClr val="dk1"/>
                          </a:solidFill>
                          <a:latin typeface="Calibri"/>
                        </a:defRPr>
                      </a:lvl7pPr>
                      <a:lvl8pPr marL="8081044" algn="l" defTabSz="2308869" rtl="0" eaLnBrk="1" latinLnBrk="0" hangingPunct="1">
                        <a:defRPr sz="4500" kern="1200">
                          <a:solidFill>
                            <a:schemeClr val="dk1"/>
                          </a:solidFill>
                          <a:latin typeface="Calibri"/>
                        </a:defRPr>
                      </a:lvl8pPr>
                      <a:lvl9pPr marL="9235480" algn="l" defTabSz="2308869" rtl="0" eaLnBrk="1" latinLnBrk="0" hangingPunct="1">
                        <a:defRPr sz="4500" kern="1200">
                          <a:solidFill>
                            <a:schemeClr val="dk1"/>
                          </a:solidFill>
                          <a:latin typeface="Calibri"/>
                        </a:defRPr>
                      </a:lvl9pPr>
                    </a:lstStyle>
                    <a:p>
                      <a:r>
                        <a:rPr lang="en-US" sz="1200" dirty="0">
                          <a:solidFill>
                            <a:schemeClr val="tx1"/>
                          </a:solidFill>
                        </a:rPr>
                        <a:t>Apoapse altitude:</a:t>
                      </a:r>
                    </a:p>
                  </a:txBody>
                  <a:tcPr marL="0" marR="0" marT="0" marB="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noFill/>
                  </a:tcPr>
                </a:tc>
                <a:tc>
                  <a:txBody>
                    <a:bodyPr/>
                    <a:lstStyle>
                      <a:lvl1pPr marL="0" algn="l" defTabSz="2308869" rtl="0" eaLnBrk="1" latinLnBrk="0" hangingPunct="1">
                        <a:defRPr sz="4500" kern="1200">
                          <a:solidFill>
                            <a:schemeClr val="dk1"/>
                          </a:solidFill>
                          <a:latin typeface="Calibri"/>
                        </a:defRPr>
                      </a:lvl1pPr>
                      <a:lvl2pPr marL="1154435" algn="l" defTabSz="2308869" rtl="0" eaLnBrk="1" latinLnBrk="0" hangingPunct="1">
                        <a:defRPr sz="4500" kern="1200">
                          <a:solidFill>
                            <a:schemeClr val="dk1"/>
                          </a:solidFill>
                          <a:latin typeface="Calibri"/>
                        </a:defRPr>
                      </a:lvl2pPr>
                      <a:lvl3pPr marL="2308869" algn="l" defTabSz="2308869" rtl="0" eaLnBrk="1" latinLnBrk="0" hangingPunct="1">
                        <a:defRPr sz="4500" kern="1200">
                          <a:solidFill>
                            <a:schemeClr val="dk1"/>
                          </a:solidFill>
                          <a:latin typeface="Calibri"/>
                        </a:defRPr>
                      </a:lvl3pPr>
                      <a:lvl4pPr marL="3463305" algn="l" defTabSz="2308869" rtl="0" eaLnBrk="1" latinLnBrk="0" hangingPunct="1">
                        <a:defRPr sz="4500" kern="1200">
                          <a:solidFill>
                            <a:schemeClr val="dk1"/>
                          </a:solidFill>
                          <a:latin typeface="Calibri"/>
                        </a:defRPr>
                      </a:lvl4pPr>
                      <a:lvl5pPr marL="4617741" algn="l" defTabSz="2308869" rtl="0" eaLnBrk="1" latinLnBrk="0" hangingPunct="1">
                        <a:defRPr sz="4500" kern="1200">
                          <a:solidFill>
                            <a:schemeClr val="dk1"/>
                          </a:solidFill>
                          <a:latin typeface="Calibri"/>
                        </a:defRPr>
                      </a:lvl5pPr>
                      <a:lvl6pPr marL="5772174" algn="l" defTabSz="2308869" rtl="0" eaLnBrk="1" latinLnBrk="0" hangingPunct="1">
                        <a:defRPr sz="4500" kern="1200">
                          <a:solidFill>
                            <a:schemeClr val="dk1"/>
                          </a:solidFill>
                          <a:latin typeface="Calibri"/>
                        </a:defRPr>
                      </a:lvl6pPr>
                      <a:lvl7pPr marL="6926609" algn="l" defTabSz="2308869" rtl="0" eaLnBrk="1" latinLnBrk="0" hangingPunct="1">
                        <a:defRPr sz="4500" kern="1200">
                          <a:solidFill>
                            <a:schemeClr val="dk1"/>
                          </a:solidFill>
                          <a:latin typeface="Calibri"/>
                        </a:defRPr>
                      </a:lvl7pPr>
                      <a:lvl8pPr marL="8081044" algn="l" defTabSz="2308869" rtl="0" eaLnBrk="1" latinLnBrk="0" hangingPunct="1">
                        <a:defRPr sz="4500" kern="1200">
                          <a:solidFill>
                            <a:schemeClr val="dk1"/>
                          </a:solidFill>
                          <a:latin typeface="Calibri"/>
                        </a:defRPr>
                      </a:lvl8pPr>
                      <a:lvl9pPr marL="9235480" algn="l" defTabSz="2308869" rtl="0" eaLnBrk="1" latinLnBrk="0" hangingPunct="1">
                        <a:defRPr sz="4500" kern="1200">
                          <a:solidFill>
                            <a:schemeClr val="dk1"/>
                          </a:solidFill>
                          <a:latin typeface="Calibri"/>
                        </a:defRPr>
                      </a:lvl9pPr>
                    </a:lstStyle>
                    <a:p>
                      <a:pPr algn="l"/>
                      <a:r>
                        <a:rPr lang="en-US" sz="1200" dirty="0">
                          <a:solidFill>
                            <a:schemeClr val="tx1"/>
                          </a:solidFill>
                        </a:rPr>
                        <a:t>8400</a:t>
                      </a:r>
                    </a:p>
                  </a:txBody>
                  <a:tcPr marL="0" marR="0" marT="0" marB="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noFill/>
                  </a:tcPr>
                </a:tc>
                <a:tc>
                  <a:txBody>
                    <a:bodyPr/>
                    <a:lstStyle>
                      <a:lvl1pPr marL="0" algn="l" defTabSz="2308869" rtl="0" eaLnBrk="1" latinLnBrk="0" hangingPunct="1">
                        <a:defRPr sz="4500" kern="1200">
                          <a:solidFill>
                            <a:schemeClr val="dk1"/>
                          </a:solidFill>
                          <a:latin typeface="Calibri"/>
                        </a:defRPr>
                      </a:lvl1pPr>
                      <a:lvl2pPr marL="1154435" algn="l" defTabSz="2308869" rtl="0" eaLnBrk="1" latinLnBrk="0" hangingPunct="1">
                        <a:defRPr sz="4500" kern="1200">
                          <a:solidFill>
                            <a:schemeClr val="dk1"/>
                          </a:solidFill>
                          <a:latin typeface="Calibri"/>
                        </a:defRPr>
                      </a:lvl2pPr>
                      <a:lvl3pPr marL="2308869" algn="l" defTabSz="2308869" rtl="0" eaLnBrk="1" latinLnBrk="0" hangingPunct="1">
                        <a:defRPr sz="4500" kern="1200">
                          <a:solidFill>
                            <a:schemeClr val="dk1"/>
                          </a:solidFill>
                          <a:latin typeface="Calibri"/>
                        </a:defRPr>
                      </a:lvl3pPr>
                      <a:lvl4pPr marL="3463305" algn="l" defTabSz="2308869" rtl="0" eaLnBrk="1" latinLnBrk="0" hangingPunct="1">
                        <a:defRPr sz="4500" kern="1200">
                          <a:solidFill>
                            <a:schemeClr val="dk1"/>
                          </a:solidFill>
                          <a:latin typeface="Calibri"/>
                        </a:defRPr>
                      </a:lvl4pPr>
                      <a:lvl5pPr marL="4617741" algn="l" defTabSz="2308869" rtl="0" eaLnBrk="1" latinLnBrk="0" hangingPunct="1">
                        <a:defRPr sz="4500" kern="1200">
                          <a:solidFill>
                            <a:schemeClr val="dk1"/>
                          </a:solidFill>
                          <a:latin typeface="Calibri"/>
                        </a:defRPr>
                      </a:lvl5pPr>
                      <a:lvl6pPr marL="5772174" algn="l" defTabSz="2308869" rtl="0" eaLnBrk="1" latinLnBrk="0" hangingPunct="1">
                        <a:defRPr sz="4500" kern="1200">
                          <a:solidFill>
                            <a:schemeClr val="dk1"/>
                          </a:solidFill>
                          <a:latin typeface="Calibri"/>
                        </a:defRPr>
                      </a:lvl6pPr>
                      <a:lvl7pPr marL="6926609" algn="l" defTabSz="2308869" rtl="0" eaLnBrk="1" latinLnBrk="0" hangingPunct="1">
                        <a:defRPr sz="4500" kern="1200">
                          <a:solidFill>
                            <a:schemeClr val="dk1"/>
                          </a:solidFill>
                          <a:latin typeface="Calibri"/>
                        </a:defRPr>
                      </a:lvl7pPr>
                      <a:lvl8pPr marL="8081044" algn="l" defTabSz="2308869" rtl="0" eaLnBrk="1" latinLnBrk="0" hangingPunct="1">
                        <a:defRPr sz="4500" kern="1200">
                          <a:solidFill>
                            <a:schemeClr val="dk1"/>
                          </a:solidFill>
                          <a:latin typeface="Calibri"/>
                        </a:defRPr>
                      </a:lvl8pPr>
                      <a:lvl9pPr marL="9235480" algn="l" defTabSz="2308869" rtl="0" eaLnBrk="1" latinLnBrk="0" hangingPunct="1">
                        <a:defRPr sz="4500" kern="1200">
                          <a:solidFill>
                            <a:schemeClr val="dk1"/>
                          </a:solidFill>
                          <a:latin typeface="Calibri"/>
                        </a:defRPr>
                      </a:lvl9pPr>
                    </a:lstStyle>
                    <a:p>
                      <a:pPr algn="l"/>
                      <a:r>
                        <a:rPr lang="en-US" sz="1200" dirty="0">
                          <a:solidFill>
                            <a:schemeClr val="tx1"/>
                          </a:solidFill>
                        </a:rPr>
                        <a:t> km</a:t>
                      </a:r>
                    </a:p>
                  </a:txBody>
                  <a:tcPr marL="0" marR="0" marT="0" marB="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noFill/>
                  </a:tcPr>
                </a:tc>
                <a:extLst>
                  <a:ext uri="{0D108BD9-81ED-4DB2-BD59-A6C34878D82A}">
                    <a16:rowId xmlns:a16="http://schemas.microsoft.com/office/drawing/2014/main" val="629716270"/>
                  </a:ext>
                </a:extLst>
              </a:tr>
              <a:tr h="182880">
                <a:tc>
                  <a:txBody>
                    <a:bodyPr/>
                    <a:lstStyle>
                      <a:lvl1pPr marL="0" algn="l" defTabSz="2308869" rtl="0" eaLnBrk="1" latinLnBrk="0" hangingPunct="1">
                        <a:defRPr sz="4500" kern="1200">
                          <a:solidFill>
                            <a:schemeClr val="dk1"/>
                          </a:solidFill>
                          <a:latin typeface="Calibri"/>
                        </a:defRPr>
                      </a:lvl1pPr>
                      <a:lvl2pPr marL="1154435" algn="l" defTabSz="2308869" rtl="0" eaLnBrk="1" latinLnBrk="0" hangingPunct="1">
                        <a:defRPr sz="4500" kern="1200">
                          <a:solidFill>
                            <a:schemeClr val="dk1"/>
                          </a:solidFill>
                          <a:latin typeface="Calibri"/>
                        </a:defRPr>
                      </a:lvl2pPr>
                      <a:lvl3pPr marL="2308869" algn="l" defTabSz="2308869" rtl="0" eaLnBrk="1" latinLnBrk="0" hangingPunct="1">
                        <a:defRPr sz="4500" kern="1200">
                          <a:solidFill>
                            <a:schemeClr val="dk1"/>
                          </a:solidFill>
                          <a:latin typeface="Calibri"/>
                        </a:defRPr>
                      </a:lvl3pPr>
                      <a:lvl4pPr marL="3463305" algn="l" defTabSz="2308869" rtl="0" eaLnBrk="1" latinLnBrk="0" hangingPunct="1">
                        <a:defRPr sz="4500" kern="1200">
                          <a:solidFill>
                            <a:schemeClr val="dk1"/>
                          </a:solidFill>
                          <a:latin typeface="Calibri"/>
                        </a:defRPr>
                      </a:lvl4pPr>
                      <a:lvl5pPr marL="4617741" algn="l" defTabSz="2308869" rtl="0" eaLnBrk="1" latinLnBrk="0" hangingPunct="1">
                        <a:defRPr sz="4500" kern="1200">
                          <a:solidFill>
                            <a:schemeClr val="dk1"/>
                          </a:solidFill>
                          <a:latin typeface="Calibri"/>
                        </a:defRPr>
                      </a:lvl5pPr>
                      <a:lvl6pPr marL="5772174" algn="l" defTabSz="2308869" rtl="0" eaLnBrk="1" latinLnBrk="0" hangingPunct="1">
                        <a:defRPr sz="4500" kern="1200">
                          <a:solidFill>
                            <a:schemeClr val="dk1"/>
                          </a:solidFill>
                          <a:latin typeface="Calibri"/>
                        </a:defRPr>
                      </a:lvl6pPr>
                      <a:lvl7pPr marL="6926609" algn="l" defTabSz="2308869" rtl="0" eaLnBrk="1" latinLnBrk="0" hangingPunct="1">
                        <a:defRPr sz="4500" kern="1200">
                          <a:solidFill>
                            <a:schemeClr val="dk1"/>
                          </a:solidFill>
                          <a:latin typeface="Calibri"/>
                        </a:defRPr>
                      </a:lvl7pPr>
                      <a:lvl8pPr marL="8081044" algn="l" defTabSz="2308869" rtl="0" eaLnBrk="1" latinLnBrk="0" hangingPunct="1">
                        <a:defRPr sz="4500" kern="1200">
                          <a:solidFill>
                            <a:schemeClr val="dk1"/>
                          </a:solidFill>
                          <a:latin typeface="Calibri"/>
                        </a:defRPr>
                      </a:lvl8pPr>
                      <a:lvl9pPr marL="9235480" algn="l" defTabSz="2308869" rtl="0" eaLnBrk="1" latinLnBrk="0" hangingPunct="1">
                        <a:defRPr sz="4500" kern="1200">
                          <a:solidFill>
                            <a:schemeClr val="dk1"/>
                          </a:solidFill>
                          <a:latin typeface="Calibri"/>
                        </a:defRPr>
                      </a:lvl9pPr>
                    </a:lstStyle>
                    <a:p>
                      <a:r>
                        <a:rPr lang="en-US" sz="1200" dirty="0">
                          <a:solidFill>
                            <a:schemeClr val="tx1"/>
                          </a:solidFill>
                        </a:rPr>
                        <a:t>Inclination:</a:t>
                      </a:r>
                    </a:p>
                  </a:txBody>
                  <a:tcPr marL="0" marR="0" marT="0" marB="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noFill/>
                  </a:tcPr>
                </a:tc>
                <a:tc>
                  <a:txBody>
                    <a:bodyPr/>
                    <a:lstStyle>
                      <a:lvl1pPr marL="0" algn="l" defTabSz="2308869" rtl="0" eaLnBrk="1" latinLnBrk="0" hangingPunct="1">
                        <a:defRPr sz="4500" kern="1200">
                          <a:solidFill>
                            <a:schemeClr val="dk1"/>
                          </a:solidFill>
                          <a:latin typeface="Calibri"/>
                        </a:defRPr>
                      </a:lvl1pPr>
                      <a:lvl2pPr marL="1154435" algn="l" defTabSz="2308869" rtl="0" eaLnBrk="1" latinLnBrk="0" hangingPunct="1">
                        <a:defRPr sz="4500" kern="1200">
                          <a:solidFill>
                            <a:schemeClr val="dk1"/>
                          </a:solidFill>
                          <a:latin typeface="Calibri"/>
                        </a:defRPr>
                      </a:lvl2pPr>
                      <a:lvl3pPr marL="2308869" algn="l" defTabSz="2308869" rtl="0" eaLnBrk="1" latinLnBrk="0" hangingPunct="1">
                        <a:defRPr sz="4500" kern="1200">
                          <a:solidFill>
                            <a:schemeClr val="dk1"/>
                          </a:solidFill>
                          <a:latin typeface="Calibri"/>
                        </a:defRPr>
                      </a:lvl3pPr>
                      <a:lvl4pPr marL="3463305" algn="l" defTabSz="2308869" rtl="0" eaLnBrk="1" latinLnBrk="0" hangingPunct="1">
                        <a:defRPr sz="4500" kern="1200">
                          <a:solidFill>
                            <a:schemeClr val="dk1"/>
                          </a:solidFill>
                          <a:latin typeface="Calibri"/>
                        </a:defRPr>
                      </a:lvl4pPr>
                      <a:lvl5pPr marL="4617741" algn="l" defTabSz="2308869" rtl="0" eaLnBrk="1" latinLnBrk="0" hangingPunct="1">
                        <a:defRPr sz="4500" kern="1200">
                          <a:solidFill>
                            <a:schemeClr val="dk1"/>
                          </a:solidFill>
                          <a:latin typeface="Calibri"/>
                        </a:defRPr>
                      </a:lvl5pPr>
                      <a:lvl6pPr marL="5772174" algn="l" defTabSz="2308869" rtl="0" eaLnBrk="1" latinLnBrk="0" hangingPunct="1">
                        <a:defRPr sz="4500" kern="1200">
                          <a:solidFill>
                            <a:schemeClr val="dk1"/>
                          </a:solidFill>
                          <a:latin typeface="Calibri"/>
                        </a:defRPr>
                      </a:lvl6pPr>
                      <a:lvl7pPr marL="6926609" algn="l" defTabSz="2308869" rtl="0" eaLnBrk="1" latinLnBrk="0" hangingPunct="1">
                        <a:defRPr sz="4500" kern="1200">
                          <a:solidFill>
                            <a:schemeClr val="dk1"/>
                          </a:solidFill>
                          <a:latin typeface="Calibri"/>
                        </a:defRPr>
                      </a:lvl7pPr>
                      <a:lvl8pPr marL="8081044" algn="l" defTabSz="2308869" rtl="0" eaLnBrk="1" latinLnBrk="0" hangingPunct="1">
                        <a:defRPr sz="4500" kern="1200">
                          <a:solidFill>
                            <a:schemeClr val="dk1"/>
                          </a:solidFill>
                          <a:latin typeface="Calibri"/>
                        </a:defRPr>
                      </a:lvl8pPr>
                      <a:lvl9pPr marL="9235480" algn="l" defTabSz="2308869" rtl="0" eaLnBrk="1" latinLnBrk="0" hangingPunct="1">
                        <a:defRPr sz="4500" kern="1200">
                          <a:solidFill>
                            <a:schemeClr val="dk1"/>
                          </a:solidFill>
                          <a:latin typeface="Calibri"/>
                        </a:defRPr>
                      </a:lvl9pPr>
                    </a:lstStyle>
                    <a:p>
                      <a:pPr algn="l"/>
                      <a:r>
                        <a:rPr lang="en-US" sz="1200" b="0" dirty="0">
                          <a:solidFill>
                            <a:schemeClr val="tx1"/>
                          </a:solidFill>
                        </a:rPr>
                        <a:t>65</a:t>
                      </a:r>
                    </a:p>
                  </a:txBody>
                  <a:tcPr marL="0" marR="0" marT="0" marB="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noFill/>
                  </a:tcPr>
                </a:tc>
                <a:tc>
                  <a:txBody>
                    <a:bodyPr/>
                    <a:lstStyle>
                      <a:lvl1pPr marL="0" algn="l" defTabSz="2308869" rtl="0" eaLnBrk="1" latinLnBrk="0" hangingPunct="1">
                        <a:defRPr sz="4500" kern="1200">
                          <a:solidFill>
                            <a:schemeClr val="dk1"/>
                          </a:solidFill>
                          <a:latin typeface="Calibri"/>
                        </a:defRPr>
                      </a:lvl1pPr>
                      <a:lvl2pPr marL="1154435" algn="l" defTabSz="2308869" rtl="0" eaLnBrk="1" latinLnBrk="0" hangingPunct="1">
                        <a:defRPr sz="4500" kern="1200">
                          <a:solidFill>
                            <a:schemeClr val="dk1"/>
                          </a:solidFill>
                          <a:latin typeface="Calibri"/>
                        </a:defRPr>
                      </a:lvl2pPr>
                      <a:lvl3pPr marL="2308869" algn="l" defTabSz="2308869" rtl="0" eaLnBrk="1" latinLnBrk="0" hangingPunct="1">
                        <a:defRPr sz="4500" kern="1200">
                          <a:solidFill>
                            <a:schemeClr val="dk1"/>
                          </a:solidFill>
                          <a:latin typeface="Calibri"/>
                        </a:defRPr>
                      </a:lvl3pPr>
                      <a:lvl4pPr marL="3463305" algn="l" defTabSz="2308869" rtl="0" eaLnBrk="1" latinLnBrk="0" hangingPunct="1">
                        <a:defRPr sz="4500" kern="1200">
                          <a:solidFill>
                            <a:schemeClr val="dk1"/>
                          </a:solidFill>
                          <a:latin typeface="Calibri"/>
                        </a:defRPr>
                      </a:lvl4pPr>
                      <a:lvl5pPr marL="4617741" algn="l" defTabSz="2308869" rtl="0" eaLnBrk="1" latinLnBrk="0" hangingPunct="1">
                        <a:defRPr sz="4500" kern="1200">
                          <a:solidFill>
                            <a:schemeClr val="dk1"/>
                          </a:solidFill>
                          <a:latin typeface="Calibri"/>
                        </a:defRPr>
                      </a:lvl5pPr>
                      <a:lvl6pPr marL="5772174" algn="l" defTabSz="2308869" rtl="0" eaLnBrk="1" latinLnBrk="0" hangingPunct="1">
                        <a:defRPr sz="4500" kern="1200">
                          <a:solidFill>
                            <a:schemeClr val="dk1"/>
                          </a:solidFill>
                          <a:latin typeface="Calibri"/>
                        </a:defRPr>
                      </a:lvl6pPr>
                      <a:lvl7pPr marL="6926609" algn="l" defTabSz="2308869" rtl="0" eaLnBrk="1" latinLnBrk="0" hangingPunct="1">
                        <a:defRPr sz="4500" kern="1200">
                          <a:solidFill>
                            <a:schemeClr val="dk1"/>
                          </a:solidFill>
                          <a:latin typeface="Calibri"/>
                        </a:defRPr>
                      </a:lvl7pPr>
                      <a:lvl8pPr marL="8081044" algn="l" defTabSz="2308869" rtl="0" eaLnBrk="1" latinLnBrk="0" hangingPunct="1">
                        <a:defRPr sz="4500" kern="1200">
                          <a:solidFill>
                            <a:schemeClr val="dk1"/>
                          </a:solidFill>
                          <a:latin typeface="Calibri"/>
                        </a:defRPr>
                      </a:lvl8pPr>
                      <a:lvl9pPr marL="9235480" algn="l" defTabSz="2308869" rtl="0" eaLnBrk="1" latinLnBrk="0" hangingPunct="1">
                        <a:defRPr sz="4500" kern="1200">
                          <a:solidFill>
                            <a:schemeClr val="dk1"/>
                          </a:solidFill>
                          <a:latin typeface="Calibri"/>
                        </a:defRPr>
                      </a:lvl9pPr>
                    </a:lstStyle>
                    <a:p>
                      <a:pPr algn="l"/>
                      <a:r>
                        <a:rPr lang="en-US" sz="1200" dirty="0">
                          <a:solidFill>
                            <a:schemeClr val="tx1"/>
                          </a:solidFill>
                        </a:rPr>
                        <a:t> deg</a:t>
                      </a:r>
                    </a:p>
                  </a:txBody>
                  <a:tcPr marL="0" marR="0" marT="0" marB="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noFill/>
                  </a:tcPr>
                </a:tc>
                <a:extLst>
                  <a:ext uri="{0D108BD9-81ED-4DB2-BD59-A6C34878D82A}">
                    <a16:rowId xmlns:a16="http://schemas.microsoft.com/office/drawing/2014/main" val="4144241420"/>
                  </a:ext>
                </a:extLst>
              </a:tr>
              <a:tr h="182880">
                <a:tc>
                  <a:txBody>
                    <a:bodyPr/>
                    <a:lstStyle>
                      <a:lvl1pPr marL="0" algn="l" defTabSz="2308869" rtl="0" eaLnBrk="1" latinLnBrk="0" hangingPunct="1">
                        <a:defRPr sz="4500" kern="1200">
                          <a:solidFill>
                            <a:schemeClr val="dk1"/>
                          </a:solidFill>
                          <a:latin typeface="Calibri"/>
                        </a:defRPr>
                      </a:lvl1pPr>
                      <a:lvl2pPr marL="1154435" algn="l" defTabSz="2308869" rtl="0" eaLnBrk="1" latinLnBrk="0" hangingPunct="1">
                        <a:defRPr sz="4500" kern="1200">
                          <a:solidFill>
                            <a:schemeClr val="dk1"/>
                          </a:solidFill>
                          <a:latin typeface="Calibri"/>
                        </a:defRPr>
                      </a:lvl2pPr>
                      <a:lvl3pPr marL="2308869" algn="l" defTabSz="2308869" rtl="0" eaLnBrk="1" latinLnBrk="0" hangingPunct="1">
                        <a:defRPr sz="4500" kern="1200">
                          <a:solidFill>
                            <a:schemeClr val="dk1"/>
                          </a:solidFill>
                          <a:latin typeface="Calibri"/>
                        </a:defRPr>
                      </a:lvl3pPr>
                      <a:lvl4pPr marL="3463305" algn="l" defTabSz="2308869" rtl="0" eaLnBrk="1" latinLnBrk="0" hangingPunct="1">
                        <a:defRPr sz="4500" kern="1200">
                          <a:solidFill>
                            <a:schemeClr val="dk1"/>
                          </a:solidFill>
                          <a:latin typeface="Calibri"/>
                        </a:defRPr>
                      </a:lvl4pPr>
                      <a:lvl5pPr marL="4617741" algn="l" defTabSz="2308869" rtl="0" eaLnBrk="1" latinLnBrk="0" hangingPunct="1">
                        <a:defRPr sz="4500" kern="1200">
                          <a:solidFill>
                            <a:schemeClr val="dk1"/>
                          </a:solidFill>
                          <a:latin typeface="Calibri"/>
                        </a:defRPr>
                      </a:lvl5pPr>
                      <a:lvl6pPr marL="5772174" algn="l" defTabSz="2308869" rtl="0" eaLnBrk="1" latinLnBrk="0" hangingPunct="1">
                        <a:defRPr sz="4500" kern="1200">
                          <a:solidFill>
                            <a:schemeClr val="dk1"/>
                          </a:solidFill>
                          <a:latin typeface="Calibri"/>
                        </a:defRPr>
                      </a:lvl6pPr>
                      <a:lvl7pPr marL="6926609" algn="l" defTabSz="2308869" rtl="0" eaLnBrk="1" latinLnBrk="0" hangingPunct="1">
                        <a:defRPr sz="4500" kern="1200">
                          <a:solidFill>
                            <a:schemeClr val="dk1"/>
                          </a:solidFill>
                          <a:latin typeface="Calibri"/>
                        </a:defRPr>
                      </a:lvl7pPr>
                      <a:lvl8pPr marL="8081044" algn="l" defTabSz="2308869" rtl="0" eaLnBrk="1" latinLnBrk="0" hangingPunct="1">
                        <a:defRPr sz="4500" kern="1200">
                          <a:solidFill>
                            <a:schemeClr val="dk1"/>
                          </a:solidFill>
                          <a:latin typeface="Calibri"/>
                        </a:defRPr>
                      </a:lvl8pPr>
                      <a:lvl9pPr marL="9235480" algn="l" defTabSz="2308869" rtl="0" eaLnBrk="1" latinLnBrk="0" hangingPunct="1">
                        <a:defRPr sz="4500" kern="1200">
                          <a:solidFill>
                            <a:schemeClr val="dk1"/>
                          </a:solidFill>
                          <a:latin typeface="Calibri"/>
                        </a:defRPr>
                      </a:lvl9pPr>
                    </a:lstStyle>
                    <a:p>
                      <a:r>
                        <a:rPr lang="en-US" sz="1200" dirty="0">
                          <a:solidFill>
                            <a:schemeClr val="tx1"/>
                          </a:solidFill>
                        </a:rPr>
                        <a:t>Period:</a:t>
                      </a:r>
                    </a:p>
                  </a:txBody>
                  <a:tcPr marL="0" marR="0" marT="0" marB="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noFill/>
                  </a:tcPr>
                </a:tc>
                <a:tc>
                  <a:txBody>
                    <a:bodyPr/>
                    <a:lstStyle>
                      <a:lvl1pPr marL="0" algn="l" defTabSz="2308869" rtl="0" eaLnBrk="1" latinLnBrk="0" hangingPunct="1">
                        <a:defRPr sz="4500" kern="1200">
                          <a:solidFill>
                            <a:schemeClr val="dk1"/>
                          </a:solidFill>
                          <a:latin typeface="Calibri"/>
                        </a:defRPr>
                      </a:lvl1pPr>
                      <a:lvl2pPr marL="1154435" algn="l" defTabSz="2308869" rtl="0" eaLnBrk="1" latinLnBrk="0" hangingPunct="1">
                        <a:defRPr sz="4500" kern="1200">
                          <a:solidFill>
                            <a:schemeClr val="dk1"/>
                          </a:solidFill>
                          <a:latin typeface="Calibri"/>
                        </a:defRPr>
                      </a:lvl2pPr>
                      <a:lvl3pPr marL="2308869" algn="l" defTabSz="2308869" rtl="0" eaLnBrk="1" latinLnBrk="0" hangingPunct="1">
                        <a:defRPr sz="4500" kern="1200">
                          <a:solidFill>
                            <a:schemeClr val="dk1"/>
                          </a:solidFill>
                          <a:latin typeface="Calibri"/>
                        </a:defRPr>
                      </a:lvl3pPr>
                      <a:lvl4pPr marL="3463305" algn="l" defTabSz="2308869" rtl="0" eaLnBrk="1" latinLnBrk="0" hangingPunct="1">
                        <a:defRPr sz="4500" kern="1200">
                          <a:solidFill>
                            <a:schemeClr val="dk1"/>
                          </a:solidFill>
                          <a:latin typeface="Calibri"/>
                        </a:defRPr>
                      </a:lvl4pPr>
                      <a:lvl5pPr marL="4617741" algn="l" defTabSz="2308869" rtl="0" eaLnBrk="1" latinLnBrk="0" hangingPunct="1">
                        <a:defRPr sz="4500" kern="1200">
                          <a:solidFill>
                            <a:schemeClr val="dk1"/>
                          </a:solidFill>
                          <a:latin typeface="Calibri"/>
                        </a:defRPr>
                      </a:lvl5pPr>
                      <a:lvl6pPr marL="5772174" algn="l" defTabSz="2308869" rtl="0" eaLnBrk="1" latinLnBrk="0" hangingPunct="1">
                        <a:defRPr sz="4500" kern="1200">
                          <a:solidFill>
                            <a:schemeClr val="dk1"/>
                          </a:solidFill>
                          <a:latin typeface="Calibri"/>
                        </a:defRPr>
                      </a:lvl6pPr>
                      <a:lvl7pPr marL="6926609" algn="l" defTabSz="2308869" rtl="0" eaLnBrk="1" latinLnBrk="0" hangingPunct="1">
                        <a:defRPr sz="4500" kern="1200">
                          <a:solidFill>
                            <a:schemeClr val="dk1"/>
                          </a:solidFill>
                          <a:latin typeface="Calibri"/>
                        </a:defRPr>
                      </a:lvl7pPr>
                      <a:lvl8pPr marL="8081044" algn="l" defTabSz="2308869" rtl="0" eaLnBrk="1" latinLnBrk="0" hangingPunct="1">
                        <a:defRPr sz="4500" kern="1200">
                          <a:solidFill>
                            <a:schemeClr val="dk1"/>
                          </a:solidFill>
                          <a:latin typeface="Calibri"/>
                        </a:defRPr>
                      </a:lvl8pPr>
                      <a:lvl9pPr marL="9235480" algn="l" defTabSz="2308869" rtl="0" eaLnBrk="1" latinLnBrk="0" hangingPunct="1">
                        <a:defRPr sz="4500" kern="1200">
                          <a:solidFill>
                            <a:schemeClr val="dk1"/>
                          </a:solidFill>
                          <a:latin typeface="Calibri"/>
                        </a:defRPr>
                      </a:lvl9pPr>
                    </a:lstStyle>
                    <a:p>
                      <a:pPr algn="l"/>
                      <a:r>
                        <a:rPr lang="en-US" sz="1200" dirty="0">
                          <a:solidFill>
                            <a:schemeClr val="tx1"/>
                          </a:solidFill>
                        </a:rPr>
                        <a:t>5.66</a:t>
                      </a:r>
                    </a:p>
                  </a:txBody>
                  <a:tcPr marL="0" marR="0" marT="0" marB="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noFill/>
                  </a:tcPr>
                </a:tc>
                <a:tc>
                  <a:txBody>
                    <a:bodyPr/>
                    <a:lstStyle>
                      <a:lvl1pPr marL="0" algn="l" defTabSz="2308869" rtl="0" eaLnBrk="1" latinLnBrk="0" hangingPunct="1">
                        <a:defRPr sz="4500" kern="1200">
                          <a:solidFill>
                            <a:schemeClr val="dk1"/>
                          </a:solidFill>
                          <a:latin typeface="Calibri"/>
                        </a:defRPr>
                      </a:lvl1pPr>
                      <a:lvl2pPr marL="1154435" algn="l" defTabSz="2308869" rtl="0" eaLnBrk="1" latinLnBrk="0" hangingPunct="1">
                        <a:defRPr sz="4500" kern="1200">
                          <a:solidFill>
                            <a:schemeClr val="dk1"/>
                          </a:solidFill>
                          <a:latin typeface="Calibri"/>
                        </a:defRPr>
                      </a:lvl2pPr>
                      <a:lvl3pPr marL="2308869" algn="l" defTabSz="2308869" rtl="0" eaLnBrk="1" latinLnBrk="0" hangingPunct="1">
                        <a:defRPr sz="4500" kern="1200">
                          <a:solidFill>
                            <a:schemeClr val="dk1"/>
                          </a:solidFill>
                          <a:latin typeface="Calibri"/>
                        </a:defRPr>
                      </a:lvl3pPr>
                      <a:lvl4pPr marL="3463305" algn="l" defTabSz="2308869" rtl="0" eaLnBrk="1" latinLnBrk="0" hangingPunct="1">
                        <a:defRPr sz="4500" kern="1200">
                          <a:solidFill>
                            <a:schemeClr val="dk1"/>
                          </a:solidFill>
                          <a:latin typeface="Calibri"/>
                        </a:defRPr>
                      </a:lvl4pPr>
                      <a:lvl5pPr marL="4617741" algn="l" defTabSz="2308869" rtl="0" eaLnBrk="1" latinLnBrk="0" hangingPunct="1">
                        <a:defRPr sz="4500" kern="1200">
                          <a:solidFill>
                            <a:schemeClr val="dk1"/>
                          </a:solidFill>
                          <a:latin typeface="Calibri"/>
                        </a:defRPr>
                      </a:lvl5pPr>
                      <a:lvl6pPr marL="5772174" algn="l" defTabSz="2308869" rtl="0" eaLnBrk="1" latinLnBrk="0" hangingPunct="1">
                        <a:defRPr sz="4500" kern="1200">
                          <a:solidFill>
                            <a:schemeClr val="dk1"/>
                          </a:solidFill>
                          <a:latin typeface="Calibri"/>
                        </a:defRPr>
                      </a:lvl6pPr>
                      <a:lvl7pPr marL="6926609" algn="l" defTabSz="2308869" rtl="0" eaLnBrk="1" latinLnBrk="0" hangingPunct="1">
                        <a:defRPr sz="4500" kern="1200">
                          <a:solidFill>
                            <a:schemeClr val="dk1"/>
                          </a:solidFill>
                          <a:latin typeface="Calibri"/>
                        </a:defRPr>
                      </a:lvl7pPr>
                      <a:lvl8pPr marL="8081044" algn="l" defTabSz="2308869" rtl="0" eaLnBrk="1" latinLnBrk="0" hangingPunct="1">
                        <a:defRPr sz="4500" kern="1200">
                          <a:solidFill>
                            <a:schemeClr val="dk1"/>
                          </a:solidFill>
                          <a:latin typeface="Calibri"/>
                        </a:defRPr>
                      </a:lvl8pPr>
                      <a:lvl9pPr marL="9235480" algn="l" defTabSz="2308869" rtl="0" eaLnBrk="1" latinLnBrk="0" hangingPunct="1">
                        <a:defRPr sz="4500" kern="1200">
                          <a:solidFill>
                            <a:schemeClr val="dk1"/>
                          </a:solidFill>
                          <a:latin typeface="Calibri"/>
                        </a:defRPr>
                      </a:lvl9pPr>
                    </a:lstStyle>
                    <a:p>
                      <a:pPr algn="l"/>
                      <a:r>
                        <a:rPr lang="en-US" sz="1200" dirty="0">
                          <a:solidFill>
                            <a:schemeClr val="tx1"/>
                          </a:solidFill>
                        </a:rPr>
                        <a:t> </a:t>
                      </a:r>
                      <a:r>
                        <a:rPr lang="en-US" sz="1200" dirty="0" err="1">
                          <a:solidFill>
                            <a:schemeClr val="tx1"/>
                          </a:solidFill>
                        </a:rPr>
                        <a:t>hrs</a:t>
                      </a:r>
                      <a:endParaRPr lang="en-US" sz="1200" dirty="0">
                        <a:solidFill>
                          <a:schemeClr val="tx1"/>
                        </a:solidFill>
                      </a:endParaRPr>
                    </a:p>
                  </a:txBody>
                  <a:tcPr marL="0" marR="0" marT="0" marB="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noFill/>
                  </a:tcPr>
                </a:tc>
                <a:extLst>
                  <a:ext uri="{0D108BD9-81ED-4DB2-BD59-A6C34878D82A}">
                    <a16:rowId xmlns:a16="http://schemas.microsoft.com/office/drawing/2014/main" val="3914762016"/>
                  </a:ext>
                </a:extLst>
              </a:tr>
            </a:tbl>
          </a:graphicData>
        </a:graphic>
      </p:graphicFrame>
      <p:graphicFrame>
        <p:nvGraphicFramePr>
          <p:cNvPr id="11" name="Table 10">
            <a:extLst>
              <a:ext uri="{FF2B5EF4-FFF2-40B4-BE49-F238E27FC236}">
                <a16:creationId xmlns:a16="http://schemas.microsoft.com/office/drawing/2014/main" id="{B8AB8C3A-6504-5C96-50E3-761D248BD278}"/>
              </a:ext>
            </a:extLst>
          </p:cNvPr>
          <p:cNvGraphicFramePr>
            <a:graphicFrameLocks noGrp="1"/>
          </p:cNvGraphicFramePr>
          <p:nvPr/>
        </p:nvGraphicFramePr>
        <p:xfrm>
          <a:off x="6579208" y="1975214"/>
          <a:ext cx="2473778" cy="735224"/>
        </p:xfrm>
        <a:graphic>
          <a:graphicData uri="http://schemas.openxmlformats.org/drawingml/2006/table">
            <a:tbl>
              <a:tblPr/>
              <a:tblGrid>
                <a:gridCol w="1240223">
                  <a:extLst>
                    <a:ext uri="{9D8B030D-6E8A-4147-A177-3AD203B41FA5}">
                      <a16:colId xmlns:a16="http://schemas.microsoft.com/office/drawing/2014/main" val="3929626983"/>
                    </a:ext>
                  </a:extLst>
                </a:gridCol>
                <a:gridCol w="506262">
                  <a:extLst>
                    <a:ext uri="{9D8B030D-6E8A-4147-A177-3AD203B41FA5}">
                      <a16:colId xmlns:a16="http://schemas.microsoft.com/office/drawing/2014/main" val="3482122690"/>
                    </a:ext>
                  </a:extLst>
                </a:gridCol>
                <a:gridCol w="405156">
                  <a:extLst>
                    <a:ext uri="{9D8B030D-6E8A-4147-A177-3AD203B41FA5}">
                      <a16:colId xmlns:a16="http://schemas.microsoft.com/office/drawing/2014/main" val="3799455832"/>
                    </a:ext>
                  </a:extLst>
                </a:gridCol>
                <a:gridCol w="322137">
                  <a:extLst>
                    <a:ext uri="{9D8B030D-6E8A-4147-A177-3AD203B41FA5}">
                      <a16:colId xmlns:a16="http://schemas.microsoft.com/office/drawing/2014/main" val="1310269514"/>
                    </a:ext>
                  </a:extLst>
                </a:gridCol>
              </a:tblGrid>
              <a:tr h="183806">
                <a:tc>
                  <a:txBody>
                    <a:bodyPr/>
                    <a:lstStyle>
                      <a:lvl1pPr marL="0" algn="l" defTabSz="2308869" rtl="0" eaLnBrk="1" latinLnBrk="0" hangingPunct="1">
                        <a:defRPr sz="4500" kern="1200">
                          <a:solidFill>
                            <a:schemeClr val="dk1"/>
                          </a:solidFill>
                          <a:latin typeface="Calibri"/>
                        </a:defRPr>
                      </a:lvl1pPr>
                      <a:lvl2pPr marL="1154435" algn="l" defTabSz="2308869" rtl="0" eaLnBrk="1" latinLnBrk="0" hangingPunct="1">
                        <a:defRPr sz="4500" kern="1200">
                          <a:solidFill>
                            <a:schemeClr val="dk1"/>
                          </a:solidFill>
                          <a:latin typeface="Calibri"/>
                        </a:defRPr>
                      </a:lvl2pPr>
                      <a:lvl3pPr marL="2308869" algn="l" defTabSz="2308869" rtl="0" eaLnBrk="1" latinLnBrk="0" hangingPunct="1">
                        <a:defRPr sz="4500" kern="1200">
                          <a:solidFill>
                            <a:schemeClr val="dk1"/>
                          </a:solidFill>
                          <a:latin typeface="Calibri"/>
                        </a:defRPr>
                      </a:lvl3pPr>
                      <a:lvl4pPr marL="3463305" algn="l" defTabSz="2308869" rtl="0" eaLnBrk="1" latinLnBrk="0" hangingPunct="1">
                        <a:defRPr sz="4500" kern="1200">
                          <a:solidFill>
                            <a:schemeClr val="dk1"/>
                          </a:solidFill>
                          <a:latin typeface="Calibri"/>
                        </a:defRPr>
                      </a:lvl4pPr>
                      <a:lvl5pPr marL="4617741" algn="l" defTabSz="2308869" rtl="0" eaLnBrk="1" latinLnBrk="0" hangingPunct="1">
                        <a:defRPr sz="4500" kern="1200">
                          <a:solidFill>
                            <a:schemeClr val="dk1"/>
                          </a:solidFill>
                          <a:latin typeface="Calibri"/>
                        </a:defRPr>
                      </a:lvl5pPr>
                      <a:lvl6pPr marL="5772174" algn="l" defTabSz="2308869" rtl="0" eaLnBrk="1" latinLnBrk="0" hangingPunct="1">
                        <a:defRPr sz="4500" kern="1200">
                          <a:solidFill>
                            <a:schemeClr val="dk1"/>
                          </a:solidFill>
                          <a:latin typeface="Calibri"/>
                        </a:defRPr>
                      </a:lvl6pPr>
                      <a:lvl7pPr marL="6926609" algn="l" defTabSz="2308869" rtl="0" eaLnBrk="1" latinLnBrk="0" hangingPunct="1">
                        <a:defRPr sz="4500" kern="1200">
                          <a:solidFill>
                            <a:schemeClr val="dk1"/>
                          </a:solidFill>
                          <a:latin typeface="Calibri"/>
                        </a:defRPr>
                      </a:lvl7pPr>
                      <a:lvl8pPr marL="8081044" algn="l" defTabSz="2308869" rtl="0" eaLnBrk="1" latinLnBrk="0" hangingPunct="1">
                        <a:defRPr sz="4500" kern="1200">
                          <a:solidFill>
                            <a:schemeClr val="dk1"/>
                          </a:solidFill>
                          <a:latin typeface="Calibri"/>
                        </a:defRPr>
                      </a:lvl8pPr>
                      <a:lvl9pPr marL="9235480" algn="l" defTabSz="2308869" rtl="0" eaLnBrk="1" latinLnBrk="0" hangingPunct="1">
                        <a:defRPr sz="4500" kern="1200">
                          <a:solidFill>
                            <a:schemeClr val="dk1"/>
                          </a:solidFill>
                          <a:latin typeface="Calibri"/>
                        </a:defRPr>
                      </a:lvl9pPr>
                    </a:lstStyle>
                    <a:p>
                      <a:r>
                        <a:rPr lang="en-US" sz="1200" dirty="0">
                          <a:solidFill>
                            <a:schemeClr val="tx1"/>
                          </a:solidFill>
                        </a:rPr>
                        <a:t>Periapse altitudes:</a:t>
                      </a:r>
                    </a:p>
                  </a:txBody>
                  <a:tcPr marL="0" marR="0" marT="0" marB="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noFill/>
                  </a:tcPr>
                </a:tc>
                <a:tc>
                  <a:txBody>
                    <a:bodyPr/>
                    <a:lstStyle>
                      <a:lvl1pPr marL="0" algn="l" defTabSz="2308869" rtl="0" eaLnBrk="1" latinLnBrk="0" hangingPunct="1">
                        <a:defRPr sz="4500" kern="1200">
                          <a:solidFill>
                            <a:schemeClr val="dk1"/>
                          </a:solidFill>
                          <a:latin typeface="Calibri"/>
                        </a:defRPr>
                      </a:lvl1pPr>
                      <a:lvl2pPr marL="1154435" algn="l" defTabSz="2308869" rtl="0" eaLnBrk="1" latinLnBrk="0" hangingPunct="1">
                        <a:defRPr sz="4500" kern="1200">
                          <a:solidFill>
                            <a:schemeClr val="dk1"/>
                          </a:solidFill>
                          <a:latin typeface="Calibri"/>
                        </a:defRPr>
                      </a:lvl2pPr>
                      <a:lvl3pPr marL="2308869" algn="l" defTabSz="2308869" rtl="0" eaLnBrk="1" latinLnBrk="0" hangingPunct="1">
                        <a:defRPr sz="4500" kern="1200">
                          <a:solidFill>
                            <a:schemeClr val="dk1"/>
                          </a:solidFill>
                          <a:latin typeface="Calibri"/>
                        </a:defRPr>
                      </a:lvl3pPr>
                      <a:lvl4pPr marL="3463305" algn="l" defTabSz="2308869" rtl="0" eaLnBrk="1" latinLnBrk="0" hangingPunct="1">
                        <a:defRPr sz="4500" kern="1200">
                          <a:solidFill>
                            <a:schemeClr val="dk1"/>
                          </a:solidFill>
                          <a:latin typeface="Calibri"/>
                        </a:defRPr>
                      </a:lvl4pPr>
                      <a:lvl5pPr marL="4617741" algn="l" defTabSz="2308869" rtl="0" eaLnBrk="1" latinLnBrk="0" hangingPunct="1">
                        <a:defRPr sz="4500" kern="1200">
                          <a:solidFill>
                            <a:schemeClr val="dk1"/>
                          </a:solidFill>
                          <a:latin typeface="Calibri"/>
                        </a:defRPr>
                      </a:lvl5pPr>
                      <a:lvl6pPr marL="5772174" algn="l" defTabSz="2308869" rtl="0" eaLnBrk="1" latinLnBrk="0" hangingPunct="1">
                        <a:defRPr sz="4500" kern="1200">
                          <a:solidFill>
                            <a:schemeClr val="dk1"/>
                          </a:solidFill>
                          <a:latin typeface="Calibri"/>
                        </a:defRPr>
                      </a:lvl6pPr>
                      <a:lvl7pPr marL="6926609" algn="l" defTabSz="2308869" rtl="0" eaLnBrk="1" latinLnBrk="0" hangingPunct="1">
                        <a:defRPr sz="4500" kern="1200">
                          <a:solidFill>
                            <a:schemeClr val="dk1"/>
                          </a:solidFill>
                          <a:latin typeface="Calibri"/>
                        </a:defRPr>
                      </a:lvl7pPr>
                      <a:lvl8pPr marL="8081044" algn="l" defTabSz="2308869" rtl="0" eaLnBrk="1" latinLnBrk="0" hangingPunct="1">
                        <a:defRPr sz="4500" kern="1200">
                          <a:solidFill>
                            <a:schemeClr val="dk1"/>
                          </a:solidFill>
                          <a:latin typeface="Calibri"/>
                        </a:defRPr>
                      </a:lvl8pPr>
                      <a:lvl9pPr marL="9235480" algn="l" defTabSz="2308869" rtl="0" eaLnBrk="1" latinLnBrk="0" hangingPunct="1">
                        <a:defRPr sz="4500" kern="1200">
                          <a:solidFill>
                            <a:schemeClr val="dk1"/>
                          </a:solidFill>
                          <a:latin typeface="Calibri"/>
                        </a:defRPr>
                      </a:lvl9pPr>
                    </a:lstStyle>
                    <a:p>
                      <a:pPr algn="r"/>
                      <a:r>
                        <a:rPr lang="en-US" sz="1200" dirty="0">
                          <a:solidFill>
                            <a:schemeClr val="tx1"/>
                          </a:solidFill>
                        </a:rPr>
                        <a:t>~160,</a:t>
                      </a:r>
                    </a:p>
                  </a:txBody>
                  <a:tcPr marL="0" marR="0" marT="0" marB="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noFill/>
                  </a:tcPr>
                </a:tc>
                <a:tc>
                  <a:txBody>
                    <a:bodyPr/>
                    <a:lstStyle>
                      <a:lvl1pPr marL="0" algn="l" defTabSz="2308869" rtl="0" eaLnBrk="1" latinLnBrk="0" hangingPunct="1">
                        <a:defRPr sz="4500" kern="1200">
                          <a:solidFill>
                            <a:schemeClr val="dk1"/>
                          </a:solidFill>
                          <a:latin typeface="Calibri"/>
                        </a:defRPr>
                      </a:lvl1pPr>
                      <a:lvl2pPr marL="1154435" algn="l" defTabSz="2308869" rtl="0" eaLnBrk="1" latinLnBrk="0" hangingPunct="1">
                        <a:defRPr sz="4500" kern="1200">
                          <a:solidFill>
                            <a:schemeClr val="dk1"/>
                          </a:solidFill>
                          <a:latin typeface="Calibri"/>
                        </a:defRPr>
                      </a:lvl2pPr>
                      <a:lvl3pPr marL="2308869" algn="l" defTabSz="2308869" rtl="0" eaLnBrk="1" latinLnBrk="0" hangingPunct="1">
                        <a:defRPr sz="4500" kern="1200">
                          <a:solidFill>
                            <a:schemeClr val="dk1"/>
                          </a:solidFill>
                          <a:latin typeface="Calibri"/>
                        </a:defRPr>
                      </a:lvl3pPr>
                      <a:lvl4pPr marL="3463305" algn="l" defTabSz="2308869" rtl="0" eaLnBrk="1" latinLnBrk="0" hangingPunct="1">
                        <a:defRPr sz="4500" kern="1200">
                          <a:solidFill>
                            <a:schemeClr val="dk1"/>
                          </a:solidFill>
                          <a:latin typeface="Calibri"/>
                        </a:defRPr>
                      </a:lvl4pPr>
                      <a:lvl5pPr marL="4617741" algn="l" defTabSz="2308869" rtl="0" eaLnBrk="1" latinLnBrk="0" hangingPunct="1">
                        <a:defRPr sz="4500" kern="1200">
                          <a:solidFill>
                            <a:schemeClr val="dk1"/>
                          </a:solidFill>
                          <a:latin typeface="Calibri"/>
                        </a:defRPr>
                      </a:lvl5pPr>
                      <a:lvl6pPr marL="5772174" algn="l" defTabSz="2308869" rtl="0" eaLnBrk="1" latinLnBrk="0" hangingPunct="1">
                        <a:defRPr sz="4500" kern="1200">
                          <a:solidFill>
                            <a:schemeClr val="dk1"/>
                          </a:solidFill>
                          <a:latin typeface="Calibri"/>
                        </a:defRPr>
                      </a:lvl6pPr>
                      <a:lvl7pPr marL="6926609" algn="l" defTabSz="2308869" rtl="0" eaLnBrk="1" latinLnBrk="0" hangingPunct="1">
                        <a:defRPr sz="4500" kern="1200">
                          <a:solidFill>
                            <a:schemeClr val="dk1"/>
                          </a:solidFill>
                          <a:latin typeface="Calibri"/>
                        </a:defRPr>
                      </a:lvl7pPr>
                      <a:lvl8pPr marL="8081044" algn="l" defTabSz="2308869" rtl="0" eaLnBrk="1" latinLnBrk="0" hangingPunct="1">
                        <a:defRPr sz="4500" kern="1200">
                          <a:solidFill>
                            <a:schemeClr val="dk1"/>
                          </a:solidFill>
                          <a:latin typeface="Calibri"/>
                        </a:defRPr>
                      </a:lvl8pPr>
                      <a:lvl9pPr marL="9235480" algn="l" defTabSz="2308869" rtl="0" eaLnBrk="1" latinLnBrk="0" hangingPunct="1">
                        <a:defRPr sz="4500" kern="1200">
                          <a:solidFill>
                            <a:schemeClr val="dk1"/>
                          </a:solidFill>
                          <a:latin typeface="Calibri"/>
                        </a:defRPr>
                      </a:lvl9pPr>
                    </a:lstStyle>
                    <a:p>
                      <a:pPr algn="r"/>
                      <a:r>
                        <a:rPr lang="en-US" sz="1200" dirty="0">
                          <a:solidFill>
                            <a:schemeClr val="tx1"/>
                          </a:solidFill>
                        </a:rPr>
                        <a:t> ~160</a:t>
                      </a:r>
                    </a:p>
                  </a:txBody>
                  <a:tcPr marL="0" marR="0" marT="0" marB="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noFill/>
                  </a:tcPr>
                </a:tc>
                <a:tc>
                  <a:txBody>
                    <a:bodyPr/>
                    <a:lstStyle>
                      <a:lvl1pPr marL="0" algn="l" defTabSz="2308869" rtl="0" eaLnBrk="1" latinLnBrk="0" hangingPunct="1">
                        <a:defRPr sz="4500" kern="1200">
                          <a:solidFill>
                            <a:schemeClr val="dk1"/>
                          </a:solidFill>
                          <a:latin typeface="Calibri"/>
                        </a:defRPr>
                      </a:lvl1pPr>
                      <a:lvl2pPr marL="1154435" algn="l" defTabSz="2308869" rtl="0" eaLnBrk="1" latinLnBrk="0" hangingPunct="1">
                        <a:defRPr sz="4500" kern="1200">
                          <a:solidFill>
                            <a:schemeClr val="dk1"/>
                          </a:solidFill>
                          <a:latin typeface="Calibri"/>
                        </a:defRPr>
                      </a:lvl2pPr>
                      <a:lvl3pPr marL="2308869" algn="l" defTabSz="2308869" rtl="0" eaLnBrk="1" latinLnBrk="0" hangingPunct="1">
                        <a:defRPr sz="4500" kern="1200">
                          <a:solidFill>
                            <a:schemeClr val="dk1"/>
                          </a:solidFill>
                          <a:latin typeface="Calibri"/>
                        </a:defRPr>
                      </a:lvl3pPr>
                      <a:lvl4pPr marL="3463305" algn="l" defTabSz="2308869" rtl="0" eaLnBrk="1" latinLnBrk="0" hangingPunct="1">
                        <a:defRPr sz="4500" kern="1200">
                          <a:solidFill>
                            <a:schemeClr val="dk1"/>
                          </a:solidFill>
                          <a:latin typeface="Calibri"/>
                        </a:defRPr>
                      </a:lvl4pPr>
                      <a:lvl5pPr marL="4617741" algn="l" defTabSz="2308869" rtl="0" eaLnBrk="1" latinLnBrk="0" hangingPunct="1">
                        <a:defRPr sz="4500" kern="1200">
                          <a:solidFill>
                            <a:schemeClr val="dk1"/>
                          </a:solidFill>
                          <a:latin typeface="Calibri"/>
                        </a:defRPr>
                      </a:lvl5pPr>
                      <a:lvl6pPr marL="5772174" algn="l" defTabSz="2308869" rtl="0" eaLnBrk="1" latinLnBrk="0" hangingPunct="1">
                        <a:defRPr sz="4500" kern="1200">
                          <a:solidFill>
                            <a:schemeClr val="dk1"/>
                          </a:solidFill>
                          <a:latin typeface="Calibri"/>
                        </a:defRPr>
                      </a:lvl6pPr>
                      <a:lvl7pPr marL="6926609" algn="l" defTabSz="2308869" rtl="0" eaLnBrk="1" latinLnBrk="0" hangingPunct="1">
                        <a:defRPr sz="4500" kern="1200">
                          <a:solidFill>
                            <a:schemeClr val="dk1"/>
                          </a:solidFill>
                          <a:latin typeface="Calibri"/>
                        </a:defRPr>
                      </a:lvl7pPr>
                      <a:lvl8pPr marL="8081044" algn="l" defTabSz="2308869" rtl="0" eaLnBrk="1" latinLnBrk="0" hangingPunct="1">
                        <a:defRPr sz="4500" kern="1200">
                          <a:solidFill>
                            <a:schemeClr val="dk1"/>
                          </a:solidFill>
                          <a:latin typeface="Calibri"/>
                        </a:defRPr>
                      </a:lvl8pPr>
                      <a:lvl9pPr marL="9235480" algn="l" defTabSz="2308869" rtl="0" eaLnBrk="1" latinLnBrk="0" hangingPunct="1">
                        <a:defRPr sz="4500" kern="1200">
                          <a:solidFill>
                            <a:schemeClr val="dk1"/>
                          </a:solidFill>
                          <a:latin typeface="Calibri"/>
                        </a:defRPr>
                      </a:lvl9pPr>
                    </a:lstStyle>
                    <a:p>
                      <a:r>
                        <a:rPr lang="en-US" sz="1200" dirty="0">
                          <a:solidFill>
                            <a:schemeClr val="tx1"/>
                          </a:solidFill>
                        </a:rPr>
                        <a:t> km</a:t>
                      </a:r>
                    </a:p>
                  </a:txBody>
                  <a:tcPr marL="0" marR="0" marT="0" marB="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noFill/>
                  </a:tcPr>
                </a:tc>
                <a:extLst>
                  <a:ext uri="{0D108BD9-81ED-4DB2-BD59-A6C34878D82A}">
                    <a16:rowId xmlns:a16="http://schemas.microsoft.com/office/drawing/2014/main" val="49526064"/>
                  </a:ext>
                </a:extLst>
              </a:tr>
              <a:tr h="183806">
                <a:tc>
                  <a:txBody>
                    <a:bodyPr/>
                    <a:lstStyle>
                      <a:lvl1pPr marL="0" algn="l" defTabSz="2308869" rtl="0" eaLnBrk="1" latinLnBrk="0" hangingPunct="1">
                        <a:defRPr sz="4500" kern="1200">
                          <a:solidFill>
                            <a:schemeClr val="dk1"/>
                          </a:solidFill>
                          <a:latin typeface="Calibri"/>
                        </a:defRPr>
                      </a:lvl1pPr>
                      <a:lvl2pPr marL="1154435" algn="l" defTabSz="2308869" rtl="0" eaLnBrk="1" latinLnBrk="0" hangingPunct="1">
                        <a:defRPr sz="4500" kern="1200">
                          <a:solidFill>
                            <a:schemeClr val="dk1"/>
                          </a:solidFill>
                          <a:latin typeface="Calibri"/>
                        </a:defRPr>
                      </a:lvl2pPr>
                      <a:lvl3pPr marL="2308869" algn="l" defTabSz="2308869" rtl="0" eaLnBrk="1" latinLnBrk="0" hangingPunct="1">
                        <a:defRPr sz="4500" kern="1200">
                          <a:solidFill>
                            <a:schemeClr val="dk1"/>
                          </a:solidFill>
                          <a:latin typeface="Calibri"/>
                        </a:defRPr>
                      </a:lvl3pPr>
                      <a:lvl4pPr marL="3463305" algn="l" defTabSz="2308869" rtl="0" eaLnBrk="1" latinLnBrk="0" hangingPunct="1">
                        <a:defRPr sz="4500" kern="1200">
                          <a:solidFill>
                            <a:schemeClr val="dk1"/>
                          </a:solidFill>
                          <a:latin typeface="Calibri"/>
                        </a:defRPr>
                      </a:lvl4pPr>
                      <a:lvl5pPr marL="4617741" algn="l" defTabSz="2308869" rtl="0" eaLnBrk="1" latinLnBrk="0" hangingPunct="1">
                        <a:defRPr sz="4500" kern="1200">
                          <a:solidFill>
                            <a:schemeClr val="dk1"/>
                          </a:solidFill>
                          <a:latin typeface="Calibri"/>
                        </a:defRPr>
                      </a:lvl5pPr>
                      <a:lvl6pPr marL="5772174" algn="l" defTabSz="2308869" rtl="0" eaLnBrk="1" latinLnBrk="0" hangingPunct="1">
                        <a:defRPr sz="4500" kern="1200">
                          <a:solidFill>
                            <a:schemeClr val="dk1"/>
                          </a:solidFill>
                          <a:latin typeface="Calibri"/>
                        </a:defRPr>
                      </a:lvl6pPr>
                      <a:lvl7pPr marL="6926609" algn="l" defTabSz="2308869" rtl="0" eaLnBrk="1" latinLnBrk="0" hangingPunct="1">
                        <a:defRPr sz="4500" kern="1200">
                          <a:solidFill>
                            <a:schemeClr val="dk1"/>
                          </a:solidFill>
                          <a:latin typeface="Calibri"/>
                        </a:defRPr>
                      </a:lvl7pPr>
                      <a:lvl8pPr marL="8081044" algn="l" defTabSz="2308869" rtl="0" eaLnBrk="1" latinLnBrk="0" hangingPunct="1">
                        <a:defRPr sz="4500" kern="1200">
                          <a:solidFill>
                            <a:schemeClr val="dk1"/>
                          </a:solidFill>
                          <a:latin typeface="Calibri"/>
                        </a:defRPr>
                      </a:lvl8pPr>
                      <a:lvl9pPr marL="9235480" algn="l" defTabSz="2308869" rtl="0" eaLnBrk="1" latinLnBrk="0" hangingPunct="1">
                        <a:defRPr sz="4500" kern="1200">
                          <a:solidFill>
                            <a:schemeClr val="dk1"/>
                          </a:solidFill>
                          <a:latin typeface="Calibri"/>
                        </a:defRPr>
                      </a:lvl9pPr>
                    </a:lstStyle>
                    <a:p>
                      <a:r>
                        <a:rPr lang="en-US" sz="1200" dirty="0">
                          <a:solidFill>
                            <a:schemeClr val="tx1"/>
                          </a:solidFill>
                        </a:rPr>
                        <a:t>Apoapse altitudes:</a:t>
                      </a:r>
                    </a:p>
                  </a:txBody>
                  <a:tcPr marL="0" marR="0" marT="0" marB="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noFill/>
                  </a:tcPr>
                </a:tc>
                <a:tc>
                  <a:txBody>
                    <a:bodyPr/>
                    <a:lstStyle>
                      <a:lvl1pPr marL="0" algn="l" defTabSz="2308869" rtl="0" eaLnBrk="1" latinLnBrk="0" hangingPunct="1">
                        <a:defRPr sz="4500" kern="1200">
                          <a:solidFill>
                            <a:schemeClr val="dk1"/>
                          </a:solidFill>
                          <a:latin typeface="Calibri"/>
                        </a:defRPr>
                      </a:lvl1pPr>
                      <a:lvl2pPr marL="1154435" algn="l" defTabSz="2308869" rtl="0" eaLnBrk="1" latinLnBrk="0" hangingPunct="1">
                        <a:defRPr sz="4500" kern="1200">
                          <a:solidFill>
                            <a:schemeClr val="dk1"/>
                          </a:solidFill>
                          <a:latin typeface="Calibri"/>
                        </a:defRPr>
                      </a:lvl2pPr>
                      <a:lvl3pPr marL="2308869" algn="l" defTabSz="2308869" rtl="0" eaLnBrk="1" latinLnBrk="0" hangingPunct="1">
                        <a:defRPr sz="4500" kern="1200">
                          <a:solidFill>
                            <a:schemeClr val="dk1"/>
                          </a:solidFill>
                          <a:latin typeface="Calibri"/>
                        </a:defRPr>
                      </a:lvl3pPr>
                      <a:lvl4pPr marL="3463305" algn="l" defTabSz="2308869" rtl="0" eaLnBrk="1" latinLnBrk="0" hangingPunct="1">
                        <a:defRPr sz="4500" kern="1200">
                          <a:solidFill>
                            <a:schemeClr val="dk1"/>
                          </a:solidFill>
                          <a:latin typeface="Calibri"/>
                        </a:defRPr>
                      </a:lvl4pPr>
                      <a:lvl5pPr marL="4617741" algn="l" defTabSz="2308869" rtl="0" eaLnBrk="1" latinLnBrk="0" hangingPunct="1">
                        <a:defRPr sz="4500" kern="1200">
                          <a:solidFill>
                            <a:schemeClr val="dk1"/>
                          </a:solidFill>
                          <a:latin typeface="Calibri"/>
                        </a:defRPr>
                      </a:lvl5pPr>
                      <a:lvl6pPr marL="5772174" algn="l" defTabSz="2308869" rtl="0" eaLnBrk="1" latinLnBrk="0" hangingPunct="1">
                        <a:defRPr sz="4500" kern="1200">
                          <a:solidFill>
                            <a:schemeClr val="dk1"/>
                          </a:solidFill>
                          <a:latin typeface="Calibri"/>
                        </a:defRPr>
                      </a:lvl6pPr>
                      <a:lvl7pPr marL="6926609" algn="l" defTabSz="2308869" rtl="0" eaLnBrk="1" latinLnBrk="0" hangingPunct="1">
                        <a:defRPr sz="4500" kern="1200">
                          <a:solidFill>
                            <a:schemeClr val="dk1"/>
                          </a:solidFill>
                          <a:latin typeface="Calibri"/>
                        </a:defRPr>
                      </a:lvl7pPr>
                      <a:lvl8pPr marL="8081044" algn="l" defTabSz="2308869" rtl="0" eaLnBrk="1" latinLnBrk="0" hangingPunct="1">
                        <a:defRPr sz="4500" kern="1200">
                          <a:solidFill>
                            <a:schemeClr val="dk1"/>
                          </a:solidFill>
                          <a:latin typeface="Calibri"/>
                        </a:defRPr>
                      </a:lvl8pPr>
                      <a:lvl9pPr marL="9235480" algn="l" defTabSz="2308869" rtl="0" eaLnBrk="1" latinLnBrk="0" hangingPunct="1">
                        <a:defRPr sz="4500" kern="1200">
                          <a:solidFill>
                            <a:schemeClr val="dk1"/>
                          </a:solidFill>
                          <a:latin typeface="Calibri"/>
                        </a:defRPr>
                      </a:lvl9pPr>
                    </a:lstStyle>
                    <a:p>
                      <a:pPr algn="r"/>
                      <a:r>
                        <a:rPr lang="en-US" sz="1200" dirty="0">
                          <a:solidFill>
                            <a:schemeClr val="tx1"/>
                          </a:solidFill>
                        </a:rPr>
                        <a:t>10000,</a:t>
                      </a:r>
                    </a:p>
                  </a:txBody>
                  <a:tcPr marL="0" marR="0" marT="0" marB="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noFill/>
                  </a:tcPr>
                </a:tc>
                <a:tc>
                  <a:txBody>
                    <a:bodyPr/>
                    <a:lstStyle>
                      <a:lvl1pPr marL="0" algn="l" defTabSz="2308869" rtl="0" eaLnBrk="1" latinLnBrk="0" hangingPunct="1">
                        <a:defRPr sz="4500" kern="1200">
                          <a:solidFill>
                            <a:schemeClr val="dk1"/>
                          </a:solidFill>
                          <a:latin typeface="Calibri"/>
                        </a:defRPr>
                      </a:lvl1pPr>
                      <a:lvl2pPr marL="1154435" algn="l" defTabSz="2308869" rtl="0" eaLnBrk="1" latinLnBrk="0" hangingPunct="1">
                        <a:defRPr sz="4500" kern="1200">
                          <a:solidFill>
                            <a:schemeClr val="dk1"/>
                          </a:solidFill>
                          <a:latin typeface="Calibri"/>
                        </a:defRPr>
                      </a:lvl2pPr>
                      <a:lvl3pPr marL="2308869" algn="l" defTabSz="2308869" rtl="0" eaLnBrk="1" latinLnBrk="0" hangingPunct="1">
                        <a:defRPr sz="4500" kern="1200">
                          <a:solidFill>
                            <a:schemeClr val="dk1"/>
                          </a:solidFill>
                          <a:latin typeface="Calibri"/>
                        </a:defRPr>
                      </a:lvl3pPr>
                      <a:lvl4pPr marL="3463305" algn="l" defTabSz="2308869" rtl="0" eaLnBrk="1" latinLnBrk="0" hangingPunct="1">
                        <a:defRPr sz="4500" kern="1200">
                          <a:solidFill>
                            <a:schemeClr val="dk1"/>
                          </a:solidFill>
                          <a:latin typeface="Calibri"/>
                        </a:defRPr>
                      </a:lvl4pPr>
                      <a:lvl5pPr marL="4617741" algn="l" defTabSz="2308869" rtl="0" eaLnBrk="1" latinLnBrk="0" hangingPunct="1">
                        <a:defRPr sz="4500" kern="1200">
                          <a:solidFill>
                            <a:schemeClr val="dk1"/>
                          </a:solidFill>
                          <a:latin typeface="Calibri"/>
                        </a:defRPr>
                      </a:lvl5pPr>
                      <a:lvl6pPr marL="5772174" algn="l" defTabSz="2308869" rtl="0" eaLnBrk="1" latinLnBrk="0" hangingPunct="1">
                        <a:defRPr sz="4500" kern="1200">
                          <a:solidFill>
                            <a:schemeClr val="dk1"/>
                          </a:solidFill>
                          <a:latin typeface="Calibri"/>
                        </a:defRPr>
                      </a:lvl6pPr>
                      <a:lvl7pPr marL="6926609" algn="l" defTabSz="2308869" rtl="0" eaLnBrk="1" latinLnBrk="0" hangingPunct="1">
                        <a:defRPr sz="4500" kern="1200">
                          <a:solidFill>
                            <a:schemeClr val="dk1"/>
                          </a:solidFill>
                          <a:latin typeface="Calibri"/>
                        </a:defRPr>
                      </a:lvl7pPr>
                      <a:lvl8pPr marL="8081044" algn="l" defTabSz="2308869" rtl="0" eaLnBrk="1" latinLnBrk="0" hangingPunct="1">
                        <a:defRPr sz="4500" kern="1200">
                          <a:solidFill>
                            <a:schemeClr val="dk1"/>
                          </a:solidFill>
                          <a:latin typeface="Calibri"/>
                        </a:defRPr>
                      </a:lvl8pPr>
                      <a:lvl9pPr marL="9235480" algn="l" defTabSz="2308869" rtl="0" eaLnBrk="1" latinLnBrk="0" hangingPunct="1">
                        <a:defRPr sz="4500" kern="1200">
                          <a:solidFill>
                            <a:schemeClr val="dk1"/>
                          </a:solidFill>
                          <a:latin typeface="Calibri"/>
                        </a:defRPr>
                      </a:lvl9pPr>
                    </a:lstStyle>
                    <a:p>
                      <a:pPr algn="r"/>
                      <a:r>
                        <a:rPr lang="en-US" sz="1200" dirty="0">
                          <a:solidFill>
                            <a:schemeClr val="tx1"/>
                          </a:solidFill>
                        </a:rPr>
                        <a:t>7000</a:t>
                      </a:r>
                    </a:p>
                  </a:txBody>
                  <a:tcPr marL="0" marR="0" marT="0" marB="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noFill/>
                  </a:tcPr>
                </a:tc>
                <a:tc>
                  <a:txBody>
                    <a:bodyPr/>
                    <a:lstStyle>
                      <a:lvl1pPr marL="0" algn="l" defTabSz="2308869" rtl="0" eaLnBrk="1" latinLnBrk="0" hangingPunct="1">
                        <a:defRPr sz="4500" kern="1200">
                          <a:solidFill>
                            <a:schemeClr val="dk1"/>
                          </a:solidFill>
                          <a:latin typeface="Calibri"/>
                        </a:defRPr>
                      </a:lvl1pPr>
                      <a:lvl2pPr marL="1154435" algn="l" defTabSz="2308869" rtl="0" eaLnBrk="1" latinLnBrk="0" hangingPunct="1">
                        <a:defRPr sz="4500" kern="1200">
                          <a:solidFill>
                            <a:schemeClr val="dk1"/>
                          </a:solidFill>
                          <a:latin typeface="Calibri"/>
                        </a:defRPr>
                      </a:lvl2pPr>
                      <a:lvl3pPr marL="2308869" algn="l" defTabSz="2308869" rtl="0" eaLnBrk="1" latinLnBrk="0" hangingPunct="1">
                        <a:defRPr sz="4500" kern="1200">
                          <a:solidFill>
                            <a:schemeClr val="dk1"/>
                          </a:solidFill>
                          <a:latin typeface="Calibri"/>
                        </a:defRPr>
                      </a:lvl3pPr>
                      <a:lvl4pPr marL="3463305" algn="l" defTabSz="2308869" rtl="0" eaLnBrk="1" latinLnBrk="0" hangingPunct="1">
                        <a:defRPr sz="4500" kern="1200">
                          <a:solidFill>
                            <a:schemeClr val="dk1"/>
                          </a:solidFill>
                          <a:latin typeface="Calibri"/>
                        </a:defRPr>
                      </a:lvl4pPr>
                      <a:lvl5pPr marL="4617741" algn="l" defTabSz="2308869" rtl="0" eaLnBrk="1" latinLnBrk="0" hangingPunct="1">
                        <a:defRPr sz="4500" kern="1200">
                          <a:solidFill>
                            <a:schemeClr val="dk1"/>
                          </a:solidFill>
                          <a:latin typeface="Calibri"/>
                        </a:defRPr>
                      </a:lvl5pPr>
                      <a:lvl6pPr marL="5772174" algn="l" defTabSz="2308869" rtl="0" eaLnBrk="1" latinLnBrk="0" hangingPunct="1">
                        <a:defRPr sz="4500" kern="1200">
                          <a:solidFill>
                            <a:schemeClr val="dk1"/>
                          </a:solidFill>
                          <a:latin typeface="Calibri"/>
                        </a:defRPr>
                      </a:lvl6pPr>
                      <a:lvl7pPr marL="6926609" algn="l" defTabSz="2308869" rtl="0" eaLnBrk="1" latinLnBrk="0" hangingPunct="1">
                        <a:defRPr sz="4500" kern="1200">
                          <a:solidFill>
                            <a:schemeClr val="dk1"/>
                          </a:solidFill>
                          <a:latin typeface="Calibri"/>
                        </a:defRPr>
                      </a:lvl7pPr>
                      <a:lvl8pPr marL="8081044" algn="l" defTabSz="2308869" rtl="0" eaLnBrk="1" latinLnBrk="0" hangingPunct="1">
                        <a:defRPr sz="4500" kern="1200">
                          <a:solidFill>
                            <a:schemeClr val="dk1"/>
                          </a:solidFill>
                          <a:latin typeface="Calibri"/>
                        </a:defRPr>
                      </a:lvl8pPr>
                      <a:lvl9pPr marL="9235480" algn="l" defTabSz="2308869" rtl="0" eaLnBrk="1" latinLnBrk="0" hangingPunct="1">
                        <a:defRPr sz="4500" kern="1200">
                          <a:solidFill>
                            <a:schemeClr val="dk1"/>
                          </a:solidFill>
                          <a:latin typeface="Calibri"/>
                        </a:defRPr>
                      </a:lvl9pPr>
                    </a:lstStyle>
                    <a:p>
                      <a:r>
                        <a:rPr lang="en-US" sz="1200" dirty="0">
                          <a:solidFill>
                            <a:schemeClr val="tx1"/>
                          </a:solidFill>
                        </a:rPr>
                        <a:t> km</a:t>
                      </a:r>
                    </a:p>
                  </a:txBody>
                  <a:tcPr marL="0" marR="0" marT="0" marB="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noFill/>
                  </a:tcPr>
                </a:tc>
                <a:extLst>
                  <a:ext uri="{0D108BD9-81ED-4DB2-BD59-A6C34878D82A}">
                    <a16:rowId xmlns:a16="http://schemas.microsoft.com/office/drawing/2014/main" val="629716270"/>
                  </a:ext>
                </a:extLst>
              </a:tr>
              <a:tr h="183806">
                <a:tc>
                  <a:txBody>
                    <a:bodyPr/>
                    <a:lstStyle>
                      <a:lvl1pPr marL="0" algn="l" defTabSz="2308869" rtl="0" eaLnBrk="1" latinLnBrk="0" hangingPunct="1">
                        <a:defRPr sz="4500" kern="1200">
                          <a:solidFill>
                            <a:schemeClr val="dk1"/>
                          </a:solidFill>
                          <a:latin typeface="Calibri"/>
                        </a:defRPr>
                      </a:lvl1pPr>
                      <a:lvl2pPr marL="1154435" algn="l" defTabSz="2308869" rtl="0" eaLnBrk="1" latinLnBrk="0" hangingPunct="1">
                        <a:defRPr sz="4500" kern="1200">
                          <a:solidFill>
                            <a:schemeClr val="dk1"/>
                          </a:solidFill>
                          <a:latin typeface="Calibri"/>
                        </a:defRPr>
                      </a:lvl2pPr>
                      <a:lvl3pPr marL="2308869" algn="l" defTabSz="2308869" rtl="0" eaLnBrk="1" latinLnBrk="0" hangingPunct="1">
                        <a:defRPr sz="4500" kern="1200">
                          <a:solidFill>
                            <a:schemeClr val="dk1"/>
                          </a:solidFill>
                          <a:latin typeface="Calibri"/>
                        </a:defRPr>
                      </a:lvl3pPr>
                      <a:lvl4pPr marL="3463305" algn="l" defTabSz="2308869" rtl="0" eaLnBrk="1" latinLnBrk="0" hangingPunct="1">
                        <a:defRPr sz="4500" kern="1200">
                          <a:solidFill>
                            <a:schemeClr val="dk1"/>
                          </a:solidFill>
                          <a:latin typeface="Calibri"/>
                        </a:defRPr>
                      </a:lvl4pPr>
                      <a:lvl5pPr marL="4617741" algn="l" defTabSz="2308869" rtl="0" eaLnBrk="1" latinLnBrk="0" hangingPunct="1">
                        <a:defRPr sz="4500" kern="1200">
                          <a:solidFill>
                            <a:schemeClr val="dk1"/>
                          </a:solidFill>
                          <a:latin typeface="Calibri"/>
                        </a:defRPr>
                      </a:lvl5pPr>
                      <a:lvl6pPr marL="5772174" algn="l" defTabSz="2308869" rtl="0" eaLnBrk="1" latinLnBrk="0" hangingPunct="1">
                        <a:defRPr sz="4500" kern="1200">
                          <a:solidFill>
                            <a:schemeClr val="dk1"/>
                          </a:solidFill>
                          <a:latin typeface="Calibri"/>
                        </a:defRPr>
                      </a:lvl6pPr>
                      <a:lvl7pPr marL="6926609" algn="l" defTabSz="2308869" rtl="0" eaLnBrk="1" latinLnBrk="0" hangingPunct="1">
                        <a:defRPr sz="4500" kern="1200">
                          <a:solidFill>
                            <a:schemeClr val="dk1"/>
                          </a:solidFill>
                          <a:latin typeface="Calibri"/>
                        </a:defRPr>
                      </a:lvl7pPr>
                      <a:lvl8pPr marL="8081044" algn="l" defTabSz="2308869" rtl="0" eaLnBrk="1" latinLnBrk="0" hangingPunct="1">
                        <a:defRPr sz="4500" kern="1200">
                          <a:solidFill>
                            <a:schemeClr val="dk1"/>
                          </a:solidFill>
                          <a:latin typeface="Calibri"/>
                        </a:defRPr>
                      </a:lvl8pPr>
                      <a:lvl9pPr marL="9235480" algn="l" defTabSz="2308869" rtl="0" eaLnBrk="1" latinLnBrk="0" hangingPunct="1">
                        <a:defRPr sz="4500" kern="1200">
                          <a:solidFill>
                            <a:schemeClr val="dk1"/>
                          </a:solidFill>
                          <a:latin typeface="Calibri"/>
                        </a:defRPr>
                      </a:lvl9pPr>
                    </a:lstStyle>
                    <a:p>
                      <a:r>
                        <a:rPr lang="en-US" sz="1200" dirty="0">
                          <a:solidFill>
                            <a:schemeClr val="tx1"/>
                          </a:solidFill>
                        </a:rPr>
                        <a:t>Inclinations:</a:t>
                      </a:r>
                    </a:p>
                  </a:txBody>
                  <a:tcPr marL="0" marR="0" marT="0" marB="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noFill/>
                  </a:tcPr>
                </a:tc>
                <a:tc>
                  <a:txBody>
                    <a:bodyPr/>
                    <a:lstStyle>
                      <a:lvl1pPr marL="0" algn="l" defTabSz="2308869" rtl="0" eaLnBrk="1" latinLnBrk="0" hangingPunct="1">
                        <a:defRPr sz="4500" kern="1200">
                          <a:solidFill>
                            <a:schemeClr val="dk1"/>
                          </a:solidFill>
                          <a:latin typeface="Calibri"/>
                        </a:defRPr>
                      </a:lvl1pPr>
                      <a:lvl2pPr marL="1154435" algn="l" defTabSz="2308869" rtl="0" eaLnBrk="1" latinLnBrk="0" hangingPunct="1">
                        <a:defRPr sz="4500" kern="1200">
                          <a:solidFill>
                            <a:schemeClr val="dk1"/>
                          </a:solidFill>
                          <a:latin typeface="Calibri"/>
                        </a:defRPr>
                      </a:lvl2pPr>
                      <a:lvl3pPr marL="2308869" algn="l" defTabSz="2308869" rtl="0" eaLnBrk="1" latinLnBrk="0" hangingPunct="1">
                        <a:defRPr sz="4500" kern="1200">
                          <a:solidFill>
                            <a:schemeClr val="dk1"/>
                          </a:solidFill>
                          <a:latin typeface="Calibri"/>
                        </a:defRPr>
                      </a:lvl3pPr>
                      <a:lvl4pPr marL="3463305" algn="l" defTabSz="2308869" rtl="0" eaLnBrk="1" latinLnBrk="0" hangingPunct="1">
                        <a:defRPr sz="4500" kern="1200">
                          <a:solidFill>
                            <a:schemeClr val="dk1"/>
                          </a:solidFill>
                          <a:latin typeface="Calibri"/>
                        </a:defRPr>
                      </a:lvl4pPr>
                      <a:lvl5pPr marL="4617741" algn="l" defTabSz="2308869" rtl="0" eaLnBrk="1" latinLnBrk="0" hangingPunct="1">
                        <a:defRPr sz="4500" kern="1200">
                          <a:solidFill>
                            <a:schemeClr val="dk1"/>
                          </a:solidFill>
                          <a:latin typeface="Calibri"/>
                        </a:defRPr>
                      </a:lvl5pPr>
                      <a:lvl6pPr marL="5772174" algn="l" defTabSz="2308869" rtl="0" eaLnBrk="1" latinLnBrk="0" hangingPunct="1">
                        <a:defRPr sz="4500" kern="1200">
                          <a:solidFill>
                            <a:schemeClr val="dk1"/>
                          </a:solidFill>
                          <a:latin typeface="Calibri"/>
                        </a:defRPr>
                      </a:lvl6pPr>
                      <a:lvl7pPr marL="6926609" algn="l" defTabSz="2308869" rtl="0" eaLnBrk="1" latinLnBrk="0" hangingPunct="1">
                        <a:defRPr sz="4500" kern="1200">
                          <a:solidFill>
                            <a:schemeClr val="dk1"/>
                          </a:solidFill>
                          <a:latin typeface="Calibri"/>
                        </a:defRPr>
                      </a:lvl7pPr>
                      <a:lvl8pPr marL="8081044" algn="l" defTabSz="2308869" rtl="0" eaLnBrk="1" latinLnBrk="0" hangingPunct="1">
                        <a:defRPr sz="4500" kern="1200">
                          <a:solidFill>
                            <a:schemeClr val="dk1"/>
                          </a:solidFill>
                          <a:latin typeface="Calibri"/>
                        </a:defRPr>
                      </a:lvl8pPr>
                      <a:lvl9pPr marL="9235480" algn="l" defTabSz="2308869" rtl="0" eaLnBrk="1" latinLnBrk="0" hangingPunct="1">
                        <a:defRPr sz="4500" kern="1200">
                          <a:solidFill>
                            <a:schemeClr val="dk1"/>
                          </a:solidFill>
                          <a:latin typeface="Calibri"/>
                        </a:defRPr>
                      </a:lvl9pPr>
                    </a:lstStyle>
                    <a:p>
                      <a:pPr algn="r"/>
                      <a:r>
                        <a:rPr lang="en-US" sz="1200" b="0" dirty="0">
                          <a:solidFill>
                            <a:schemeClr val="tx1"/>
                          </a:solidFill>
                        </a:rPr>
                        <a:t>65,</a:t>
                      </a:r>
                    </a:p>
                  </a:txBody>
                  <a:tcPr marL="0" marR="0" marT="0" marB="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noFill/>
                  </a:tcPr>
                </a:tc>
                <a:tc>
                  <a:txBody>
                    <a:bodyPr/>
                    <a:lstStyle>
                      <a:lvl1pPr marL="0" algn="l" defTabSz="2308869" rtl="0" eaLnBrk="1" latinLnBrk="0" hangingPunct="1">
                        <a:defRPr sz="4500" kern="1200">
                          <a:solidFill>
                            <a:schemeClr val="dk1"/>
                          </a:solidFill>
                          <a:latin typeface="Calibri"/>
                        </a:defRPr>
                      </a:lvl1pPr>
                      <a:lvl2pPr marL="1154435" algn="l" defTabSz="2308869" rtl="0" eaLnBrk="1" latinLnBrk="0" hangingPunct="1">
                        <a:defRPr sz="4500" kern="1200">
                          <a:solidFill>
                            <a:schemeClr val="dk1"/>
                          </a:solidFill>
                          <a:latin typeface="Calibri"/>
                        </a:defRPr>
                      </a:lvl2pPr>
                      <a:lvl3pPr marL="2308869" algn="l" defTabSz="2308869" rtl="0" eaLnBrk="1" latinLnBrk="0" hangingPunct="1">
                        <a:defRPr sz="4500" kern="1200">
                          <a:solidFill>
                            <a:schemeClr val="dk1"/>
                          </a:solidFill>
                          <a:latin typeface="Calibri"/>
                        </a:defRPr>
                      </a:lvl3pPr>
                      <a:lvl4pPr marL="3463305" algn="l" defTabSz="2308869" rtl="0" eaLnBrk="1" latinLnBrk="0" hangingPunct="1">
                        <a:defRPr sz="4500" kern="1200">
                          <a:solidFill>
                            <a:schemeClr val="dk1"/>
                          </a:solidFill>
                          <a:latin typeface="Calibri"/>
                        </a:defRPr>
                      </a:lvl4pPr>
                      <a:lvl5pPr marL="4617741" algn="l" defTabSz="2308869" rtl="0" eaLnBrk="1" latinLnBrk="0" hangingPunct="1">
                        <a:defRPr sz="4500" kern="1200">
                          <a:solidFill>
                            <a:schemeClr val="dk1"/>
                          </a:solidFill>
                          <a:latin typeface="Calibri"/>
                        </a:defRPr>
                      </a:lvl5pPr>
                      <a:lvl6pPr marL="5772174" algn="l" defTabSz="2308869" rtl="0" eaLnBrk="1" latinLnBrk="0" hangingPunct="1">
                        <a:defRPr sz="4500" kern="1200">
                          <a:solidFill>
                            <a:schemeClr val="dk1"/>
                          </a:solidFill>
                          <a:latin typeface="Calibri"/>
                        </a:defRPr>
                      </a:lvl6pPr>
                      <a:lvl7pPr marL="6926609" algn="l" defTabSz="2308869" rtl="0" eaLnBrk="1" latinLnBrk="0" hangingPunct="1">
                        <a:defRPr sz="4500" kern="1200">
                          <a:solidFill>
                            <a:schemeClr val="dk1"/>
                          </a:solidFill>
                          <a:latin typeface="Calibri"/>
                        </a:defRPr>
                      </a:lvl7pPr>
                      <a:lvl8pPr marL="8081044" algn="l" defTabSz="2308869" rtl="0" eaLnBrk="1" latinLnBrk="0" hangingPunct="1">
                        <a:defRPr sz="4500" kern="1200">
                          <a:solidFill>
                            <a:schemeClr val="dk1"/>
                          </a:solidFill>
                          <a:latin typeface="Calibri"/>
                        </a:defRPr>
                      </a:lvl8pPr>
                      <a:lvl9pPr marL="9235480" algn="l" defTabSz="2308869" rtl="0" eaLnBrk="1" latinLnBrk="0" hangingPunct="1">
                        <a:defRPr sz="4500" kern="1200">
                          <a:solidFill>
                            <a:schemeClr val="dk1"/>
                          </a:solidFill>
                          <a:latin typeface="Calibri"/>
                        </a:defRPr>
                      </a:lvl9pPr>
                    </a:lstStyle>
                    <a:p>
                      <a:pPr algn="r"/>
                      <a:r>
                        <a:rPr lang="en-US" sz="1200" b="0" dirty="0">
                          <a:solidFill>
                            <a:schemeClr val="tx1"/>
                          </a:solidFill>
                        </a:rPr>
                        <a:t> 65</a:t>
                      </a:r>
                    </a:p>
                  </a:txBody>
                  <a:tcPr marL="0" marR="0" marT="0" marB="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noFill/>
                  </a:tcPr>
                </a:tc>
                <a:tc>
                  <a:txBody>
                    <a:bodyPr/>
                    <a:lstStyle>
                      <a:lvl1pPr marL="0" algn="l" defTabSz="2308869" rtl="0" eaLnBrk="1" latinLnBrk="0" hangingPunct="1">
                        <a:defRPr sz="4500" kern="1200">
                          <a:solidFill>
                            <a:schemeClr val="dk1"/>
                          </a:solidFill>
                          <a:latin typeface="Calibri"/>
                        </a:defRPr>
                      </a:lvl1pPr>
                      <a:lvl2pPr marL="1154435" algn="l" defTabSz="2308869" rtl="0" eaLnBrk="1" latinLnBrk="0" hangingPunct="1">
                        <a:defRPr sz="4500" kern="1200">
                          <a:solidFill>
                            <a:schemeClr val="dk1"/>
                          </a:solidFill>
                          <a:latin typeface="Calibri"/>
                        </a:defRPr>
                      </a:lvl2pPr>
                      <a:lvl3pPr marL="2308869" algn="l" defTabSz="2308869" rtl="0" eaLnBrk="1" latinLnBrk="0" hangingPunct="1">
                        <a:defRPr sz="4500" kern="1200">
                          <a:solidFill>
                            <a:schemeClr val="dk1"/>
                          </a:solidFill>
                          <a:latin typeface="Calibri"/>
                        </a:defRPr>
                      </a:lvl3pPr>
                      <a:lvl4pPr marL="3463305" algn="l" defTabSz="2308869" rtl="0" eaLnBrk="1" latinLnBrk="0" hangingPunct="1">
                        <a:defRPr sz="4500" kern="1200">
                          <a:solidFill>
                            <a:schemeClr val="dk1"/>
                          </a:solidFill>
                          <a:latin typeface="Calibri"/>
                        </a:defRPr>
                      </a:lvl4pPr>
                      <a:lvl5pPr marL="4617741" algn="l" defTabSz="2308869" rtl="0" eaLnBrk="1" latinLnBrk="0" hangingPunct="1">
                        <a:defRPr sz="4500" kern="1200">
                          <a:solidFill>
                            <a:schemeClr val="dk1"/>
                          </a:solidFill>
                          <a:latin typeface="Calibri"/>
                        </a:defRPr>
                      </a:lvl5pPr>
                      <a:lvl6pPr marL="5772174" algn="l" defTabSz="2308869" rtl="0" eaLnBrk="1" latinLnBrk="0" hangingPunct="1">
                        <a:defRPr sz="4500" kern="1200">
                          <a:solidFill>
                            <a:schemeClr val="dk1"/>
                          </a:solidFill>
                          <a:latin typeface="Calibri"/>
                        </a:defRPr>
                      </a:lvl6pPr>
                      <a:lvl7pPr marL="6926609" algn="l" defTabSz="2308869" rtl="0" eaLnBrk="1" latinLnBrk="0" hangingPunct="1">
                        <a:defRPr sz="4500" kern="1200">
                          <a:solidFill>
                            <a:schemeClr val="dk1"/>
                          </a:solidFill>
                          <a:latin typeface="Calibri"/>
                        </a:defRPr>
                      </a:lvl7pPr>
                      <a:lvl8pPr marL="8081044" algn="l" defTabSz="2308869" rtl="0" eaLnBrk="1" latinLnBrk="0" hangingPunct="1">
                        <a:defRPr sz="4500" kern="1200">
                          <a:solidFill>
                            <a:schemeClr val="dk1"/>
                          </a:solidFill>
                          <a:latin typeface="Calibri"/>
                        </a:defRPr>
                      </a:lvl8pPr>
                      <a:lvl9pPr marL="9235480" algn="l" defTabSz="2308869" rtl="0" eaLnBrk="1" latinLnBrk="0" hangingPunct="1">
                        <a:defRPr sz="4500" kern="1200">
                          <a:solidFill>
                            <a:schemeClr val="dk1"/>
                          </a:solidFill>
                          <a:latin typeface="Calibri"/>
                        </a:defRPr>
                      </a:lvl9pPr>
                    </a:lstStyle>
                    <a:p>
                      <a:r>
                        <a:rPr lang="en-US" sz="1200" dirty="0">
                          <a:solidFill>
                            <a:schemeClr val="tx1"/>
                          </a:solidFill>
                        </a:rPr>
                        <a:t> deg</a:t>
                      </a:r>
                    </a:p>
                  </a:txBody>
                  <a:tcPr marL="0" marR="0" marT="0" marB="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noFill/>
                  </a:tcPr>
                </a:tc>
                <a:extLst>
                  <a:ext uri="{0D108BD9-81ED-4DB2-BD59-A6C34878D82A}">
                    <a16:rowId xmlns:a16="http://schemas.microsoft.com/office/drawing/2014/main" val="4144241420"/>
                  </a:ext>
                </a:extLst>
              </a:tr>
              <a:tr h="183806">
                <a:tc>
                  <a:txBody>
                    <a:bodyPr/>
                    <a:lstStyle>
                      <a:lvl1pPr marL="0" algn="l" defTabSz="2308869" rtl="0" eaLnBrk="1" latinLnBrk="0" hangingPunct="1">
                        <a:defRPr sz="4500" kern="1200">
                          <a:solidFill>
                            <a:schemeClr val="dk1"/>
                          </a:solidFill>
                          <a:latin typeface="Calibri"/>
                        </a:defRPr>
                      </a:lvl1pPr>
                      <a:lvl2pPr marL="1154435" algn="l" defTabSz="2308869" rtl="0" eaLnBrk="1" latinLnBrk="0" hangingPunct="1">
                        <a:defRPr sz="4500" kern="1200">
                          <a:solidFill>
                            <a:schemeClr val="dk1"/>
                          </a:solidFill>
                          <a:latin typeface="Calibri"/>
                        </a:defRPr>
                      </a:lvl2pPr>
                      <a:lvl3pPr marL="2308869" algn="l" defTabSz="2308869" rtl="0" eaLnBrk="1" latinLnBrk="0" hangingPunct="1">
                        <a:defRPr sz="4500" kern="1200">
                          <a:solidFill>
                            <a:schemeClr val="dk1"/>
                          </a:solidFill>
                          <a:latin typeface="Calibri"/>
                        </a:defRPr>
                      </a:lvl3pPr>
                      <a:lvl4pPr marL="3463305" algn="l" defTabSz="2308869" rtl="0" eaLnBrk="1" latinLnBrk="0" hangingPunct="1">
                        <a:defRPr sz="4500" kern="1200">
                          <a:solidFill>
                            <a:schemeClr val="dk1"/>
                          </a:solidFill>
                          <a:latin typeface="Calibri"/>
                        </a:defRPr>
                      </a:lvl4pPr>
                      <a:lvl5pPr marL="4617741" algn="l" defTabSz="2308869" rtl="0" eaLnBrk="1" latinLnBrk="0" hangingPunct="1">
                        <a:defRPr sz="4500" kern="1200">
                          <a:solidFill>
                            <a:schemeClr val="dk1"/>
                          </a:solidFill>
                          <a:latin typeface="Calibri"/>
                        </a:defRPr>
                      </a:lvl5pPr>
                      <a:lvl6pPr marL="5772174" algn="l" defTabSz="2308869" rtl="0" eaLnBrk="1" latinLnBrk="0" hangingPunct="1">
                        <a:defRPr sz="4500" kern="1200">
                          <a:solidFill>
                            <a:schemeClr val="dk1"/>
                          </a:solidFill>
                          <a:latin typeface="Calibri"/>
                        </a:defRPr>
                      </a:lvl6pPr>
                      <a:lvl7pPr marL="6926609" algn="l" defTabSz="2308869" rtl="0" eaLnBrk="1" latinLnBrk="0" hangingPunct="1">
                        <a:defRPr sz="4500" kern="1200">
                          <a:solidFill>
                            <a:schemeClr val="dk1"/>
                          </a:solidFill>
                          <a:latin typeface="Calibri"/>
                        </a:defRPr>
                      </a:lvl7pPr>
                      <a:lvl8pPr marL="8081044" algn="l" defTabSz="2308869" rtl="0" eaLnBrk="1" latinLnBrk="0" hangingPunct="1">
                        <a:defRPr sz="4500" kern="1200">
                          <a:solidFill>
                            <a:schemeClr val="dk1"/>
                          </a:solidFill>
                          <a:latin typeface="Calibri"/>
                        </a:defRPr>
                      </a:lvl8pPr>
                      <a:lvl9pPr marL="9235480" algn="l" defTabSz="2308869" rtl="0" eaLnBrk="1" latinLnBrk="0" hangingPunct="1">
                        <a:defRPr sz="4500" kern="1200">
                          <a:solidFill>
                            <a:schemeClr val="dk1"/>
                          </a:solidFill>
                          <a:latin typeface="Calibri"/>
                        </a:defRPr>
                      </a:lvl9pPr>
                    </a:lstStyle>
                    <a:p>
                      <a:r>
                        <a:rPr lang="en-US" sz="1200" dirty="0">
                          <a:solidFill>
                            <a:schemeClr val="tx1"/>
                          </a:solidFill>
                        </a:rPr>
                        <a:t>Periods:</a:t>
                      </a:r>
                    </a:p>
                  </a:txBody>
                  <a:tcPr marL="0" marR="0" marT="0" marB="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noFill/>
                  </a:tcPr>
                </a:tc>
                <a:tc>
                  <a:txBody>
                    <a:bodyPr/>
                    <a:lstStyle>
                      <a:lvl1pPr marL="0" algn="l" defTabSz="2308869" rtl="0" eaLnBrk="1" latinLnBrk="0" hangingPunct="1">
                        <a:defRPr sz="4500" kern="1200">
                          <a:solidFill>
                            <a:schemeClr val="dk1"/>
                          </a:solidFill>
                          <a:latin typeface="Calibri"/>
                        </a:defRPr>
                      </a:lvl1pPr>
                      <a:lvl2pPr marL="1154435" algn="l" defTabSz="2308869" rtl="0" eaLnBrk="1" latinLnBrk="0" hangingPunct="1">
                        <a:defRPr sz="4500" kern="1200">
                          <a:solidFill>
                            <a:schemeClr val="dk1"/>
                          </a:solidFill>
                          <a:latin typeface="Calibri"/>
                        </a:defRPr>
                      </a:lvl2pPr>
                      <a:lvl3pPr marL="2308869" algn="l" defTabSz="2308869" rtl="0" eaLnBrk="1" latinLnBrk="0" hangingPunct="1">
                        <a:defRPr sz="4500" kern="1200">
                          <a:solidFill>
                            <a:schemeClr val="dk1"/>
                          </a:solidFill>
                          <a:latin typeface="Calibri"/>
                        </a:defRPr>
                      </a:lvl3pPr>
                      <a:lvl4pPr marL="3463305" algn="l" defTabSz="2308869" rtl="0" eaLnBrk="1" latinLnBrk="0" hangingPunct="1">
                        <a:defRPr sz="4500" kern="1200">
                          <a:solidFill>
                            <a:schemeClr val="dk1"/>
                          </a:solidFill>
                          <a:latin typeface="Calibri"/>
                        </a:defRPr>
                      </a:lvl4pPr>
                      <a:lvl5pPr marL="4617741" algn="l" defTabSz="2308869" rtl="0" eaLnBrk="1" latinLnBrk="0" hangingPunct="1">
                        <a:defRPr sz="4500" kern="1200">
                          <a:solidFill>
                            <a:schemeClr val="dk1"/>
                          </a:solidFill>
                          <a:latin typeface="Calibri"/>
                        </a:defRPr>
                      </a:lvl5pPr>
                      <a:lvl6pPr marL="5772174" algn="l" defTabSz="2308869" rtl="0" eaLnBrk="1" latinLnBrk="0" hangingPunct="1">
                        <a:defRPr sz="4500" kern="1200">
                          <a:solidFill>
                            <a:schemeClr val="dk1"/>
                          </a:solidFill>
                          <a:latin typeface="Calibri"/>
                        </a:defRPr>
                      </a:lvl6pPr>
                      <a:lvl7pPr marL="6926609" algn="l" defTabSz="2308869" rtl="0" eaLnBrk="1" latinLnBrk="0" hangingPunct="1">
                        <a:defRPr sz="4500" kern="1200">
                          <a:solidFill>
                            <a:schemeClr val="dk1"/>
                          </a:solidFill>
                          <a:latin typeface="Calibri"/>
                        </a:defRPr>
                      </a:lvl7pPr>
                      <a:lvl8pPr marL="8081044" algn="l" defTabSz="2308869" rtl="0" eaLnBrk="1" latinLnBrk="0" hangingPunct="1">
                        <a:defRPr sz="4500" kern="1200">
                          <a:solidFill>
                            <a:schemeClr val="dk1"/>
                          </a:solidFill>
                          <a:latin typeface="Calibri"/>
                        </a:defRPr>
                      </a:lvl8pPr>
                      <a:lvl9pPr marL="9235480" algn="l" defTabSz="2308869" rtl="0" eaLnBrk="1" latinLnBrk="0" hangingPunct="1">
                        <a:defRPr sz="4500" kern="1200">
                          <a:solidFill>
                            <a:schemeClr val="dk1"/>
                          </a:solidFill>
                          <a:latin typeface="Calibri"/>
                        </a:defRPr>
                      </a:lvl9pPr>
                    </a:lstStyle>
                    <a:p>
                      <a:pPr algn="r"/>
                      <a:r>
                        <a:rPr lang="en-US" sz="1200" dirty="0">
                          <a:solidFill>
                            <a:schemeClr val="tx1"/>
                          </a:solidFill>
                        </a:rPr>
                        <a:t>6.6 </a:t>
                      </a:r>
                      <a:r>
                        <a:rPr lang="en-US" sz="1200" dirty="0" err="1">
                          <a:solidFill>
                            <a:schemeClr val="tx1"/>
                          </a:solidFill>
                        </a:rPr>
                        <a:t>hrs</a:t>
                      </a:r>
                      <a:r>
                        <a:rPr lang="en-US" sz="1200" dirty="0">
                          <a:solidFill>
                            <a:schemeClr val="tx1"/>
                          </a:solidFill>
                        </a:rPr>
                        <a:t>,</a:t>
                      </a:r>
                    </a:p>
                  </a:txBody>
                  <a:tcPr marL="0" marR="0" marT="0" marB="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noFill/>
                  </a:tcPr>
                </a:tc>
                <a:tc>
                  <a:txBody>
                    <a:bodyPr/>
                    <a:lstStyle>
                      <a:lvl1pPr marL="0" algn="l" defTabSz="2308869" rtl="0" eaLnBrk="1" latinLnBrk="0" hangingPunct="1">
                        <a:defRPr sz="4500" kern="1200">
                          <a:solidFill>
                            <a:schemeClr val="dk1"/>
                          </a:solidFill>
                          <a:latin typeface="Calibri"/>
                        </a:defRPr>
                      </a:lvl1pPr>
                      <a:lvl2pPr marL="1154435" algn="l" defTabSz="2308869" rtl="0" eaLnBrk="1" latinLnBrk="0" hangingPunct="1">
                        <a:defRPr sz="4500" kern="1200">
                          <a:solidFill>
                            <a:schemeClr val="dk1"/>
                          </a:solidFill>
                          <a:latin typeface="Calibri"/>
                        </a:defRPr>
                      </a:lvl2pPr>
                      <a:lvl3pPr marL="2308869" algn="l" defTabSz="2308869" rtl="0" eaLnBrk="1" latinLnBrk="0" hangingPunct="1">
                        <a:defRPr sz="4500" kern="1200">
                          <a:solidFill>
                            <a:schemeClr val="dk1"/>
                          </a:solidFill>
                          <a:latin typeface="Calibri"/>
                        </a:defRPr>
                      </a:lvl3pPr>
                      <a:lvl4pPr marL="3463305" algn="l" defTabSz="2308869" rtl="0" eaLnBrk="1" latinLnBrk="0" hangingPunct="1">
                        <a:defRPr sz="4500" kern="1200">
                          <a:solidFill>
                            <a:schemeClr val="dk1"/>
                          </a:solidFill>
                          <a:latin typeface="Calibri"/>
                        </a:defRPr>
                      </a:lvl4pPr>
                      <a:lvl5pPr marL="4617741" algn="l" defTabSz="2308869" rtl="0" eaLnBrk="1" latinLnBrk="0" hangingPunct="1">
                        <a:defRPr sz="4500" kern="1200">
                          <a:solidFill>
                            <a:schemeClr val="dk1"/>
                          </a:solidFill>
                          <a:latin typeface="Calibri"/>
                        </a:defRPr>
                      </a:lvl5pPr>
                      <a:lvl6pPr marL="5772174" algn="l" defTabSz="2308869" rtl="0" eaLnBrk="1" latinLnBrk="0" hangingPunct="1">
                        <a:defRPr sz="4500" kern="1200">
                          <a:solidFill>
                            <a:schemeClr val="dk1"/>
                          </a:solidFill>
                          <a:latin typeface="Calibri"/>
                        </a:defRPr>
                      </a:lvl6pPr>
                      <a:lvl7pPr marL="6926609" algn="l" defTabSz="2308869" rtl="0" eaLnBrk="1" latinLnBrk="0" hangingPunct="1">
                        <a:defRPr sz="4500" kern="1200">
                          <a:solidFill>
                            <a:schemeClr val="dk1"/>
                          </a:solidFill>
                          <a:latin typeface="Calibri"/>
                        </a:defRPr>
                      </a:lvl7pPr>
                      <a:lvl8pPr marL="8081044" algn="l" defTabSz="2308869" rtl="0" eaLnBrk="1" latinLnBrk="0" hangingPunct="1">
                        <a:defRPr sz="4500" kern="1200">
                          <a:solidFill>
                            <a:schemeClr val="dk1"/>
                          </a:solidFill>
                          <a:latin typeface="Calibri"/>
                        </a:defRPr>
                      </a:lvl8pPr>
                      <a:lvl9pPr marL="9235480" algn="l" defTabSz="2308869" rtl="0" eaLnBrk="1" latinLnBrk="0" hangingPunct="1">
                        <a:defRPr sz="4500" kern="1200">
                          <a:solidFill>
                            <a:schemeClr val="dk1"/>
                          </a:solidFill>
                          <a:latin typeface="Calibri"/>
                        </a:defRPr>
                      </a:lvl9pPr>
                    </a:lstStyle>
                    <a:p>
                      <a:pPr algn="r"/>
                      <a:r>
                        <a:rPr lang="en-US" sz="1200" dirty="0">
                          <a:solidFill>
                            <a:schemeClr val="tx1"/>
                          </a:solidFill>
                        </a:rPr>
                        <a:t>4.91</a:t>
                      </a:r>
                    </a:p>
                  </a:txBody>
                  <a:tcPr marL="0" marR="0" marT="0" marB="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noFill/>
                  </a:tcPr>
                </a:tc>
                <a:tc>
                  <a:txBody>
                    <a:bodyPr/>
                    <a:lstStyle>
                      <a:lvl1pPr marL="0" algn="l" defTabSz="2308869" rtl="0" eaLnBrk="1" latinLnBrk="0" hangingPunct="1">
                        <a:defRPr sz="4500" kern="1200">
                          <a:solidFill>
                            <a:schemeClr val="dk1"/>
                          </a:solidFill>
                          <a:latin typeface="Calibri"/>
                        </a:defRPr>
                      </a:lvl1pPr>
                      <a:lvl2pPr marL="1154435" algn="l" defTabSz="2308869" rtl="0" eaLnBrk="1" latinLnBrk="0" hangingPunct="1">
                        <a:defRPr sz="4500" kern="1200">
                          <a:solidFill>
                            <a:schemeClr val="dk1"/>
                          </a:solidFill>
                          <a:latin typeface="Calibri"/>
                        </a:defRPr>
                      </a:lvl2pPr>
                      <a:lvl3pPr marL="2308869" algn="l" defTabSz="2308869" rtl="0" eaLnBrk="1" latinLnBrk="0" hangingPunct="1">
                        <a:defRPr sz="4500" kern="1200">
                          <a:solidFill>
                            <a:schemeClr val="dk1"/>
                          </a:solidFill>
                          <a:latin typeface="Calibri"/>
                        </a:defRPr>
                      </a:lvl3pPr>
                      <a:lvl4pPr marL="3463305" algn="l" defTabSz="2308869" rtl="0" eaLnBrk="1" latinLnBrk="0" hangingPunct="1">
                        <a:defRPr sz="4500" kern="1200">
                          <a:solidFill>
                            <a:schemeClr val="dk1"/>
                          </a:solidFill>
                          <a:latin typeface="Calibri"/>
                        </a:defRPr>
                      </a:lvl4pPr>
                      <a:lvl5pPr marL="4617741" algn="l" defTabSz="2308869" rtl="0" eaLnBrk="1" latinLnBrk="0" hangingPunct="1">
                        <a:defRPr sz="4500" kern="1200">
                          <a:solidFill>
                            <a:schemeClr val="dk1"/>
                          </a:solidFill>
                          <a:latin typeface="Calibri"/>
                        </a:defRPr>
                      </a:lvl5pPr>
                      <a:lvl6pPr marL="5772174" algn="l" defTabSz="2308869" rtl="0" eaLnBrk="1" latinLnBrk="0" hangingPunct="1">
                        <a:defRPr sz="4500" kern="1200">
                          <a:solidFill>
                            <a:schemeClr val="dk1"/>
                          </a:solidFill>
                          <a:latin typeface="Calibri"/>
                        </a:defRPr>
                      </a:lvl6pPr>
                      <a:lvl7pPr marL="6926609" algn="l" defTabSz="2308869" rtl="0" eaLnBrk="1" latinLnBrk="0" hangingPunct="1">
                        <a:defRPr sz="4500" kern="1200">
                          <a:solidFill>
                            <a:schemeClr val="dk1"/>
                          </a:solidFill>
                          <a:latin typeface="Calibri"/>
                        </a:defRPr>
                      </a:lvl7pPr>
                      <a:lvl8pPr marL="8081044" algn="l" defTabSz="2308869" rtl="0" eaLnBrk="1" latinLnBrk="0" hangingPunct="1">
                        <a:defRPr sz="4500" kern="1200">
                          <a:solidFill>
                            <a:schemeClr val="dk1"/>
                          </a:solidFill>
                          <a:latin typeface="Calibri"/>
                        </a:defRPr>
                      </a:lvl8pPr>
                      <a:lvl9pPr marL="9235480" algn="l" defTabSz="2308869" rtl="0" eaLnBrk="1" latinLnBrk="0" hangingPunct="1">
                        <a:defRPr sz="4500" kern="1200">
                          <a:solidFill>
                            <a:schemeClr val="dk1"/>
                          </a:solidFill>
                          <a:latin typeface="Calibri"/>
                        </a:defRPr>
                      </a:lvl9pPr>
                    </a:lstStyle>
                    <a:p>
                      <a:r>
                        <a:rPr lang="en-US" sz="1200" dirty="0">
                          <a:solidFill>
                            <a:schemeClr val="tx1"/>
                          </a:solidFill>
                        </a:rPr>
                        <a:t> </a:t>
                      </a:r>
                      <a:r>
                        <a:rPr lang="en-US" sz="1200" dirty="0" err="1">
                          <a:solidFill>
                            <a:schemeClr val="tx1"/>
                          </a:solidFill>
                        </a:rPr>
                        <a:t>hrs</a:t>
                      </a:r>
                      <a:endParaRPr lang="en-US" sz="1200" dirty="0">
                        <a:solidFill>
                          <a:schemeClr val="tx1"/>
                        </a:solidFill>
                      </a:endParaRPr>
                    </a:p>
                  </a:txBody>
                  <a:tcPr marL="0" marR="0" marT="0" marB="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noFill/>
                  </a:tcPr>
                </a:tc>
                <a:extLst>
                  <a:ext uri="{0D108BD9-81ED-4DB2-BD59-A6C34878D82A}">
                    <a16:rowId xmlns:a16="http://schemas.microsoft.com/office/drawing/2014/main" val="3914762016"/>
                  </a:ext>
                </a:extLst>
              </a:tr>
            </a:tbl>
          </a:graphicData>
        </a:graphic>
      </p:graphicFrame>
      <p:sp>
        <p:nvSpPr>
          <p:cNvPr id="12" name="TextBox 11">
            <a:extLst>
              <a:ext uri="{FF2B5EF4-FFF2-40B4-BE49-F238E27FC236}">
                <a16:creationId xmlns:a16="http://schemas.microsoft.com/office/drawing/2014/main" id="{5A16FD95-FDB9-DF95-52CC-4482A5F1E6C0}"/>
              </a:ext>
            </a:extLst>
          </p:cNvPr>
          <p:cNvSpPr txBox="1"/>
          <p:nvPr/>
        </p:nvSpPr>
        <p:spPr>
          <a:xfrm>
            <a:off x="6579209" y="1736768"/>
            <a:ext cx="2118543" cy="270202"/>
          </a:xfrm>
          <a:prstGeom prst="rect">
            <a:avLst/>
          </a:prstGeom>
          <a:noFill/>
          <a:ln w="12700">
            <a:noFill/>
          </a:ln>
        </p:spPr>
        <p:txBody>
          <a:bodyPr wrap="square" lIns="64008" tIns="27432" rIns="45720" bIns="27432" rtlCol="0">
            <a:spAutoFit/>
          </a:bodyPr>
          <a:lstStyle/>
          <a:p>
            <a:pPr algn="ctr" defTabSz="685800">
              <a:lnSpc>
                <a:spcPts val="1600"/>
              </a:lnSpc>
              <a:defRPr/>
            </a:pPr>
            <a:r>
              <a:rPr lang="en-US" b="1" kern="0" dirty="0">
                <a:solidFill>
                  <a:prstClr val="black"/>
                </a:solidFill>
              </a:rPr>
              <a:t>Science Campaign B</a:t>
            </a:r>
          </a:p>
        </p:txBody>
      </p:sp>
      <p:sp>
        <p:nvSpPr>
          <p:cNvPr id="13" name="Rectangle 12">
            <a:extLst>
              <a:ext uri="{FF2B5EF4-FFF2-40B4-BE49-F238E27FC236}">
                <a16:creationId xmlns:a16="http://schemas.microsoft.com/office/drawing/2014/main" id="{508EFF44-FB8B-5BFE-6D6D-6B5CB4B6DFE5}"/>
              </a:ext>
            </a:extLst>
          </p:cNvPr>
          <p:cNvSpPr/>
          <p:nvPr/>
        </p:nvSpPr>
        <p:spPr>
          <a:xfrm>
            <a:off x="6494123" y="1683983"/>
            <a:ext cx="2535039" cy="3319203"/>
          </a:xfrm>
          <a:prstGeom prst="rect">
            <a:avLst/>
          </a:prstGeom>
          <a:noFill/>
          <a:ln w="12700" cap="flat" cmpd="sng" algn="ctr">
            <a:solidFill>
              <a:srgbClr val="4F81BD">
                <a:shade val="50000"/>
              </a:srgbClr>
            </a:solidFill>
            <a:prstDash val="solid"/>
          </a:ln>
          <a:effectLst/>
        </p:spPr>
        <p:txBody>
          <a:bodyPr rtlCol="0" anchor="ctr"/>
          <a:lstStyle/>
          <a:p>
            <a:pPr algn="ctr" defTabSz="685800">
              <a:defRPr/>
            </a:pPr>
            <a:endParaRPr lang="en-US" kern="0">
              <a:solidFill>
                <a:prstClr val="white"/>
              </a:solidFill>
              <a:latin typeface="Calibri"/>
            </a:endParaRPr>
          </a:p>
        </p:txBody>
      </p:sp>
      <p:sp>
        <p:nvSpPr>
          <p:cNvPr id="14" name="TextBox 13">
            <a:extLst>
              <a:ext uri="{FF2B5EF4-FFF2-40B4-BE49-F238E27FC236}">
                <a16:creationId xmlns:a16="http://schemas.microsoft.com/office/drawing/2014/main" id="{02992770-693C-FE29-072F-80D7100A19E9}"/>
              </a:ext>
            </a:extLst>
          </p:cNvPr>
          <p:cNvSpPr txBox="1"/>
          <p:nvPr/>
        </p:nvSpPr>
        <p:spPr>
          <a:xfrm>
            <a:off x="3996247" y="1731717"/>
            <a:ext cx="2054717" cy="270202"/>
          </a:xfrm>
          <a:prstGeom prst="rect">
            <a:avLst/>
          </a:prstGeom>
          <a:noFill/>
          <a:ln w="12700">
            <a:noFill/>
          </a:ln>
        </p:spPr>
        <p:txBody>
          <a:bodyPr wrap="square" lIns="64008" tIns="27432" rIns="45720" bIns="27432" rtlCol="0">
            <a:spAutoFit/>
          </a:bodyPr>
          <a:lstStyle/>
          <a:p>
            <a:pPr algn="ctr" defTabSz="685800">
              <a:lnSpc>
                <a:spcPts val="1600"/>
              </a:lnSpc>
              <a:defRPr/>
            </a:pPr>
            <a:r>
              <a:rPr lang="en-US" b="1" kern="0" dirty="0">
                <a:solidFill>
                  <a:prstClr val="black"/>
                </a:solidFill>
              </a:rPr>
              <a:t>Science Campaign A</a:t>
            </a:r>
          </a:p>
        </p:txBody>
      </p:sp>
      <p:grpSp>
        <p:nvGrpSpPr>
          <p:cNvPr id="15" name="Group 14">
            <a:extLst>
              <a:ext uri="{FF2B5EF4-FFF2-40B4-BE49-F238E27FC236}">
                <a16:creationId xmlns:a16="http://schemas.microsoft.com/office/drawing/2014/main" id="{E8500813-784B-0605-23E5-E6B138CAF6FB}"/>
              </a:ext>
            </a:extLst>
          </p:cNvPr>
          <p:cNvGrpSpPr/>
          <p:nvPr/>
        </p:nvGrpSpPr>
        <p:grpSpPr>
          <a:xfrm>
            <a:off x="4155067" y="2740665"/>
            <a:ext cx="1862911" cy="1386005"/>
            <a:chOff x="27850959" y="13582512"/>
            <a:chExt cx="3356987" cy="2335144"/>
          </a:xfrm>
        </p:grpSpPr>
        <p:pic>
          <p:nvPicPr>
            <p:cNvPr id="16" name="Picture 15">
              <a:extLst>
                <a:ext uri="{FF2B5EF4-FFF2-40B4-BE49-F238E27FC236}">
                  <a16:creationId xmlns:a16="http://schemas.microsoft.com/office/drawing/2014/main" id="{F3456F1C-7CB9-4221-EBF0-99EC0A49809D}"/>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34506" t="15767" r="10947" b="21511"/>
            <a:stretch/>
          </p:blipFill>
          <p:spPr>
            <a:xfrm>
              <a:off x="27850959" y="13642350"/>
              <a:ext cx="3356987" cy="2275306"/>
            </a:xfrm>
            <a:prstGeom prst="rect">
              <a:avLst/>
            </a:prstGeom>
          </p:spPr>
        </p:pic>
        <p:pic>
          <p:nvPicPr>
            <p:cNvPr id="17" name="Picture 16">
              <a:extLst>
                <a:ext uri="{FF2B5EF4-FFF2-40B4-BE49-F238E27FC236}">
                  <a16:creationId xmlns:a16="http://schemas.microsoft.com/office/drawing/2014/main" id="{1DA492E4-9D69-9B99-4E53-A5D8893D65CC}"/>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rot="18311265">
              <a:off x="29195307" y="13920060"/>
              <a:ext cx="1307630" cy="632533"/>
            </a:xfrm>
            <a:prstGeom prst="rect">
              <a:avLst/>
            </a:prstGeom>
          </p:spPr>
        </p:pic>
        <p:pic>
          <p:nvPicPr>
            <p:cNvPr id="18" name="Picture 17">
              <a:extLst>
                <a:ext uri="{FF2B5EF4-FFF2-40B4-BE49-F238E27FC236}">
                  <a16:creationId xmlns:a16="http://schemas.microsoft.com/office/drawing/2014/main" id="{0BAD246F-99CF-5443-5372-0EFE1E442AB9}"/>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rot="18311265">
              <a:off x="29604187" y="14246429"/>
              <a:ext cx="1307630" cy="632533"/>
            </a:xfrm>
            <a:prstGeom prst="rect">
              <a:avLst/>
            </a:prstGeom>
          </p:spPr>
        </p:pic>
      </p:grpSp>
      <p:sp>
        <p:nvSpPr>
          <p:cNvPr id="19" name="Rectangle 18">
            <a:extLst>
              <a:ext uri="{FF2B5EF4-FFF2-40B4-BE49-F238E27FC236}">
                <a16:creationId xmlns:a16="http://schemas.microsoft.com/office/drawing/2014/main" id="{64E2A7A7-E407-002A-BEDB-5A05DB60D0F3}"/>
              </a:ext>
            </a:extLst>
          </p:cNvPr>
          <p:cNvSpPr/>
          <p:nvPr/>
        </p:nvSpPr>
        <p:spPr>
          <a:xfrm>
            <a:off x="3822223" y="1683982"/>
            <a:ext cx="2535039" cy="3319203"/>
          </a:xfrm>
          <a:prstGeom prst="rect">
            <a:avLst/>
          </a:prstGeom>
          <a:noFill/>
          <a:ln w="12700" cap="flat" cmpd="sng" algn="ctr">
            <a:solidFill>
              <a:srgbClr val="4F81BD">
                <a:shade val="50000"/>
              </a:srgbClr>
            </a:solidFill>
            <a:prstDash val="solid"/>
          </a:ln>
          <a:effectLst/>
        </p:spPr>
        <p:txBody>
          <a:bodyPr rtlCol="0" anchor="ctr"/>
          <a:lstStyle/>
          <a:p>
            <a:pPr algn="ctr" defTabSz="685800">
              <a:defRPr/>
            </a:pPr>
            <a:endParaRPr lang="en-US" kern="0">
              <a:solidFill>
                <a:prstClr val="white"/>
              </a:solidFill>
              <a:latin typeface="Calibri"/>
            </a:endParaRPr>
          </a:p>
        </p:txBody>
      </p:sp>
      <p:sp>
        <p:nvSpPr>
          <p:cNvPr id="20" name="TextBox 19">
            <a:extLst>
              <a:ext uri="{FF2B5EF4-FFF2-40B4-BE49-F238E27FC236}">
                <a16:creationId xmlns:a16="http://schemas.microsoft.com/office/drawing/2014/main" id="{9A5288CA-9757-2244-6740-F2E9FA798102}"/>
              </a:ext>
            </a:extLst>
          </p:cNvPr>
          <p:cNvSpPr txBox="1"/>
          <p:nvPr/>
        </p:nvSpPr>
        <p:spPr>
          <a:xfrm>
            <a:off x="3813726" y="4102938"/>
            <a:ext cx="2613140" cy="830997"/>
          </a:xfrm>
          <a:prstGeom prst="rect">
            <a:avLst/>
          </a:prstGeom>
          <a:noFill/>
        </p:spPr>
        <p:txBody>
          <a:bodyPr wrap="square" rtlCol="0">
            <a:spAutoFit/>
          </a:bodyPr>
          <a:lstStyle/>
          <a:p>
            <a:pPr defTabSz="685800">
              <a:defRPr/>
            </a:pPr>
            <a:r>
              <a:rPr lang="en-US" sz="1200" kern="0" dirty="0">
                <a:solidFill>
                  <a:srgbClr val="002060"/>
                </a:solidFill>
              </a:rPr>
              <a:t>String-of-pearls:</a:t>
            </a:r>
          </a:p>
          <a:p>
            <a:pPr marL="285743" indent="-285743" defTabSz="685800">
              <a:buFont typeface="Arial" panose="020B0604020202020204" pitchFamily="34" charset="0"/>
              <a:buChar char="•"/>
              <a:defRPr/>
            </a:pPr>
            <a:r>
              <a:rPr lang="en-US" sz="1200" kern="0" dirty="0">
                <a:solidFill>
                  <a:srgbClr val="002060"/>
                </a:solidFill>
              </a:rPr>
              <a:t>Optimized for studies of short-timescale variability and short-distance spatial correlation</a:t>
            </a:r>
          </a:p>
        </p:txBody>
      </p:sp>
      <p:sp>
        <p:nvSpPr>
          <p:cNvPr id="21" name="TextBox 20">
            <a:extLst>
              <a:ext uri="{FF2B5EF4-FFF2-40B4-BE49-F238E27FC236}">
                <a16:creationId xmlns:a16="http://schemas.microsoft.com/office/drawing/2014/main" id="{5F3180A8-C62D-0385-A3B5-9B49CB8D2096}"/>
              </a:ext>
            </a:extLst>
          </p:cNvPr>
          <p:cNvSpPr txBox="1"/>
          <p:nvPr/>
        </p:nvSpPr>
        <p:spPr>
          <a:xfrm>
            <a:off x="6563728" y="4138479"/>
            <a:ext cx="2465435" cy="830997"/>
          </a:xfrm>
          <a:prstGeom prst="rect">
            <a:avLst/>
          </a:prstGeom>
          <a:noFill/>
        </p:spPr>
        <p:txBody>
          <a:bodyPr wrap="square" rtlCol="0">
            <a:spAutoFit/>
          </a:bodyPr>
          <a:lstStyle/>
          <a:p>
            <a:pPr defTabSz="685800">
              <a:defRPr/>
            </a:pPr>
            <a:r>
              <a:rPr lang="en-US" sz="1200" kern="0" dirty="0">
                <a:solidFill>
                  <a:srgbClr val="002060"/>
                </a:solidFill>
              </a:rPr>
              <a:t>Planes precess differentially:</a:t>
            </a:r>
          </a:p>
          <a:p>
            <a:pPr marL="285743" indent="-285743" defTabSz="685800">
              <a:buFont typeface="Arial" panose="020B0604020202020204" pitchFamily="34" charset="0"/>
              <a:buChar char="•"/>
              <a:defRPr/>
            </a:pPr>
            <a:r>
              <a:rPr lang="en-US" sz="1200" kern="0" dirty="0">
                <a:solidFill>
                  <a:srgbClr val="002060"/>
                </a:solidFill>
              </a:rPr>
              <a:t>Optimized for correlations between more distant regions (e.g. solar wind &amp; magnetotail).</a:t>
            </a:r>
          </a:p>
        </p:txBody>
      </p:sp>
      <p:pic>
        <p:nvPicPr>
          <p:cNvPr id="48" name="Picture 4" descr="New Glenn | Blue Origin">
            <a:extLst>
              <a:ext uri="{FF2B5EF4-FFF2-40B4-BE49-F238E27FC236}">
                <a16:creationId xmlns:a16="http://schemas.microsoft.com/office/drawing/2014/main" id="{A0981DC4-ECBC-76F8-EBE7-90171154D1F8}"/>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8198" y="550807"/>
            <a:ext cx="696752" cy="4275524"/>
          </a:xfrm>
          <a:prstGeom prst="rect">
            <a:avLst/>
          </a:prstGeom>
          <a:noFill/>
          <a:extLst>
            <a:ext uri="{909E8E84-426E-40DD-AFC4-6F175D3DCCD1}">
              <a14:hiddenFill xmlns:a14="http://schemas.microsoft.com/office/drawing/2010/main">
                <a:solidFill>
                  <a:srgbClr val="FFFFFF"/>
                </a:solidFill>
              </a14:hiddenFill>
            </a:ext>
          </a:extLst>
        </p:spPr>
      </p:pic>
      <p:sp>
        <p:nvSpPr>
          <p:cNvPr id="49" name="Content Placeholder 2">
            <a:extLst>
              <a:ext uri="{FF2B5EF4-FFF2-40B4-BE49-F238E27FC236}">
                <a16:creationId xmlns:a16="http://schemas.microsoft.com/office/drawing/2014/main" id="{A2BDF9ED-C976-E327-F3C9-1A22A1DB0133}"/>
              </a:ext>
            </a:extLst>
          </p:cNvPr>
          <p:cNvSpPr txBox="1">
            <a:spLocks/>
          </p:cNvSpPr>
          <p:nvPr/>
        </p:nvSpPr>
        <p:spPr>
          <a:xfrm>
            <a:off x="618807" y="4244809"/>
            <a:ext cx="3401287" cy="896338"/>
          </a:xfrm>
          <a:prstGeom prst="rect">
            <a:avLst/>
          </a:prstGeom>
        </p:spPr>
        <p:txBody>
          <a:bodyPr vert="horz" lIns="68580" tIns="34290" rIns="68580" bIns="34290" rtlCol="0">
            <a:norm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257175" indent="-257175" defTabSz="685800">
              <a:defRPr/>
            </a:pPr>
            <a:r>
              <a:rPr lang="en-US" sz="1500" b="1" i="1" dirty="0">
                <a:solidFill>
                  <a:sysClr val="windowText" lastClr="000000"/>
                </a:solidFill>
                <a:latin typeface="Calibri"/>
              </a:rPr>
              <a:t>First flight of Blue Origin New Glenn</a:t>
            </a:r>
          </a:p>
          <a:p>
            <a:pPr marL="257175" indent="-257175" defTabSz="685800">
              <a:defRPr/>
            </a:pPr>
            <a:r>
              <a:rPr lang="en-US" sz="1500" b="1" i="1" dirty="0">
                <a:solidFill>
                  <a:sysClr val="windowText" lastClr="000000"/>
                </a:solidFill>
                <a:latin typeface="Calibri"/>
              </a:rPr>
              <a:t>Launch Readiness Date 9/18-29 TBC</a:t>
            </a:r>
          </a:p>
          <a:p>
            <a:pPr marL="257175" indent="-257175" defTabSz="685800">
              <a:defRPr/>
            </a:pPr>
            <a:r>
              <a:rPr lang="en-US" sz="1500" b="1" i="1" dirty="0">
                <a:solidFill>
                  <a:sysClr val="windowText" lastClr="000000"/>
                </a:solidFill>
                <a:latin typeface="Calibri"/>
              </a:rPr>
              <a:t>Direct inject to Mars.</a:t>
            </a:r>
          </a:p>
        </p:txBody>
      </p:sp>
      <p:pic>
        <p:nvPicPr>
          <p:cNvPr id="50" name="Picture 49" descr="A diagram of a diagram&#10;&#10;Description automatically generated with medium confidence">
            <a:extLst>
              <a:ext uri="{FF2B5EF4-FFF2-40B4-BE49-F238E27FC236}">
                <a16:creationId xmlns:a16="http://schemas.microsoft.com/office/drawing/2014/main" id="{1EA45917-35CB-21F8-B0FA-542BB294E9C7}"/>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866136" y="587960"/>
            <a:ext cx="5605472" cy="1033060"/>
          </a:xfrm>
          <a:prstGeom prst="rect">
            <a:avLst/>
          </a:prstGeom>
        </p:spPr>
      </p:pic>
      <p:grpSp>
        <p:nvGrpSpPr>
          <p:cNvPr id="22" name="Group 21">
            <a:extLst>
              <a:ext uri="{FF2B5EF4-FFF2-40B4-BE49-F238E27FC236}">
                <a16:creationId xmlns:a16="http://schemas.microsoft.com/office/drawing/2014/main" id="{2A57D500-9CA9-3918-3FA1-87984CDE2466}"/>
              </a:ext>
            </a:extLst>
          </p:cNvPr>
          <p:cNvGrpSpPr/>
          <p:nvPr/>
        </p:nvGrpSpPr>
        <p:grpSpPr>
          <a:xfrm>
            <a:off x="458096" y="1759491"/>
            <a:ext cx="3200141" cy="2765491"/>
            <a:chOff x="18613688" y="17845867"/>
            <a:chExt cx="4266854" cy="3687321"/>
          </a:xfrm>
        </p:grpSpPr>
        <p:sp>
          <p:nvSpPr>
            <p:cNvPr id="23" name="Oval 22">
              <a:extLst>
                <a:ext uri="{FF2B5EF4-FFF2-40B4-BE49-F238E27FC236}">
                  <a16:creationId xmlns:a16="http://schemas.microsoft.com/office/drawing/2014/main" id="{3C6DDDCE-3221-1C4C-30C2-B08F0D8C5F5E}"/>
                </a:ext>
              </a:extLst>
            </p:cNvPr>
            <p:cNvSpPr/>
            <p:nvPr/>
          </p:nvSpPr>
          <p:spPr>
            <a:xfrm>
              <a:off x="19896134" y="18698107"/>
              <a:ext cx="2249424" cy="2228850"/>
            </a:xfrm>
            <a:prstGeom prst="ellipse">
              <a:avLst/>
            </a:prstGeom>
            <a:no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p>
          </p:txBody>
        </p:sp>
        <p:sp>
          <p:nvSpPr>
            <p:cNvPr id="24" name="TextBox 23">
              <a:extLst>
                <a:ext uri="{FF2B5EF4-FFF2-40B4-BE49-F238E27FC236}">
                  <a16:creationId xmlns:a16="http://schemas.microsoft.com/office/drawing/2014/main" id="{DF0A63D9-4706-6418-83D0-5943F35AD859}"/>
                </a:ext>
              </a:extLst>
            </p:cNvPr>
            <p:cNvSpPr txBox="1"/>
            <p:nvPr/>
          </p:nvSpPr>
          <p:spPr>
            <a:xfrm>
              <a:off x="21412340" y="20169061"/>
              <a:ext cx="733807" cy="465084"/>
            </a:xfrm>
            <a:prstGeom prst="rect">
              <a:avLst/>
            </a:prstGeom>
            <a:noFill/>
          </p:spPr>
          <p:txBody>
            <a:bodyPr wrap="square" rtlCol="0">
              <a:spAutoFit/>
            </a:bodyPr>
            <a:lstStyle/>
            <a:p>
              <a:pPr>
                <a:lnSpc>
                  <a:spcPts val="1013"/>
                </a:lnSpc>
              </a:pPr>
              <a:r>
                <a:rPr lang="en-US" sz="900" b="1">
                  <a:solidFill>
                    <a:srgbClr val="008F40"/>
                  </a:solidFill>
                  <a:latin typeface="Arial Narrow" panose="020B0604020202020204" pitchFamily="34" charset="0"/>
                  <a:cs typeface="Arial Narrow" panose="020B0604020202020204" pitchFamily="34" charset="0"/>
                </a:rPr>
                <a:t>Earth at TMI</a:t>
              </a:r>
            </a:p>
          </p:txBody>
        </p:sp>
        <p:sp>
          <p:nvSpPr>
            <p:cNvPr id="25" name="Arc 24">
              <a:extLst>
                <a:ext uri="{FF2B5EF4-FFF2-40B4-BE49-F238E27FC236}">
                  <a16:creationId xmlns:a16="http://schemas.microsoft.com/office/drawing/2014/main" id="{928A021C-4E6B-2DF5-C228-385ADBD4BA36}"/>
                </a:ext>
              </a:extLst>
            </p:cNvPr>
            <p:cNvSpPr/>
            <p:nvPr/>
          </p:nvSpPr>
          <p:spPr>
            <a:xfrm rot="21372666">
              <a:off x="19211726" y="17845867"/>
              <a:ext cx="3482504" cy="3687321"/>
            </a:xfrm>
            <a:prstGeom prst="arc">
              <a:avLst>
                <a:gd name="adj1" fmla="val 8499167"/>
                <a:gd name="adj2" fmla="val 2992222"/>
              </a:avLst>
            </a:prstGeom>
            <a:ln w="2540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013"/>
            </a:p>
          </p:txBody>
        </p:sp>
        <p:sp>
          <p:nvSpPr>
            <p:cNvPr id="26" name="Oval 25">
              <a:extLst>
                <a:ext uri="{FF2B5EF4-FFF2-40B4-BE49-F238E27FC236}">
                  <a16:creationId xmlns:a16="http://schemas.microsoft.com/office/drawing/2014/main" id="{FE588956-8197-13EE-645D-74B8389F0D6A}"/>
                </a:ext>
              </a:extLst>
            </p:cNvPr>
            <p:cNvSpPr>
              <a:spLocks noChangeAspect="1"/>
            </p:cNvSpPr>
            <p:nvPr/>
          </p:nvSpPr>
          <p:spPr>
            <a:xfrm>
              <a:off x="21884305" y="20443846"/>
              <a:ext cx="75438" cy="75438"/>
            </a:xfrm>
            <a:prstGeom prst="ellipse">
              <a:avLst/>
            </a:prstGeom>
            <a:solidFill>
              <a:srgbClr val="008F4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p>
          </p:txBody>
        </p:sp>
        <p:sp>
          <p:nvSpPr>
            <p:cNvPr id="27" name="Oval 26">
              <a:extLst>
                <a:ext uri="{FF2B5EF4-FFF2-40B4-BE49-F238E27FC236}">
                  <a16:creationId xmlns:a16="http://schemas.microsoft.com/office/drawing/2014/main" id="{E62C701F-725E-F4F8-1C39-88B7CB7EA962}"/>
                </a:ext>
              </a:extLst>
            </p:cNvPr>
            <p:cNvSpPr>
              <a:spLocks noChangeAspect="1"/>
            </p:cNvSpPr>
            <p:nvPr/>
          </p:nvSpPr>
          <p:spPr>
            <a:xfrm>
              <a:off x="19174575" y="19614090"/>
              <a:ext cx="75438" cy="75438"/>
            </a:xfrm>
            <a:prstGeom prst="ellipse">
              <a:avLst/>
            </a:prstGeom>
            <a:solidFill>
              <a:srgbClr val="FF000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p>
          </p:txBody>
        </p:sp>
        <p:sp>
          <p:nvSpPr>
            <p:cNvPr id="28" name="TextBox 27">
              <a:extLst>
                <a:ext uri="{FF2B5EF4-FFF2-40B4-BE49-F238E27FC236}">
                  <a16:creationId xmlns:a16="http://schemas.microsoft.com/office/drawing/2014/main" id="{6A71833D-FCCD-0243-CE4A-46DF2FD73A0F}"/>
                </a:ext>
              </a:extLst>
            </p:cNvPr>
            <p:cNvSpPr txBox="1"/>
            <p:nvPr/>
          </p:nvSpPr>
          <p:spPr>
            <a:xfrm>
              <a:off x="18613688" y="19481778"/>
              <a:ext cx="597911" cy="636072"/>
            </a:xfrm>
            <a:prstGeom prst="rect">
              <a:avLst/>
            </a:prstGeom>
            <a:noFill/>
          </p:spPr>
          <p:txBody>
            <a:bodyPr wrap="square" rtlCol="0">
              <a:spAutoFit/>
            </a:bodyPr>
            <a:lstStyle/>
            <a:p>
              <a:pPr algn="ctr">
                <a:lnSpc>
                  <a:spcPts val="1013"/>
                </a:lnSpc>
              </a:pPr>
              <a:r>
                <a:rPr lang="en-US" sz="900" b="1">
                  <a:solidFill>
                    <a:srgbClr val="FF0000"/>
                  </a:solidFill>
                  <a:latin typeface="Arial Narrow" panose="020B0604020202020204" pitchFamily="34" charset="0"/>
                  <a:cs typeface="Arial Narrow" panose="020B0604020202020204" pitchFamily="34" charset="0"/>
                </a:rPr>
                <a:t>Mars at MOI</a:t>
              </a:r>
            </a:p>
          </p:txBody>
        </p:sp>
        <p:sp>
          <p:nvSpPr>
            <p:cNvPr id="29" name="Arc 28">
              <a:extLst>
                <a:ext uri="{FF2B5EF4-FFF2-40B4-BE49-F238E27FC236}">
                  <a16:creationId xmlns:a16="http://schemas.microsoft.com/office/drawing/2014/main" id="{C7FBA160-E684-01C8-6EA5-2F007265520F}"/>
                </a:ext>
              </a:extLst>
            </p:cNvPr>
            <p:cNvSpPr/>
            <p:nvPr/>
          </p:nvSpPr>
          <p:spPr>
            <a:xfrm rot="1576069">
              <a:off x="19209224" y="18146239"/>
              <a:ext cx="3006809" cy="2909241"/>
            </a:xfrm>
            <a:prstGeom prst="arc">
              <a:avLst>
                <a:gd name="adj1" fmla="val 9176527"/>
                <a:gd name="adj2" fmla="val 478129"/>
              </a:avLst>
            </a:prstGeom>
            <a:ln w="25400">
              <a:solidFill>
                <a:srgbClr val="0024F5"/>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013"/>
            </a:p>
          </p:txBody>
        </p:sp>
        <p:sp>
          <p:nvSpPr>
            <p:cNvPr id="30" name="5-Point Star 39">
              <a:extLst>
                <a:ext uri="{FF2B5EF4-FFF2-40B4-BE49-F238E27FC236}">
                  <a16:creationId xmlns:a16="http://schemas.microsoft.com/office/drawing/2014/main" id="{1CD248BF-2D87-972C-ED4A-8E5B5153D298}"/>
                </a:ext>
              </a:extLst>
            </p:cNvPr>
            <p:cNvSpPr>
              <a:spLocks noChangeAspect="1"/>
            </p:cNvSpPr>
            <p:nvPr/>
          </p:nvSpPr>
          <p:spPr>
            <a:xfrm>
              <a:off x="21376529" y="18281386"/>
              <a:ext cx="96012" cy="96012"/>
            </a:xfrm>
            <a:prstGeom prst="star5">
              <a:avLst>
                <a:gd name="adj" fmla="val 26819"/>
                <a:gd name="hf" fmla="val 105146"/>
                <a:gd name="vf" fmla="val 110557"/>
              </a:avLst>
            </a:prstGeom>
            <a:solidFill>
              <a:srgbClr val="FFC000"/>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p>
          </p:txBody>
        </p:sp>
        <p:sp>
          <p:nvSpPr>
            <p:cNvPr id="31" name="5-Point Star 40">
              <a:extLst>
                <a:ext uri="{FF2B5EF4-FFF2-40B4-BE49-F238E27FC236}">
                  <a16:creationId xmlns:a16="http://schemas.microsoft.com/office/drawing/2014/main" id="{65586086-7AD5-3EB0-053A-26D3C6BC25B5}"/>
                </a:ext>
              </a:extLst>
            </p:cNvPr>
            <p:cNvSpPr>
              <a:spLocks noChangeAspect="1"/>
            </p:cNvSpPr>
            <p:nvPr/>
          </p:nvSpPr>
          <p:spPr>
            <a:xfrm>
              <a:off x="22080596" y="20051382"/>
              <a:ext cx="96012" cy="96012"/>
            </a:xfrm>
            <a:prstGeom prst="star5">
              <a:avLst>
                <a:gd name="adj" fmla="val 26819"/>
                <a:gd name="hf" fmla="val 105146"/>
                <a:gd name="vf" fmla="val 110557"/>
              </a:avLst>
            </a:prstGeom>
            <a:solidFill>
              <a:srgbClr val="FFC000"/>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p>
          </p:txBody>
        </p:sp>
        <p:sp>
          <p:nvSpPr>
            <p:cNvPr id="32" name="5-Point Star 41">
              <a:extLst>
                <a:ext uri="{FF2B5EF4-FFF2-40B4-BE49-F238E27FC236}">
                  <a16:creationId xmlns:a16="http://schemas.microsoft.com/office/drawing/2014/main" id="{3FC235E5-4880-6453-7289-3F913A02557D}"/>
                </a:ext>
              </a:extLst>
            </p:cNvPr>
            <p:cNvSpPr>
              <a:spLocks noChangeAspect="1"/>
            </p:cNvSpPr>
            <p:nvPr/>
          </p:nvSpPr>
          <p:spPr>
            <a:xfrm>
              <a:off x="20617262" y="18082224"/>
              <a:ext cx="96012" cy="96012"/>
            </a:xfrm>
            <a:prstGeom prst="star5">
              <a:avLst>
                <a:gd name="adj" fmla="val 26819"/>
                <a:gd name="hf" fmla="val 105146"/>
                <a:gd name="vf" fmla="val 110557"/>
              </a:avLst>
            </a:prstGeom>
            <a:solidFill>
              <a:srgbClr val="FFC000"/>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p>
          </p:txBody>
        </p:sp>
        <p:sp>
          <p:nvSpPr>
            <p:cNvPr id="33" name="5-Point Star 42">
              <a:extLst>
                <a:ext uri="{FF2B5EF4-FFF2-40B4-BE49-F238E27FC236}">
                  <a16:creationId xmlns:a16="http://schemas.microsoft.com/office/drawing/2014/main" id="{A600BA5F-5A9B-1D0B-7A95-E6B3C6BCDE0B}"/>
                </a:ext>
              </a:extLst>
            </p:cNvPr>
            <p:cNvSpPr>
              <a:spLocks noChangeAspect="1"/>
            </p:cNvSpPr>
            <p:nvPr/>
          </p:nvSpPr>
          <p:spPr>
            <a:xfrm>
              <a:off x="19415144" y="18730684"/>
              <a:ext cx="96012" cy="96012"/>
            </a:xfrm>
            <a:prstGeom prst="star5">
              <a:avLst>
                <a:gd name="adj" fmla="val 26819"/>
                <a:gd name="hf" fmla="val 105146"/>
                <a:gd name="vf" fmla="val 110557"/>
              </a:avLst>
            </a:prstGeom>
            <a:solidFill>
              <a:srgbClr val="FFC000"/>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p>
          </p:txBody>
        </p:sp>
        <p:sp>
          <p:nvSpPr>
            <p:cNvPr id="34" name="5-Point Star 43">
              <a:extLst>
                <a:ext uri="{FF2B5EF4-FFF2-40B4-BE49-F238E27FC236}">
                  <a16:creationId xmlns:a16="http://schemas.microsoft.com/office/drawing/2014/main" id="{904F8598-8129-E2E1-4A91-48550B4D58A9}"/>
                </a:ext>
              </a:extLst>
            </p:cNvPr>
            <p:cNvSpPr>
              <a:spLocks noChangeAspect="1"/>
            </p:cNvSpPr>
            <p:nvPr/>
          </p:nvSpPr>
          <p:spPr>
            <a:xfrm>
              <a:off x="19231961" y="19154098"/>
              <a:ext cx="96012" cy="96012"/>
            </a:xfrm>
            <a:prstGeom prst="star5">
              <a:avLst>
                <a:gd name="adj" fmla="val 26819"/>
                <a:gd name="hf" fmla="val 105146"/>
                <a:gd name="vf" fmla="val 110557"/>
              </a:avLst>
            </a:prstGeom>
            <a:solidFill>
              <a:srgbClr val="FFC000"/>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p>
          </p:txBody>
        </p:sp>
        <p:sp>
          <p:nvSpPr>
            <p:cNvPr id="35" name="5-Point Star 44">
              <a:extLst>
                <a:ext uri="{FF2B5EF4-FFF2-40B4-BE49-F238E27FC236}">
                  <a16:creationId xmlns:a16="http://schemas.microsoft.com/office/drawing/2014/main" id="{8112ED6C-E910-2854-E3B6-73802D220225}"/>
                </a:ext>
              </a:extLst>
            </p:cNvPr>
            <p:cNvSpPr>
              <a:spLocks noChangeAspect="1"/>
            </p:cNvSpPr>
            <p:nvPr/>
          </p:nvSpPr>
          <p:spPr>
            <a:xfrm>
              <a:off x="19176293" y="19457371"/>
              <a:ext cx="96012" cy="96012"/>
            </a:xfrm>
            <a:prstGeom prst="star5">
              <a:avLst>
                <a:gd name="adj" fmla="val 26819"/>
                <a:gd name="hf" fmla="val 105146"/>
                <a:gd name="vf" fmla="val 110557"/>
              </a:avLst>
            </a:prstGeom>
            <a:solidFill>
              <a:srgbClr val="FFC000"/>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p>
          </p:txBody>
        </p:sp>
        <p:sp>
          <p:nvSpPr>
            <p:cNvPr id="36" name="TextBox 35">
              <a:extLst>
                <a:ext uri="{FF2B5EF4-FFF2-40B4-BE49-F238E27FC236}">
                  <a16:creationId xmlns:a16="http://schemas.microsoft.com/office/drawing/2014/main" id="{29626F03-7F94-0F70-C865-45BB23EC88AF}"/>
                </a:ext>
              </a:extLst>
            </p:cNvPr>
            <p:cNvSpPr txBox="1"/>
            <p:nvPr/>
          </p:nvSpPr>
          <p:spPr>
            <a:xfrm>
              <a:off x="22146735" y="19984981"/>
              <a:ext cx="733807" cy="274776"/>
            </a:xfrm>
            <a:prstGeom prst="rect">
              <a:avLst/>
            </a:prstGeom>
            <a:noFill/>
          </p:spPr>
          <p:txBody>
            <a:bodyPr wrap="square" rtlCol="0">
              <a:spAutoFit/>
            </a:bodyPr>
            <a:lstStyle/>
            <a:p>
              <a:pPr>
                <a:lnSpc>
                  <a:spcPts val="1013"/>
                </a:lnSpc>
              </a:pPr>
              <a:r>
                <a:rPr lang="en-US" sz="619" b="1">
                  <a:solidFill>
                    <a:schemeClr val="accent6">
                      <a:lumMod val="75000"/>
                    </a:schemeClr>
                  </a:solidFill>
                  <a:latin typeface="Arial Narrow" panose="020B0604020202020204" pitchFamily="34" charset="0"/>
                  <a:cs typeface="Arial Narrow" panose="020B0604020202020204" pitchFamily="34" charset="0"/>
                </a:rPr>
                <a:t>TCM-1</a:t>
              </a:r>
            </a:p>
          </p:txBody>
        </p:sp>
        <p:sp>
          <p:nvSpPr>
            <p:cNvPr id="37" name="TextBox 36">
              <a:extLst>
                <a:ext uri="{FF2B5EF4-FFF2-40B4-BE49-F238E27FC236}">
                  <a16:creationId xmlns:a16="http://schemas.microsoft.com/office/drawing/2014/main" id="{656DA448-12C7-74C0-B343-44F57A2C8D7D}"/>
                </a:ext>
              </a:extLst>
            </p:cNvPr>
            <p:cNvSpPr txBox="1"/>
            <p:nvPr/>
          </p:nvSpPr>
          <p:spPr>
            <a:xfrm>
              <a:off x="21483938" y="18196808"/>
              <a:ext cx="733807" cy="274776"/>
            </a:xfrm>
            <a:prstGeom prst="rect">
              <a:avLst/>
            </a:prstGeom>
            <a:noFill/>
          </p:spPr>
          <p:txBody>
            <a:bodyPr wrap="square" rtlCol="0">
              <a:spAutoFit/>
            </a:bodyPr>
            <a:lstStyle/>
            <a:p>
              <a:pPr>
                <a:lnSpc>
                  <a:spcPts val="1013"/>
                </a:lnSpc>
              </a:pPr>
              <a:r>
                <a:rPr lang="en-US" sz="619" b="1">
                  <a:solidFill>
                    <a:schemeClr val="accent6">
                      <a:lumMod val="75000"/>
                    </a:schemeClr>
                  </a:solidFill>
                  <a:latin typeface="Arial Narrow" panose="020B0604020202020204" pitchFamily="34" charset="0"/>
                  <a:cs typeface="Arial Narrow" panose="020B0604020202020204" pitchFamily="34" charset="0"/>
                </a:rPr>
                <a:t>TCM-2</a:t>
              </a:r>
            </a:p>
          </p:txBody>
        </p:sp>
        <p:sp>
          <p:nvSpPr>
            <p:cNvPr id="38" name="TextBox 37">
              <a:extLst>
                <a:ext uri="{FF2B5EF4-FFF2-40B4-BE49-F238E27FC236}">
                  <a16:creationId xmlns:a16="http://schemas.microsoft.com/office/drawing/2014/main" id="{EF7B49F7-86E4-2DC0-F426-78352413F265}"/>
                </a:ext>
              </a:extLst>
            </p:cNvPr>
            <p:cNvSpPr txBox="1"/>
            <p:nvPr/>
          </p:nvSpPr>
          <p:spPr>
            <a:xfrm>
              <a:off x="20642722" y="17916154"/>
              <a:ext cx="733807" cy="274776"/>
            </a:xfrm>
            <a:prstGeom prst="rect">
              <a:avLst/>
            </a:prstGeom>
            <a:noFill/>
          </p:spPr>
          <p:txBody>
            <a:bodyPr wrap="square" rtlCol="0">
              <a:spAutoFit/>
            </a:bodyPr>
            <a:lstStyle/>
            <a:p>
              <a:pPr>
                <a:lnSpc>
                  <a:spcPts val="1013"/>
                </a:lnSpc>
              </a:pPr>
              <a:r>
                <a:rPr lang="en-US" sz="619" b="1">
                  <a:solidFill>
                    <a:schemeClr val="accent6">
                      <a:lumMod val="75000"/>
                    </a:schemeClr>
                  </a:solidFill>
                  <a:latin typeface="Arial Narrow" panose="020B0604020202020204" pitchFamily="34" charset="0"/>
                  <a:cs typeface="Arial Narrow" panose="020B0604020202020204" pitchFamily="34" charset="0"/>
                </a:rPr>
                <a:t>TCM-3</a:t>
              </a:r>
            </a:p>
          </p:txBody>
        </p:sp>
        <p:sp>
          <p:nvSpPr>
            <p:cNvPr id="39" name="TextBox 38">
              <a:extLst>
                <a:ext uri="{FF2B5EF4-FFF2-40B4-BE49-F238E27FC236}">
                  <a16:creationId xmlns:a16="http://schemas.microsoft.com/office/drawing/2014/main" id="{A6F25DA0-F540-2B10-13CE-02B122196D06}"/>
                </a:ext>
              </a:extLst>
            </p:cNvPr>
            <p:cNvSpPr txBox="1"/>
            <p:nvPr/>
          </p:nvSpPr>
          <p:spPr>
            <a:xfrm>
              <a:off x="19517249" y="18664283"/>
              <a:ext cx="733807" cy="274776"/>
            </a:xfrm>
            <a:prstGeom prst="rect">
              <a:avLst/>
            </a:prstGeom>
            <a:noFill/>
          </p:spPr>
          <p:txBody>
            <a:bodyPr wrap="square" rtlCol="0">
              <a:spAutoFit/>
            </a:bodyPr>
            <a:lstStyle/>
            <a:p>
              <a:pPr>
                <a:lnSpc>
                  <a:spcPts val="1013"/>
                </a:lnSpc>
              </a:pPr>
              <a:r>
                <a:rPr lang="en-US" sz="619" b="1">
                  <a:solidFill>
                    <a:schemeClr val="accent6">
                      <a:lumMod val="75000"/>
                    </a:schemeClr>
                  </a:solidFill>
                  <a:latin typeface="Arial Narrow" panose="020B0604020202020204" pitchFamily="34" charset="0"/>
                  <a:cs typeface="Arial Narrow" panose="020B0604020202020204" pitchFamily="34" charset="0"/>
                </a:rPr>
                <a:t>TCM-4</a:t>
              </a:r>
            </a:p>
          </p:txBody>
        </p:sp>
        <p:sp>
          <p:nvSpPr>
            <p:cNvPr id="40" name="TextBox 39">
              <a:extLst>
                <a:ext uri="{FF2B5EF4-FFF2-40B4-BE49-F238E27FC236}">
                  <a16:creationId xmlns:a16="http://schemas.microsoft.com/office/drawing/2014/main" id="{1386EEAE-FCB9-09F6-9223-20FCAF784198}"/>
                </a:ext>
              </a:extLst>
            </p:cNvPr>
            <p:cNvSpPr txBox="1"/>
            <p:nvPr/>
          </p:nvSpPr>
          <p:spPr>
            <a:xfrm>
              <a:off x="19298841" y="19071103"/>
              <a:ext cx="733807" cy="274776"/>
            </a:xfrm>
            <a:prstGeom prst="rect">
              <a:avLst/>
            </a:prstGeom>
            <a:noFill/>
          </p:spPr>
          <p:txBody>
            <a:bodyPr wrap="square" rtlCol="0">
              <a:spAutoFit/>
            </a:bodyPr>
            <a:lstStyle/>
            <a:p>
              <a:pPr>
                <a:lnSpc>
                  <a:spcPts val="1013"/>
                </a:lnSpc>
              </a:pPr>
              <a:r>
                <a:rPr lang="en-US" sz="619" b="1">
                  <a:solidFill>
                    <a:schemeClr val="accent6">
                      <a:lumMod val="75000"/>
                    </a:schemeClr>
                  </a:solidFill>
                  <a:latin typeface="Arial Narrow" panose="020B0604020202020204" pitchFamily="34" charset="0"/>
                  <a:cs typeface="Arial Narrow" panose="020B0604020202020204" pitchFamily="34" charset="0"/>
                </a:rPr>
                <a:t>TCM-5</a:t>
              </a:r>
            </a:p>
          </p:txBody>
        </p:sp>
        <p:sp>
          <p:nvSpPr>
            <p:cNvPr id="41" name="TextBox 40">
              <a:extLst>
                <a:ext uri="{FF2B5EF4-FFF2-40B4-BE49-F238E27FC236}">
                  <a16:creationId xmlns:a16="http://schemas.microsoft.com/office/drawing/2014/main" id="{6A728543-0ECD-ED1E-3C8B-C309EFEFFCAF}"/>
                </a:ext>
              </a:extLst>
            </p:cNvPr>
            <p:cNvSpPr txBox="1"/>
            <p:nvPr/>
          </p:nvSpPr>
          <p:spPr>
            <a:xfrm>
              <a:off x="19249721" y="19378420"/>
              <a:ext cx="733807" cy="274776"/>
            </a:xfrm>
            <a:prstGeom prst="rect">
              <a:avLst/>
            </a:prstGeom>
            <a:noFill/>
          </p:spPr>
          <p:txBody>
            <a:bodyPr wrap="square" rtlCol="0">
              <a:spAutoFit/>
            </a:bodyPr>
            <a:lstStyle/>
            <a:p>
              <a:pPr>
                <a:lnSpc>
                  <a:spcPts val="1013"/>
                </a:lnSpc>
              </a:pPr>
              <a:r>
                <a:rPr lang="en-US" sz="619" b="1">
                  <a:solidFill>
                    <a:schemeClr val="accent6">
                      <a:lumMod val="75000"/>
                    </a:schemeClr>
                  </a:solidFill>
                  <a:latin typeface="Arial Narrow" panose="020B0604020202020204" pitchFamily="34" charset="0"/>
                  <a:cs typeface="Arial Narrow" panose="020B0604020202020204" pitchFamily="34" charset="0"/>
                </a:rPr>
                <a:t>TCM-6</a:t>
              </a:r>
            </a:p>
          </p:txBody>
        </p:sp>
        <p:sp>
          <p:nvSpPr>
            <p:cNvPr id="42" name="Oval 41">
              <a:extLst>
                <a:ext uri="{FF2B5EF4-FFF2-40B4-BE49-F238E27FC236}">
                  <a16:creationId xmlns:a16="http://schemas.microsoft.com/office/drawing/2014/main" id="{E6283C31-7E70-4E1B-AF20-09071F01AEBF}"/>
                </a:ext>
              </a:extLst>
            </p:cNvPr>
            <p:cNvSpPr>
              <a:spLocks noChangeAspect="1"/>
            </p:cNvSpPr>
            <p:nvPr/>
          </p:nvSpPr>
          <p:spPr>
            <a:xfrm>
              <a:off x="21021932" y="19806919"/>
              <a:ext cx="75438" cy="75438"/>
            </a:xfrm>
            <a:prstGeom prst="ellipse">
              <a:avLst/>
            </a:prstGeom>
            <a:solidFill>
              <a:srgbClr val="FFFF0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p>
          </p:txBody>
        </p:sp>
        <p:sp>
          <p:nvSpPr>
            <p:cNvPr id="43" name="TextBox 42">
              <a:extLst>
                <a:ext uri="{FF2B5EF4-FFF2-40B4-BE49-F238E27FC236}">
                  <a16:creationId xmlns:a16="http://schemas.microsoft.com/office/drawing/2014/main" id="{A31BD657-54F6-F620-8DA8-635C71DF716A}"/>
                </a:ext>
              </a:extLst>
            </p:cNvPr>
            <p:cNvSpPr txBox="1"/>
            <p:nvPr/>
          </p:nvSpPr>
          <p:spPr>
            <a:xfrm>
              <a:off x="20865005" y="19605999"/>
              <a:ext cx="733807" cy="294097"/>
            </a:xfrm>
            <a:prstGeom prst="rect">
              <a:avLst/>
            </a:prstGeom>
            <a:noFill/>
          </p:spPr>
          <p:txBody>
            <a:bodyPr wrap="square" rtlCol="0">
              <a:spAutoFit/>
            </a:bodyPr>
            <a:lstStyle/>
            <a:p>
              <a:pPr>
                <a:lnSpc>
                  <a:spcPts val="1013"/>
                </a:lnSpc>
              </a:pPr>
              <a:r>
                <a:rPr lang="en-US" sz="900" b="1">
                  <a:solidFill>
                    <a:schemeClr val="bg2">
                      <a:lumMod val="25000"/>
                    </a:schemeClr>
                  </a:solidFill>
                  <a:latin typeface="Arial Narrow" panose="020B0604020202020204" pitchFamily="34" charset="0"/>
                  <a:cs typeface="Arial Narrow" panose="020B0604020202020204" pitchFamily="34" charset="0"/>
                </a:rPr>
                <a:t>Sun</a:t>
              </a:r>
            </a:p>
          </p:txBody>
        </p:sp>
        <p:sp>
          <p:nvSpPr>
            <p:cNvPr id="44" name="Arc 43">
              <a:extLst>
                <a:ext uri="{FF2B5EF4-FFF2-40B4-BE49-F238E27FC236}">
                  <a16:creationId xmlns:a16="http://schemas.microsoft.com/office/drawing/2014/main" id="{BEF485FB-1770-07D6-9757-5BEAC3B7F8CF}"/>
                </a:ext>
              </a:extLst>
            </p:cNvPr>
            <p:cNvSpPr/>
            <p:nvPr/>
          </p:nvSpPr>
          <p:spPr>
            <a:xfrm>
              <a:off x="19896110" y="18698107"/>
              <a:ext cx="2249448" cy="2228850"/>
            </a:xfrm>
            <a:prstGeom prst="arc">
              <a:avLst>
                <a:gd name="adj1" fmla="val 3382059"/>
                <a:gd name="adj2" fmla="val 5334016"/>
              </a:avLst>
            </a:prstGeom>
            <a:ln w="50800">
              <a:solidFill>
                <a:srgbClr val="7030A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013"/>
            </a:p>
          </p:txBody>
        </p:sp>
        <p:sp>
          <p:nvSpPr>
            <p:cNvPr id="45" name="TextBox 44">
              <a:extLst>
                <a:ext uri="{FF2B5EF4-FFF2-40B4-BE49-F238E27FC236}">
                  <a16:creationId xmlns:a16="http://schemas.microsoft.com/office/drawing/2014/main" id="{71C8CC37-020B-655F-308B-391E782DDDD2}"/>
                </a:ext>
              </a:extLst>
            </p:cNvPr>
            <p:cNvSpPr txBox="1"/>
            <p:nvPr/>
          </p:nvSpPr>
          <p:spPr>
            <a:xfrm>
              <a:off x="20794320" y="20481565"/>
              <a:ext cx="733807" cy="465084"/>
            </a:xfrm>
            <a:prstGeom prst="rect">
              <a:avLst/>
            </a:prstGeom>
            <a:noFill/>
          </p:spPr>
          <p:txBody>
            <a:bodyPr wrap="square" rtlCol="0">
              <a:spAutoFit/>
            </a:bodyPr>
            <a:lstStyle/>
            <a:p>
              <a:pPr>
                <a:lnSpc>
                  <a:spcPts val="1013"/>
                </a:lnSpc>
              </a:pPr>
              <a:r>
                <a:rPr lang="en-US" sz="900" b="1" dirty="0">
                  <a:solidFill>
                    <a:srgbClr val="7030A0"/>
                  </a:solidFill>
                  <a:latin typeface="Arial Narrow" panose="020B0604020202020204" pitchFamily="34" charset="0"/>
                  <a:cs typeface="Arial Narrow" panose="020B0604020202020204" pitchFamily="34" charset="0"/>
                </a:rPr>
                <a:t>Launch Period</a:t>
              </a:r>
            </a:p>
          </p:txBody>
        </p:sp>
        <p:sp>
          <p:nvSpPr>
            <p:cNvPr id="46" name="TextBox 45">
              <a:extLst>
                <a:ext uri="{FF2B5EF4-FFF2-40B4-BE49-F238E27FC236}">
                  <a16:creationId xmlns:a16="http://schemas.microsoft.com/office/drawing/2014/main" id="{A009F56E-F49A-2658-628C-E38712126622}"/>
                </a:ext>
              </a:extLst>
            </p:cNvPr>
            <p:cNvSpPr txBox="1"/>
            <p:nvPr/>
          </p:nvSpPr>
          <p:spPr>
            <a:xfrm>
              <a:off x="21744604" y="20583899"/>
              <a:ext cx="733807" cy="276828"/>
            </a:xfrm>
            <a:prstGeom prst="rect">
              <a:avLst/>
            </a:prstGeom>
            <a:noFill/>
          </p:spPr>
          <p:txBody>
            <a:bodyPr wrap="square" rtlCol="0">
              <a:spAutoFit/>
            </a:bodyPr>
            <a:lstStyle/>
            <a:p>
              <a:pPr>
                <a:lnSpc>
                  <a:spcPts val="1013"/>
                </a:lnSpc>
              </a:pPr>
              <a:r>
                <a:rPr lang="en-US" sz="675" b="1">
                  <a:solidFill>
                    <a:schemeClr val="accent6">
                      <a:lumMod val="75000"/>
                    </a:schemeClr>
                  </a:solidFill>
                  <a:latin typeface="Arial Narrow" panose="020B0604020202020204" pitchFamily="34" charset="0"/>
                  <a:cs typeface="Arial Narrow" panose="020B0604020202020204" pitchFamily="34" charset="0"/>
                </a:rPr>
                <a:t>Orbit C</a:t>
              </a:r>
            </a:p>
          </p:txBody>
        </p:sp>
        <p:sp>
          <p:nvSpPr>
            <p:cNvPr id="47" name="Arc 46">
              <a:extLst>
                <a:ext uri="{FF2B5EF4-FFF2-40B4-BE49-F238E27FC236}">
                  <a16:creationId xmlns:a16="http://schemas.microsoft.com/office/drawing/2014/main" id="{F7A0C1AC-D0E9-E751-E484-42DB90389A4C}"/>
                </a:ext>
              </a:extLst>
            </p:cNvPr>
            <p:cNvSpPr/>
            <p:nvPr/>
          </p:nvSpPr>
          <p:spPr>
            <a:xfrm>
              <a:off x="19896698" y="18700971"/>
              <a:ext cx="2249448" cy="2228850"/>
            </a:xfrm>
            <a:prstGeom prst="arc">
              <a:avLst>
                <a:gd name="adj1" fmla="val 2327213"/>
                <a:gd name="adj2" fmla="val 3389943"/>
              </a:avLst>
            </a:prstGeom>
            <a:ln w="50800">
              <a:solidFill>
                <a:schemeClr val="accent6">
                  <a:lumMod val="7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013"/>
            </a:p>
          </p:txBody>
        </p:sp>
      </p:grpSp>
      <p:sp>
        <p:nvSpPr>
          <p:cNvPr id="3" name="Slide Number Placeholder 2">
            <a:extLst>
              <a:ext uri="{FF2B5EF4-FFF2-40B4-BE49-F238E27FC236}">
                <a16:creationId xmlns:a16="http://schemas.microsoft.com/office/drawing/2014/main" id="{BE704930-3A6D-35A7-AE05-AA0171EE4252}"/>
              </a:ext>
            </a:extLst>
          </p:cNvPr>
          <p:cNvSpPr>
            <a:spLocks noGrp="1"/>
          </p:cNvSpPr>
          <p:nvPr>
            <p:ph type="sldNum" sz="quarter" idx="12"/>
          </p:nvPr>
        </p:nvSpPr>
        <p:spPr/>
        <p:txBody>
          <a:bodyPr/>
          <a:lstStyle/>
          <a:p>
            <a:fld id="{2403621E-5B0C-4FD0-9686-51BC38A2A5AD}" type="slidenum">
              <a:rPr lang="en-US" smtClean="0">
                <a:solidFill>
                  <a:prstClr val="black">
                    <a:tint val="75000"/>
                  </a:prstClr>
                </a:solidFill>
              </a:rPr>
              <a:pPr/>
              <a:t>8</a:t>
            </a:fld>
            <a:endParaRPr lang="en-US">
              <a:solidFill>
                <a:prstClr val="black">
                  <a:tint val="75000"/>
                </a:prstClr>
              </a:solidFill>
            </a:endParaRPr>
          </a:p>
        </p:txBody>
      </p:sp>
    </p:spTree>
    <p:extLst>
      <p:ext uri="{BB962C8B-B14F-4D97-AF65-F5344CB8AC3E}">
        <p14:creationId xmlns:p14="http://schemas.microsoft.com/office/powerpoint/2010/main" val="143182503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A7D95A-0EA1-1FB9-FC9E-028CB16556BD}"/>
              </a:ext>
            </a:extLst>
          </p:cNvPr>
          <p:cNvSpPr>
            <a:spLocks noGrp="1"/>
          </p:cNvSpPr>
          <p:nvPr>
            <p:ph type="title"/>
          </p:nvPr>
        </p:nvSpPr>
        <p:spPr/>
        <p:txBody>
          <a:bodyPr/>
          <a:lstStyle/>
          <a:p>
            <a:r>
              <a:rPr lang="en-US" dirty="0"/>
              <a:t>Orbit Evolution</a:t>
            </a:r>
          </a:p>
        </p:txBody>
      </p:sp>
      <p:pic>
        <p:nvPicPr>
          <p:cNvPr id="6" name="esc_orbit_mso">
            <a:hlinkClick r:id="" action="ppaction://media"/>
            <a:extLst>
              <a:ext uri="{FF2B5EF4-FFF2-40B4-BE49-F238E27FC236}">
                <a16:creationId xmlns:a16="http://schemas.microsoft.com/office/drawing/2014/main" id="{44734483-462E-5D0C-E702-6209F4CCDCAA}"/>
              </a:ext>
            </a:extLst>
          </p:cNvPr>
          <p:cNvPicPr>
            <a:picLocks noGrp="1" noChangeAspect="1"/>
          </p:cNvPicPr>
          <p:nvPr>
            <p:ph idx="1"/>
            <a:videoFile r:link="rId1"/>
            <p:extLst>
              <p:ext uri="{DAA4B4D4-6D71-4841-9C94-3DE7FCFB9230}">
                <p14:media xmlns:p14="http://schemas.microsoft.com/office/powerpoint/2010/main" r:embed="rId2">
                  <p14:trim st="2083" end="8637"/>
                </p14:media>
              </p:ext>
            </p:extLst>
          </p:nvPr>
        </p:nvPicPr>
        <p:blipFill>
          <a:blip r:embed="rId5"/>
          <a:stretch>
            <a:fillRect/>
          </a:stretch>
        </p:blipFill>
        <p:spPr>
          <a:xfrm>
            <a:off x="1386197" y="580256"/>
            <a:ext cx="6371605" cy="4177815"/>
          </a:xfrm>
        </p:spPr>
      </p:pic>
      <p:sp>
        <p:nvSpPr>
          <p:cNvPr id="4" name="Footer Placeholder 3">
            <a:extLst>
              <a:ext uri="{FF2B5EF4-FFF2-40B4-BE49-F238E27FC236}">
                <a16:creationId xmlns:a16="http://schemas.microsoft.com/office/drawing/2014/main" id="{B941AD50-8C72-1727-FF96-A8F8E1BBC5DD}"/>
              </a:ext>
            </a:extLst>
          </p:cNvPr>
          <p:cNvSpPr>
            <a:spLocks noGrp="1"/>
          </p:cNvSpPr>
          <p:nvPr>
            <p:ph type="ftr" sz="quarter" idx="11"/>
          </p:nvPr>
        </p:nvSpPr>
        <p:spPr/>
        <p:txBody>
          <a:bodyPr/>
          <a:lstStyle/>
          <a:p>
            <a:r>
              <a:rPr lang="en-US"/>
              <a:t>ISSC 2024: ESCAPADE Lessons Learned</a:t>
            </a:r>
            <a:endParaRPr lang="en-US" dirty="0"/>
          </a:p>
        </p:txBody>
      </p:sp>
      <p:sp>
        <p:nvSpPr>
          <p:cNvPr id="5" name="Slide Number Placeholder 4">
            <a:extLst>
              <a:ext uri="{FF2B5EF4-FFF2-40B4-BE49-F238E27FC236}">
                <a16:creationId xmlns:a16="http://schemas.microsoft.com/office/drawing/2014/main" id="{34F34D03-1DCA-9804-3364-2119AF78B4D6}"/>
              </a:ext>
            </a:extLst>
          </p:cNvPr>
          <p:cNvSpPr>
            <a:spLocks noGrp="1"/>
          </p:cNvSpPr>
          <p:nvPr>
            <p:ph type="sldNum" sz="quarter" idx="12"/>
          </p:nvPr>
        </p:nvSpPr>
        <p:spPr/>
        <p:txBody>
          <a:bodyPr/>
          <a:lstStyle/>
          <a:p>
            <a:fld id="{2403621E-5B0C-4FD0-9686-51BC38A2A5AD}" type="slidenum">
              <a:rPr lang="en-US" smtClean="0"/>
              <a:t>9</a:t>
            </a:fld>
            <a:endParaRPr lang="en-US"/>
          </a:p>
        </p:txBody>
      </p:sp>
      <p:sp>
        <p:nvSpPr>
          <p:cNvPr id="3" name="TextBox 2">
            <a:extLst>
              <a:ext uri="{FF2B5EF4-FFF2-40B4-BE49-F238E27FC236}">
                <a16:creationId xmlns:a16="http://schemas.microsoft.com/office/drawing/2014/main" id="{F560ABEA-6E7A-9D7F-D18A-235AA5ED2DAA}"/>
              </a:ext>
            </a:extLst>
          </p:cNvPr>
          <p:cNvSpPr txBox="1"/>
          <p:nvPr/>
        </p:nvSpPr>
        <p:spPr>
          <a:xfrm>
            <a:off x="2370838" y="1880648"/>
            <a:ext cx="1183064" cy="307777"/>
          </a:xfrm>
          <a:prstGeom prst="rect">
            <a:avLst/>
          </a:prstGeom>
          <a:noFill/>
        </p:spPr>
        <p:txBody>
          <a:bodyPr wrap="square" rtlCol="0">
            <a:spAutoFit/>
          </a:bodyPr>
          <a:lstStyle/>
          <a:p>
            <a:r>
              <a:rPr lang="en-US" sz="1400" b="1" dirty="0"/>
              <a:t>Top View</a:t>
            </a:r>
          </a:p>
        </p:txBody>
      </p:sp>
      <p:sp>
        <p:nvSpPr>
          <p:cNvPr id="7" name="TextBox 6">
            <a:extLst>
              <a:ext uri="{FF2B5EF4-FFF2-40B4-BE49-F238E27FC236}">
                <a16:creationId xmlns:a16="http://schemas.microsoft.com/office/drawing/2014/main" id="{6F9727D6-26E7-47E3-FAAD-0BA4B450280B}"/>
              </a:ext>
            </a:extLst>
          </p:cNvPr>
          <p:cNvSpPr txBox="1"/>
          <p:nvPr/>
        </p:nvSpPr>
        <p:spPr>
          <a:xfrm>
            <a:off x="4472559" y="1877503"/>
            <a:ext cx="1183064" cy="307777"/>
          </a:xfrm>
          <a:prstGeom prst="rect">
            <a:avLst/>
          </a:prstGeom>
          <a:noFill/>
        </p:spPr>
        <p:txBody>
          <a:bodyPr wrap="square" rtlCol="0">
            <a:spAutoFit/>
          </a:bodyPr>
          <a:lstStyle/>
          <a:p>
            <a:r>
              <a:rPr lang="en-US" sz="1400" b="1" dirty="0"/>
              <a:t>Side View</a:t>
            </a:r>
          </a:p>
        </p:txBody>
      </p:sp>
      <p:sp>
        <p:nvSpPr>
          <p:cNvPr id="8" name="TextBox 7">
            <a:extLst>
              <a:ext uri="{FF2B5EF4-FFF2-40B4-BE49-F238E27FC236}">
                <a16:creationId xmlns:a16="http://schemas.microsoft.com/office/drawing/2014/main" id="{747D9DDC-9C51-F3AE-4CE2-18827B2BEEF1}"/>
              </a:ext>
            </a:extLst>
          </p:cNvPr>
          <p:cNvSpPr txBox="1"/>
          <p:nvPr/>
        </p:nvSpPr>
        <p:spPr>
          <a:xfrm>
            <a:off x="2411688" y="3952974"/>
            <a:ext cx="1183064" cy="307777"/>
          </a:xfrm>
          <a:prstGeom prst="rect">
            <a:avLst/>
          </a:prstGeom>
          <a:noFill/>
        </p:spPr>
        <p:txBody>
          <a:bodyPr wrap="square" rtlCol="0">
            <a:spAutoFit/>
          </a:bodyPr>
          <a:lstStyle/>
          <a:p>
            <a:r>
              <a:rPr lang="en-US" sz="1400" b="1" dirty="0"/>
              <a:t>Top View</a:t>
            </a:r>
          </a:p>
        </p:txBody>
      </p:sp>
      <p:sp>
        <p:nvSpPr>
          <p:cNvPr id="9" name="TextBox 8">
            <a:extLst>
              <a:ext uri="{FF2B5EF4-FFF2-40B4-BE49-F238E27FC236}">
                <a16:creationId xmlns:a16="http://schemas.microsoft.com/office/drawing/2014/main" id="{339E3A9C-B17E-E73B-B8D3-5F93CE9BDF3A}"/>
              </a:ext>
            </a:extLst>
          </p:cNvPr>
          <p:cNvSpPr txBox="1"/>
          <p:nvPr/>
        </p:nvSpPr>
        <p:spPr>
          <a:xfrm>
            <a:off x="4493213" y="3952974"/>
            <a:ext cx="1183064" cy="307777"/>
          </a:xfrm>
          <a:prstGeom prst="rect">
            <a:avLst/>
          </a:prstGeom>
          <a:noFill/>
        </p:spPr>
        <p:txBody>
          <a:bodyPr wrap="square" rtlCol="0">
            <a:spAutoFit/>
          </a:bodyPr>
          <a:lstStyle/>
          <a:p>
            <a:r>
              <a:rPr lang="en-US" sz="1400" b="1" dirty="0"/>
              <a:t>Side View</a:t>
            </a:r>
          </a:p>
        </p:txBody>
      </p:sp>
      <p:sp>
        <p:nvSpPr>
          <p:cNvPr id="10" name="TextBox 9">
            <a:extLst>
              <a:ext uri="{FF2B5EF4-FFF2-40B4-BE49-F238E27FC236}">
                <a16:creationId xmlns:a16="http://schemas.microsoft.com/office/drawing/2014/main" id="{136B30FD-BB8D-1074-2D5A-C0B537CA4F41}"/>
              </a:ext>
            </a:extLst>
          </p:cNvPr>
          <p:cNvSpPr txBox="1"/>
          <p:nvPr/>
        </p:nvSpPr>
        <p:spPr>
          <a:xfrm>
            <a:off x="6116194" y="3952973"/>
            <a:ext cx="1378115" cy="307777"/>
          </a:xfrm>
          <a:prstGeom prst="rect">
            <a:avLst/>
          </a:prstGeom>
          <a:noFill/>
        </p:spPr>
        <p:txBody>
          <a:bodyPr wrap="square" rtlCol="0">
            <a:spAutoFit/>
          </a:bodyPr>
          <a:lstStyle/>
          <a:p>
            <a:r>
              <a:rPr lang="en-US" sz="1400" b="1" dirty="0"/>
              <a:t>View from Sun</a:t>
            </a:r>
          </a:p>
        </p:txBody>
      </p:sp>
      <p:sp>
        <p:nvSpPr>
          <p:cNvPr id="11" name="TextBox 10">
            <a:extLst>
              <a:ext uri="{FF2B5EF4-FFF2-40B4-BE49-F238E27FC236}">
                <a16:creationId xmlns:a16="http://schemas.microsoft.com/office/drawing/2014/main" id="{B3B0246C-821D-7706-2215-E032458E02B5}"/>
              </a:ext>
            </a:extLst>
          </p:cNvPr>
          <p:cNvSpPr txBox="1"/>
          <p:nvPr/>
        </p:nvSpPr>
        <p:spPr>
          <a:xfrm>
            <a:off x="6135045" y="1877502"/>
            <a:ext cx="1378115" cy="307777"/>
          </a:xfrm>
          <a:prstGeom prst="rect">
            <a:avLst/>
          </a:prstGeom>
          <a:noFill/>
        </p:spPr>
        <p:txBody>
          <a:bodyPr wrap="square" rtlCol="0">
            <a:spAutoFit/>
          </a:bodyPr>
          <a:lstStyle/>
          <a:p>
            <a:r>
              <a:rPr lang="en-US" sz="1400" b="1" dirty="0"/>
              <a:t>View from Sun</a:t>
            </a:r>
          </a:p>
        </p:txBody>
      </p:sp>
      <p:sp>
        <p:nvSpPr>
          <p:cNvPr id="12" name="TextBox 11">
            <a:extLst>
              <a:ext uri="{FF2B5EF4-FFF2-40B4-BE49-F238E27FC236}">
                <a16:creationId xmlns:a16="http://schemas.microsoft.com/office/drawing/2014/main" id="{92F6583E-772E-0FF0-4B7F-E17D8B90776A}"/>
              </a:ext>
            </a:extLst>
          </p:cNvPr>
          <p:cNvSpPr txBox="1"/>
          <p:nvPr/>
        </p:nvSpPr>
        <p:spPr>
          <a:xfrm>
            <a:off x="129619" y="1269478"/>
            <a:ext cx="1183064" cy="523220"/>
          </a:xfrm>
          <a:prstGeom prst="rect">
            <a:avLst/>
          </a:prstGeom>
          <a:noFill/>
        </p:spPr>
        <p:txBody>
          <a:bodyPr wrap="square" rtlCol="0">
            <a:spAutoFit/>
          </a:bodyPr>
          <a:lstStyle/>
          <a:p>
            <a:pPr algn="ctr"/>
            <a:r>
              <a:rPr lang="en-US" sz="1400" b="1" dirty="0">
                <a:solidFill>
                  <a:srgbClr val="0000FF"/>
                </a:solidFill>
              </a:rPr>
              <a:t>“Blue” Spacecraft</a:t>
            </a:r>
          </a:p>
        </p:txBody>
      </p:sp>
      <p:sp>
        <p:nvSpPr>
          <p:cNvPr id="13" name="TextBox 12">
            <a:extLst>
              <a:ext uri="{FF2B5EF4-FFF2-40B4-BE49-F238E27FC236}">
                <a16:creationId xmlns:a16="http://schemas.microsoft.com/office/drawing/2014/main" id="{7DC3BB91-D2D1-125C-7004-9DC68C8DBB1D}"/>
              </a:ext>
            </a:extLst>
          </p:cNvPr>
          <p:cNvSpPr txBox="1"/>
          <p:nvPr/>
        </p:nvSpPr>
        <p:spPr>
          <a:xfrm>
            <a:off x="129619" y="3137557"/>
            <a:ext cx="1183064" cy="523220"/>
          </a:xfrm>
          <a:prstGeom prst="rect">
            <a:avLst/>
          </a:prstGeom>
          <a:noFill/>
        </p:spPr>
        <p:txBody>
          <a:bodyPr wrap="square" rtlCol="0">
            <a:spAutoFit/>
          </a:bodyPr>
          <a:lstStyle/>
          <a:p>
            <a:pPr algn="ctr"/>
            <a:r>
              <a:rPr lang="en-US" sz="1400" b="1" dirty="0">
                <a:solidFill>
                  <a:srgbClr val="CC6600"/>
                </a:solidFill>
              </a:rPr>
              <a:t>“Gold” Spacecraft</a:t>
            </a:r>
          </a:p>
        </p:txBody>
      </p:sp>
    </p:spTree>
    <p:extLst>
      <p:ext uri="{BB962C8B-B14F-4D97-AF65-F5344CB8AC3E}">
        <p14:creationId xmlns:p14="http://schemas.microsoft.com/office/powerpoint/2010/main" val="12988490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62114"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6"/>
                </p:tgtEl>
              </p:cMediaNode>
            </p:video>
            <p:seq concurrent="1" nextAc="seek">
              <p:cTn id="8" restart="whenNotActive" fill="hold" evtFilter="cancelBubble" nodeType="interactiveSeq">
                <p:stCondLst>
                  <p:cond evt="onClick" delay="0">
                    <p:tgtEl>
                      <p:spTgt spid="6"/>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6"/>
                                        </p:tgtEl>
                                      </p:cBhvr>
                                    </p:cmd>
                                  </p:childTnLst>
                                </p:cTn>
                              </p:par>
                            </p:childTnLst>
                          </p:cTn>
                        </p:par>
                      </p:childTnLst>
                    </p:cTn>
                  </p:par>
                </p:childTnLst>
              </p:cTn>
              <p:nextCondLst>
                <p:cond evt="onClick" delay="0">
                  <p:tgtEl>
                    <p:spTgt spid="6"/>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B84D7013-6EDA-38E4-127C-5BB0AB66AC6E}"/>
              </a:ext>
            </a:extLst>
          </p:cNvPr>
          <p:cNvPicPr>
            <a:picLocks noChangeAspect="1"/>
          </p:cNvPicPr>
          <p:nvPr/>
        </p:nvPicPr>
        <p:blipFill rotWithShape="1">
          <a:blip r:embed="rId2"/>
          <a:srcRect t="7728"/>
          <a:stretch/>
        </p:blipFill>
        <p:spPr>
          <a:xfrm>
            <a:off x="542925" y="768927"/>
            <a:ext cx="8058150" cy="3935232"/>
          </a:xfrm>
          <a:prstGeom prst="rect">
            <a:avLst/>
          </a:prstGeom>
        </p:spPr>
      </p:pic>
      <p:sp>
        <p:nvSpPr>
          <p:cNvPr id="2" name="Title 1">
            <a:extLst>
              <a:ext uri="{FF2B5EF4-FFF2-40B4-BE49-F238E27FC236}">
                <a16:creationId xmlns:a16="http://schemas.microsoft.com/office/drawing/2014/main" id="{2EF05752-CD1C-4867-8AAF-0A497077656E}"/>
              </a:ext>
            </a:extLst>
          </p:cNvPr>
          <p:cNvSpPr>
            <a:spLocks noGrp="1"/>
          </p:cNvSpPr>
          <p:nvPr>
            <p:ph type="title"/>
          </p:nvPr>
        </p:nvSpPr>
        <p:spPr/>
        <p:txBody>
          <a:bodyPr/>
          <a:lstStyle/>
          <a:p>
            <a:r>
              <a:rPr lang="en-US" dirty="0"/>
              <a:t>Orbit Evolution &amp; Coverage</a:t>
            </a:r>
          </a:p>
        </p:txBody>
      </p:sp>
      <p:sp>
        <p:nvSpPr>
          <p:cNvPr id="4" name="Footer Placeholder 3">
            <a:extLst>
              <a:ext uri="{FF2B5EF4-FFF2-40B4-BE49-F238E27FC236}">
                <a16:creationId xmlns:a16="http://schemas.microsoft.com/office/drawing/2014/main" id="{D10FEC93-8DF1-41BB-84B4-1169626E92DA}"/>
              </a:ext>
            </a:extLst>
          </p:cNvPr>
          <p:cNvSpPr>
            <a:spLocks noGrp="1"/>
          </p:cNvSpPr>
          <p:nvPr>
            <p:ph type="ftr" sz="quarter" idx="11"/>
          </p:nvPr>
        </p:nvSpPr>
        <p:spPr/>
        <p:txBody>
          <a:bodyPr/>
          <a:lstStyle/>
          <a:p>
            <a:r>
              <a:rPr lang="en-US">
                <a:solidFill>
                  <a:srgbClr val="4F81BD">
                    <a:lumMod val="75000"/>
                  </a:srgbClr>
                </a:solidFill>
              </a:rPr>
              <a:t>ISSC 2024: ESCAPADE Lessons Learned</a:t>
            </a:r>
            <a:endParaRPr lang="en-US" dirty="0">
              <a:solidFill>
                <a:srgbClr val="4F81BD">
                  <a:lumMod val="75000"/>
                </a:srgbClr>
              </a:solidFill>
            </a:endParaRPr>
          </a:p>
        </p:txBody>
      </p:sp>
      <p:sp>
        <p:nvSpPr>
          <p:cNvPr id="5" name="Slide Number Placeholder 4">
            <a:extLst>
              <a:ext uri="{FF2B5EF4-FFF2-40B4-BE49-F238E27FC236}">
                <a16:creationId xmlns:a16="http://schemas.microsoft.com/office/drawing/2014/main" id="{186A5809-1327-4BE7-9ECC-E9E170664DC9}"/>
              </a:ext>
            </a:extLst>
          </p:cNvPr>
          <p:cNvSpPr>
            <a:spLocks noGrp="1"/>
          </p:cNvSpPr>
          <p:nvPr>
            <p:ph type="sldNum" sz="quarter" idx="12"/>
          </p:nvPr>
        </p:nvSpPr>
        <p:spPr/>
        <p:txBody>
          <a:bodyPr/>
          <a:lstStyle/>
          <a:p>
            <a:fld id="{2403621E-5B0C-4FD0-9686-51BC38A2A5AD}" type="slidenum">
              <a:rPr lang="en-US" smtClean="0">
                <a:solidFill>
                  <a:prstClr val="black">
                    <a:tint val="75000"/>
                  </a:prstClr>
                </a:solidFill>
              </a:rPr>
              <a:pPr/>
              <a:t>10</a:t>
            </a:fld>
            <a:endParaRPr lang="en-US">
              <a:solidFill>
                <a:prstClr val="black">
                  <a:tint val="75000"/>
                </a:prstClr>
              </a:solidFill>
            </a:endParaRPr>
          </a:p>
        </p:txBody>
      </p:sp>
      <p:sp>
        <p:nvSpPr>
          <p:cNvPr id="8" name="TextBox 7">
            <a:extLst>
              <a:ext uri="{FF2B5EF4-FFF2-40B4-BE49-F238E27FC236}">
                <a16:creationId xmlns:a16="http://schemas.microsoft.com/office/drawing/2014/main" id="{92FB0E74-6C8E-4154-88CE-1B516013B098}"/>
              </a:ext>
            </a:extLst>
          </p:cNvPr>
          <p:cNvSpPr txBox="1"/>
          <p:nvPr/>
        </p:nvSpPr>
        <p:spPr>
          <a:xfrm>
            <a:off x="1551531" y="917583"/>
            <a:ext cx="1498438" cy="276999"/>
          </a:xfrm>
          <a:prstGeom prst="rect">
            <a:avLst/>
          </a:prstGeom>
          <a:noFill/>
        </p:spPr>
        <p:txBody>
          <a:bodyPr wrap="square" rtlCol="0">
            <a:spAutoFit/>
          </a:bodyPr>
          <a:lstStyle/>
          <a:p>
            <a:r>
              <a:rPr lang="en-US" sz="1200" i="1" dirty="0"/>
              <a:t>Graphic: T. Hara</a:t>
            </a:r>
          </a:p>
        </p:txBody>
      </p:sp>
    </p:spTree>
    <p:extLst>
      <p:ext uri="{BB962C8B-B14F-4D97-AF65-F5344CB8AC3E}">
        <p14:creationId xmlns:p14="http://schemas.microsoft.com/office/powerpoint/2010/main" val="290894039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AD6687-10A3-4B97-89EE-C3D7553DBB6E}"/>
              </a:ext>
            </a:extLst>
          </p:cNvPr>
          <p:cNvSpPr>
            <a:spLocks noGrp="1"/>
          </p:cNvSpPr>
          <p:nvPr>
            <p:ph type="title"/>
          </p:nvPr>
        </p:nvSpPr>
        <p:spPr>
          <a:xfrm>
            <a:off x="1219200" y="52437"/>
            <a:ext cx="6705600" cy="422672"/>
          </a:xfrm>
        </p:spPr>
        <p:txBody>
          <a:bodyPr/>
          <a:lstStyle/>
          <a:p>
            <a:r>
              <a:rPr lang="en-US"/>
              <a:t>Campaign A – Spacing</a:t>
            </a:r>
          </a:p>
        </p:txBody>
      </p:sp>
      <p:sp>
        <p:nvSpPr>
          <p:cNvPr id="13" name="Content Placeholder 12">
            <a:extLst>
              <a:ext uri="{FF2B5EF4-FFF2-40B4-BE49-F238E27FC236}">
                <a16:creationId xmlns:a16="http://schemas.microsoft.com/office/drawing/2014/main" id="{ADB6E1F9-F2FC-4E59-9E89-98E5CA7287B2}"/>
              </a:ext>
            </a:extLst>
          </p:cNvPr>
          <p:cNvSpPr>
            <a:spLocks noGrp="1"/>
          </p:cNvSpPr>
          <p:nvPr>
            <p:ph sz="half" idx="2"/>
          </p:nvPr>
        </p:nvSpPr>
        <p:spPr>
          <a:xfrm>
            <a:off x="106143" y="1317812"/>
            <a:ext cx="3018058" cy="2119294"/>
          </a:xfrm>
        </p:spPr>
        <p:txBody>
          <a:bodyPr>
            <a:normAutofit/>
          </a:bodyPr>
          <a:lstStyle/>
          <a:p>
            <a:r>
              <a:rPr lang="en-US" sz="1800" dirty="0"/>
              <a:t>Spacecraft travel between 0 and 30 min relative to each other, in the string of pearls.</a:t>
            </a:r>
          </a:p>
          <a:p>
            <a:r>
              <a:rPr lang="en-US" sz="1800" dirty="0"/>
              <a:t>Minimum crossing distance of 10 km</a:t>
            </a:r>
          </a:p>
          <a:p>
            <a:endParaRPr lang="en-US" sz="1800" dirty="0"/>
          </a:p>
          <a:p>
            <a:endParaRPr lang="en-US" sz="1800" dirty="0"/>
          </a:p>
        </p:txBody>
      </p:sp>
      <p:sp>
        <p:nvSpPr>
          <p:cNvPr id="6" name="Footer Placeholder 5">
            <a:extLst>
              <a:ext uri="{FF2B5EF4-FFF2-40B4-BE49-F238E27FC236}">
                <a16:creationId xmlns:a16="http://schemas.microsoft.com/office/drawing/2014/main" id="{BA02FF60-769E-4C9C-B574-A6C0BD284D1E}"/>
              </a:ext>
            </a:extLst>
          </p:cNvPr>
          <p:cNvSpPr>
            <a:spLocks noGrp="1"/>
          </p:cNvSpPr>
          <p:nvPr>
            <p:ph type="ftr" sz="quarter" idx="11"/>
          </p:nvPr>
        </p:nvSpPr>
        <p:spPr/>
        <p:txBody>
          <a:bodyPr/>
          <a:lstStyle/>
          <a:p>
            <a:r>
              <a:rPr lang="en-US"/>
              <a:t>ISSC 2024: ESCAPADE Lessons Learned</a:t>
            </a:r>
          </a:p>
        </p:txBody>
      </p:sp>
      <p:sp>
        <p:nvSpPr>
          <p:cNvPr id="3" name="Slide Number Placeholder 2">
            <a:extLst>
              <a:ext uri="{FF2B5EF4-FFF2-40B4-BE49-F238E27FC236}">
                <a16:creationId xmlns:a16="http://schemas.microsoft.com/office/drawing/2014/main" id="{A964A72A-0D15-134D-92A9-AAFCAA439196}"/>
              </a:ext>
            </a:extLst>
          </p:cNvPr>
          <p:cNvSpPr>
            <a:spLocks noGrp="1"/>
          </p:cNvSpPr>
          <p:nvPr>
            <p:ph type="sldNum" sz="quarter" idx="12"/>
          </p:nvPr>
        </p:nvSpPr>
        <p:spPr/>
        <p:txBody>
          <a:bodyPr/>
          <a:lstStyle/>
          <a:p>
            <a:fld id="{2403621E-5B0C-4FD0-9686-51BC38A2A5AD}" type="slidenum">
              <a:rPr lang="en-US" smtClean="0"/>
              <a:t>11</a:t>
            </a:fld>
            <a:endParaRPr lang="en-US"/>
          </a:p>
        </p:txBody>
      </p:sp>
      <p:pic>
        <p:nvPicPr>
          <p:cNvPr id="8" name="Picture 7">
            <a:extLst>
              <a:ext uri="{FF2B5EF4-FFF2-40B4-BE49-F238E27FC236}">
                <a16:creationId xmlns:a16="http://schemas.microsoft.com/office/drawing/2014/main" id="{9CDB6FCF-23FA-B44C-B239-1269E3C1C279}"/>
              </a:ext>
            </a:extLst>
          </p:cNvPr>
          <p:cNvPicPr/>
          <p:nvPr/>
        </p:nvPicPr>
        <p:blipFill>
          <a:blip r:embed="rId2"/>
          <a:stretch>
            <a:fillRect/>
          </a:stretch>
        </p:blipFill>
        <p:spPr>
          <a:xfrm>
            <a:off x="3334870" y="1179346"/>
            <a:ext cx="5696243" cy="2588744"/>
          </a:xfrm>
          <a:prstGeom prst="rect">
            <a:avLst/>
          </a:prstGeom>
        </p:spPr>
      </p:pic>
    </p:spTree>
    <p:extLst>
      <p:ext uri="{BB962C8B-B14F-4D97-AF65-F5344CB8AC3E}">
        <p14:creationId xmlns:p14="http://schemas.microsoft.com/office/powerpoint/2010/main" val="165790079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C50FD0-0BE1-46F0-8758-63F939AB35C8}"/>
              </a:ext>
            </a:extLst>
          </p:cNvPr>
          <p:cNvSpPr>
            <a:spLocks noGrp="1"/>
          </p:cNvSpPr>
          <p:nvPr>
            <p:ph type="title"/>
          </p:nvPr>
        </p:nvSpPr>
        <p:spPr/>
        <p:txBody>
          <a:bodyPr/>
          <a:lstStyle/>
          <a:p>
            <a:r>
              <a:rPr lang="en-US" dirty="0"/>
              <a:t>Project Status Overview April 2024</a:t>
            </a:r>
          </a:p>
        </p:txBody>
      </p:sp>
      <p:sp>
        <p:nvSpPr>
          <p:cNvPr id="3" name="Content Placeholder 2">
            <a:extLst>
              <a:ext uri="{FF2B5EF4-FFF2-40B4-BE49-F238E27FC236}">
                <a16:creationId xmlns:a16="http://schemas.microsoft.com/office/drawing/2014/main" id="{7ACDBE89-FE75-4374-8BE7-0C708157B3D7}"/>
              </a:ext>
            </a:extLst>
          </p:cNvPr>
          <p:cNvSpPr>
            <a:spLocks noGrp="1"/>
          </p:cNvSpPr>
          <p:nvPr>
            <p:ph idx="1"/>
          </p:nvPr>
        </p:nvSpPr>
        <p:spPr>
          <a:xfrm>
            <a:off x="350520" y="611788"/>
            <a:ext cx="4149558" cy="4204772"/>
          </a:xfrm>
          <a:ln>
            <a:solidFill>
              <a:schemeClr val="tx2"/>
            </a:solidFill>
          </a:ln>
        </p:spPr>
        <p:txBody>
          <a:bodyPr>
            <a:normAutofit/>
          </a:bodyPr>
          <a:lstStyle/>
          <a:p>
            <a:pPr marL="0" indent="0" algn="ctr">
              <a:buNone/>
            </a:pPr>
            <a:r>
              <a:rPr lang="en-US" sz="2000" b="1" u="sng" dirty="0"/>
              <a:t>Instruments </a:t>
            </a:r>
          </a:p>
          <a:p>
            <a:pPr marL="342900" marR="0" lvl="0" indent="-342900">
              <a:lnSpc>
                <a:spcPct val="106000"/>
              </a:lnSpc>
              <a:spcBef>
                <a:spcPts val="0"/>
              </a:spcBef>
              <a:spcAft>
                <a:spcPts val="0"/>
              </a:spcAft>
              <a:buFont typeface="Symbol" panose="05050102010706020507" pitchFamily="18" charset="2"/>
              <a:buChar char=""/>
            </a:pPr>
            <a:r>
              <a:rPr lang="en-US" sz="1400" dirty="0">
                <a:effectLst/>
                <a:latin typeface="Calibri" panose="020F0502020204030204" pitchFamily="34" charset="0"/>
                <a:ea typeface="Calibri" panose="020F0502020204030204" pitchFamily="34" charset="0"/>
                <a:cs typeface="Times New Roman" panose="02020603050405020304" pitchFamily="18" charset="0"/>
              </a:rPr>
              <a:t>All instruments integrated on Blue &amp; Gold buses &amp; working well </a:t>
            </a:r>
            <a:r>
              <a:rPr lang="en-US" sz="1400" dirty="0">
                <a:effectLst/>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rPr>
              <a:t></a:t>
            </a:r>
            <a:r>
              <a:rPr lang="en-US" sz="1400" dirty="0">
                <a:effectLst/>
                <a:latin typeface="Calibri" panose="020F0502020204030204" pitchFamily="34" charset="0"/>
                <a:ea typeface="Calibri" panose="020F0502020204030204" pitchFamily="34" charset="0"/>
                <a:cs typeface="Times New Roman" panose="02020603050405020304" pitchFamily="18" charset="0"/>
              </a:rPr>
              <a:t>.  </a:t>
            </a:r>
          </a:p>
        </p:txBody>
      </p:sp>
      <p:sp>
        <p:nvSpPr>
          <p:cNvPr id="5" name="Footer Placeholder 4">
            <a:extLst>
              <a:ext uri="{FF2B5EF4-FFF2-40B4-BE49-F238E27FC236}">
                <a16:creationId xmlns:a16="http://schemas.microsoft.com/office/drawing/2014/main" id="{031E6FEC-E3C1-4232-A499-A4FDE0774ADC}"/>
              </a:ext>
            </a:extLst>
          </p:cNvPr>
          <p:cNvSpPr>
            <a:spLocks noGrp="1"/>
          </p:cNvSpPr>
          <p:nvPr>
            <p:ph type="ftr" sz="quarter" idx="11"/>
          </p:nvPr>
        </p:nvSpPr>
        <p:spPr>
          <a:xfrm>
            <a:off x="3124200" y="4786182"/>
            <a:ext cx="2895600" cy="273844"/>
          </a:xfrm>
        </p:spPr>
        <p:txBody>
          <a:bodyPr/>
          <a:lstStyle/>
          <a:p>
            <a:r>
              <a:rPr lang="en-US"/>
              <a:t>ISSC 2024: ESCAPADE Lessons Learned</a:t>
            </a:r>
            <a:endParaRPr lang="en-US" dirty="0"/>
          </a:p>
        </p:txBody>
      </p:sp>
      <p:sp>
        <p:nvSpPr>
          <p:cNvPr id="6" name="Slide Number Placeholder 5">
            <a:extLst>
              <a:ext uri="{FF2B5EF4-FFF2-40B4-BE49-F238E27FC236}">
                <a16:creationId xmlns:a16="http://schemas.microsoft.com/office/drawing/2014/main" id="{A5B4FD85-6A08-48A4-8FDD-02C8B193FB7E}"/>
              </a:ext>
            </a:extLst>
          </p:cNvPr>
          <p:cNvSpPr>
            <a:spLocks noGrp="1"/>
          </p:cNvSpPr>
          <p:nvPr>
            <p:ph type="sldNum" sz="quarter" idx="12"/>
          </p:nvPr>
        </p:nvSpPr>
        <p:spPr/>
        <p:txBody>
          <a:bodyPr/>
          <a:lstStyle/>
          <a:p>
            <a:fld id="{2403621E-5B0C-4FD0-9686-51BC38A2A5AD}" type="slidenum">
              <a:rPr lang="en-US" smtClean="0"/>
              <a:t>12</a:t>
            </a:fld>
            <a:endParaRPr lang="en-US"/>
          </a:p>
        </p:txBody>
      </p:sp>
      <p:sp>
        <p:nvSpPr>
          <p:cNvPr id="4" name="Content Placeholder 2">
            <a:extLst>
              <a:ext uri="{FF2B5EF4-FFF2-40B4-BE49-F238E27FC236}">
                <a16:creationId xmlns:a16="http://schemas.microsoft.com/office/drawing/2014/main" id="{A52E99F5-879D-EDCF-76BE-1C55EE613827}"/>
              </a:ext>
            </a:extLst>
          </p:cNvPr>
          <p:cNvSpPr txBox="1">
            <a:spLocks/>
          </p:cNvSpPr>
          <p:nvPr/>
        </p:nvSpPr>
        <p:spPr>
          <a:xfrm>
            <a:off x="4780840" y="611789"/>
            <a:ext cx="4149559" cy="4204772"/>
          </a:xfrm>
          <a:prstGeom prst="rect">
            <a:avLst/>
          </a:prstGeom>
          <a:ln>
            <a:solidFill>
              <a:schemeClr val="tx2"/>
            </a:solidFill>
          </a:ln>
        </p:spPr>
        <p:txBody>
          <a:bodyPr vert="horz" lIns="91440" tIns="45720" rIns="91440" bIns="45720" rtlCol="0">
            <a:normAutofit/>
          </a:bodyPr>
          <a:lstStyle>
            <a:lvl1pPr marL="257175" indent="-257175" algn="l" defTabSz="6858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1pPr>
            <a:lvl2pPr marL="557213" indent="-214313" algn="l" defTabSz="685800" rtl="0" eaLnBrk="1" latinLnBrk="0" hangingPunct="1">
              <a:spcBef>
                <a:spcPct val="20000"/>
              </a:spcBef>
              <a:buFont typeface="Arial" panose="020B0604020202020204" pitchFamily="34" charset="0"/>
              <a:buChar char="–"/>
              <a:defRPr sz="2100" kern="1200">
                <a:solidFill>
                  <a:schemeClr val="tx1"/>
                </a:solidFill>
                <a:latin typeface="+mn-lt"/>
                <a:ea typeface="+mn-ea"/>
                <a:cs typeface="+mn-cs"/>
              </a:defRPr>
            </a:lvl2pPr>
            <a:lvl3pPr marL="857250" indent="-171450" algn="l" defTabSz="6858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3pPr>
            <a:lvl4pPr marL="12001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4pPr>
            <a:lvl5pPr marL="15430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5pPr>
            <a:lvl6pPr marL="18859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6pPr>
            <a:lvl7pPr marL="22288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7pPr>
            <a:lvl8pPr marL="25717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8pPr>
            <a:lvl9pPr marL="29146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9pPr>
          </a:lstStyle>
          <a:p>
            <a:pPr marL="0" indent="0" algn="ctr">
              <a:buNone/>
            </a:pPr>
            <a:r>
              <a:rPr lang="en-US" sz="2000" b="1" u="sng" dirty="0"/>
              <a:t>Launch Vehicle</a:t>
            </a:r>
          </a:p>
          <a:p>
            <a:pPr marL="152400" marR="0" lvl="0" indent="-152400" algn="l" rtl="0">
              <a:spcBef>
                <a:spcPts val="0"/>
              </a:spcBef>
              <a:spcAft>
                <a:spcPts val="0"/>
              </a:spcAft>
              <a:buClr>
                <a:srgbClr val="000000"/>
              </a:buClr>
              <a:buSzPts val="1200"/>
              <a:buFont typeface="Arial"/>
              <a:buChar char="•"/>
            </a:pPr>
            <a:r>
              <a:rPr lang="en-US" sz="1200" dirty="0">
                <a:latin typeface="Calibri"/>
                <a:ea typeface="Calibri"/>
                <a:cs typeface="Calibri"/>
                <a:sym typeface="Calibri"/>
              </a:rPr>
              <a:t>Launch Readiness Date still TBD (9/18 to 9/29).</a:t>
            </a:r>
          </a:p>
          <a:p>
            <a:pPr marL="152400" marR="0" lvl="0" indent="-152400" algn="l" rtl="0">
              <a:spcBef>
                <a:spcPts val="0"/>
              </a:spcBef>
              <a:spcAft>
                <a:spcPts val="0"/>
              </a:spcAft>
              <a:buClr>
                <a:srgbClr val="000000"/>
              </a:buClr>
              <a:buSzPts val="1200"/>
              <a:buFont typeface="Arial"/>
              <a:buChar char="•"/>
            </a:pPr>
            <a:r>
              <a:rPr lang="en-US" sz="1200" b="0" i="0" u="none" strike="noStrike" cap="none" dirty="0">
                <a:solidFill>
                  <a:srgbClr val="000000"/>
                </a:solidFill>
                <a:latin typeface="Calibri"/>
                <a:ea typeface="Calibri"/>
                <a:cs typeface="Calibri"/>
                <a:sym typeface="Calibri"/>
              </a:rPr>
              <a:t>Launch Period</a:t>
            </a:r>
            <a:r>
              <a:rPr lang="en-US" sz="1200" dirty="0">
                <a:solidFill>
                  <a:srgbClr val="000000"/>
                </a:solidFill>
                <a:latin typeface="Calibri"/>
                <a:ea typeface="Calibri"/>
                <a:cs typeface="Calibri"/>
                <a:sym typeface="Calibri"/>
              </a:rPr>
              <a:t> goes to </a:t>
            </a:r>
            <a:r>
              <a:rPr lang="en-US" sz="1200" b="0" i="0" u="none" strike="noStrike" cap="none" dirty="0">
                <a:solidFill>
                  <a:srgbClr val="000000"/>
                </a:solidFill>
                <a:latin typeface="Calibri"/>
                <a:ea typeface="Calibri"/>
                <a:cs typeface="Calibri"/>
                <a:sym typeface="Calibri"/>
              </a:rPr>
              <a:t>10/08.</a:t>
            </a:r>
            <a:endParaRPr lang="en-US" sz="1100" b="0" i="0" u="none" strike="noStrike" cap="none" dirty="0">
              <a:solidFill>
                <a:srgbClr val="000000"/>
              </a:solidFill>
              <a:sym typeface="Calibri"/>
            </a:endParaRPr>
          </a:p>
          <a:p>
            <a:pPr marL="152400" marR="0" lvl="0" indent="-152400" algn="l" rtl="0">
              <a:spcBef>
                <a:spcPts val="0"/>
              </a:spcBef>
              <a:spcAft>
                <a:spcPts val="0"/>
              </a:spcAft>
              <a:buClr>
                <a:srgbClr val="000000"/>
              </a:buClr>
              <a:buSzPts val="1200"/>
              <a:buFont typeface="Arial"/>
              <a:buChar char="•"/>
            </a:pPr>
            <a:r>
              <a:rPr lang="en-US" sz="1200" dirty="0">
                <a:latin typeface="Calibri"/>
                <a:ea typeface="Calibri"/>
                <a:cs typeface="Calibri"/>
                <a:sym typeface="Calibri"/>
              </a:rPr>
              <a:t>Fixed launch energy (C3 = 7.25 km²/s2) and DLA allows the same launch profile each day</a:t>
            </a:r>
          </a:p>
          <a:p>
            <a:pPr marL="152400" marR="0" lvl="0" indent="-152400" algn="l" rtl="0">
              <a:lnSpc>
                <a:spcPct val="100000"/>
              </a:lnSpc>
              <a:spcBef>
                <a:spcPts val="0"/>
              </a:spcBef>
              <a:spcAft>
                <a:spcPts val="0"/>
              </a:spcAft>
              <a:buSzPts val="1200"/>
              <a:buChar char="•"/>
            </a:pPr>
            <a:r>
              <a:rPr lang="en-US" sz="1200" dirty="0">
                <a:latin typeface="Calibri"/>
                <a:ea typeface="Calibri"/>
                <a:cs typeface="Calibri"/>
                <a:sym typeface="Calibri"/>
              </a:rPr>
              <a:t>Working details of ground ops campaign at </a:t>
            </a:r>
            <a:r>
              <a:rPr lang="en-US" sz="1200" dirty="0" err="1">
                <a:latin typeface="Calibri"/>
                <a:ea typeface="Calibri"/>
                <a:cs typeface="Calibri"/>
                <a:sym typeface="Calibri"/>
              </a:rPr>
              <a:t>Astrotech</a:t>
            </a:r>
            <a:r>
              <a:rPr lang="en-US" sz="1200" dirty="0">
                <a:latin typeface="Calibri"/>
                <a:ea typeface="Calibri"/>
                <a:cs typeface="Calibri"/>
                <a:sym typeface="Calibri"/>
              </a:rPr>
              <a:t> (including Planetary Protection)</a:t>
            </a:r>
          </a:p>
          <a:p>
            <a:endParaRPr lang="en-US" sz="2000" dirty="0"/>
          </a:p>
          <a:p>
            <a:pPr lvl="1"/>
            <a:endParaRPr lang="en-US" sz="1700" dirty="0"/>
          </a:p>
        </p:txBody>
      </p:sp>
      <p:pic>
        <p:nvPicPr>
          <p:cNvPr id="7" name="Picture 6">
            <a:extLst>
              <a:ext uri="{FF2B5EF4-FFF2-40B4-BE49-F238E27FC236}">
                <a16:creationId xmlns:a16="http://schemas.microsoft.com/office/drawing/2014/main" id="{54C85A61-4C35-91E7-4072-49C8A3A97CCE}"/>
              </a:ext>
            </a:extLst>
          </p:cNvPr>
          <p:cNvPicPr>
            <a:picLocks noChangeAspect="1"/>
          </p:cNvPicPr>
          <p:nvPr/>
        </p:nvPicPr>
        <p:blipFill>
          <a:blip r:embed="rId2"/>
          <a:stretch>
            <a:fillRect/>
          </a:stretch>
        </p:blipFill>
        <p:spPr>
          <a:xfrm>
            <a:off x="2493095" y="1472427"/>
            <a:ext cx="1961375" cy="1482975"/>
          </a:xfrm>
          <a:prstGeom prst="rect">
            <a:avLst/>
          </a:prstGeom>
        </p:spPr>
      </p:pic>
      <p:pic>
        <p:nvPicPr>
          <p:cNvPr id="8" name="Picture 7">
            <a:extLst>
              <a:ext uri="{FF2B5EF4-FFF2-40B4-BE49-F238E27FC236}">
                <a16:creationId xmlns:a16="http://schemas.microsoft.com/office/drawing/2014/main" id="{C8685D5B-91B8-0D9D-377B-906A0541CEE6}"/>
              </a:ext>
            </a:extLst>
          </p:cNvPr>
          <p:cNvPicPr>
            <a:picLocks noChangeAspect="1"/>
          </p:cNvPicPr>
          <p:nvPr/>
        </p:nvPicPr>
        <p:blipFill>
          <a:blip r:embed="rId3"/>
          <a:stretch>
            <a:fillRect/>
          </a:stretch>
        </p:blipFill>
        <p:spPr>
          <a:xfrm>
            <a:off x="445312" y="1472427"/>
            <a:ext cx="1981884" cy="1482975"/>
          </a:xfrm>
          <a:prstGeom prst="rect">
            <a:avLst/>
          </a:prstGeom>
        </p:spPr>
      </p:pic>
      <p:pic>
        <p:nvPicPr>
          <p:cNvPr id="11" name="Picture 10">
            <a:extLst>
              <a:ext uri="{FF2B5EF4-FFF2-40B4-BE49-F238E27FC236}">
                <a16:creationId xmlns:a16="http://schemas.microsoft.com/office/drawing/2014/main" id="{934EB63F-CEE7-AE61-8EF0-D133A8F49F66}"/>
              </a:ext>
            </a:extLst>
          </p:cNvPr>
          <p:cNvPicPr>
            <a:picLocks noChangeAspect="1"/>
          </p:cNvPicPr>
          <p:nvPr/>
        </p:nvPicPr>
        <p:blipFill>
          <a:blip r:embed="rId4"/>
          <a:stretch>
            <a:fillRect/>
          </a:stretch>
        </p:blipFill>
        <p:spPr>
          <a:xfrm>
            <a:off x="445764" y="3093508"/>
            <a:ext cx="1981884" cy="1472173"/>
          </a:xfrm>
          <a:prstGeom prst="rect">
            <a:avLst/>
          </a:prstGeom>
        </p:spPr>
      </p:pic>
      <p:sp>
        <p:nvSpPr>
          <p:cNvPr id="19" name="TextBox 18">
            <a:extLst>
              <a:ext uri="{FF2B5EF4-FFF2-40B4-BE49-F238E27FC236}">
                <a16:creationId xmlns:a16="http://schemas.microsoft.com/office/drawing/2014/main" id="{F7376479-9564-C1ED-FFEF-BCF4578FD5B1}"/>
              </a:ext>
            </a:extLst>
          </p:cNvPr>
          <p:cNvSpPr txBox="1"/>
          <p:nvPr/>
        </p:nvSpPr>
        <p:spPr>
          <a:xfrm>
            <a:off x="2493095" y="2955402"/>
            <a:ext cx="2078905" cy="246221"/>
          </a:xfrm>
          <a:prstGeom prst="rect">
            <a:avLst/>
          </a:prstGeom>
          <a:noFill/>
        </p:spPr>
        <p:txBody>
          <a:bodyPr wrap="square" rtlCol="0">
            <a:spAutoFit/>
          </a:bodyPr>
          <a:lstStyle/>
          <a:p>
            <a:r>
              <a:rPr lang="en-US" sz="1000" b="1" i="1" dirty="0"/>
              <a:t>Above</a:t>
            </a:r>
            <a:r>
              <a:rPr lang="en-US" sz="1000" i="1" dirty="0"/>
              <a:t>: EESA (L: electrons, R: ions)</a:t>
            </a:r>
          </a:p>
        </p:txBody>
      </p:sp>
      <p:sp>
        <p:nvSpPr>
          <p:cNvPr id="20" name="TextBox 19">
            <a:extLst>
              <a:ext uri="{FF2B5EF4-FFF2-40B4-BE49-F238E27FC236}">
                <a16:creationId xmlns:a16="http://schemas.microsoft.com/office/drawing/2014/main" id="{2EBA9A3C-28C8-9C21-1767-E3C034FC0694}"/>
              </a:ext>
            </a:extLst>
          </p:cNvPr>
          <p:cNvSpPr txBox="1"/>
          <p:nvPr/>
        </p:nvSpPr>
        <p:spPr>
          <a:xfrm>
            <a:off x="393698" y="4531712"/>
            <a:ext cx="1969531" cy="253916"/>
          </a:xfrm>
          <a:prstGeom prst="rect">
            <a:avLst/>
          </a:prstGeom>
          <a:noFill/>
        </p:spPr>
        <p:txBody>
          <a:bodyPr wrap="square" rtlCol="0">
            <a:spAutoFit/>
          </a:bodyPr>
          <a:lstStyle/>
          <a:p>
            <a:r>
              <a:rPr lang="en-US" sz="1050" b="1" i="1" dirty="0"/>
              <a:t>Above</a:t>
            </a:r>
            <a:r>
              <a:rPr lang="en-US" sz="1050" i="1" dirty="0"/>
              <a:t>: floating potential probe</a:t>
            </a:r>
          </a:p>
        </p:txBody>
      </p:sp>
      <p:sp>
        <p:nvSpPr>
          <p:cNvPr id="21" name="TextBox 20">
            <a:extLst>
              <a:ext uri="{FF2B5EF4-FFF2-40B4-BE49-F238E27FC236}">
                <a16:creationId xmlns:a16="http://schemas.microsoft.com/office/drawing/2014/main" id="{B78DA24A-A21D-38D4-C4DB-3493352007DD}"/>
              </a:ext>
            </a:extLst>
          </p:cNvPr>
          <p:cNvSpPr txBox="1"/>
          <p:nvPr/>
        </p:nvSpPr>
        <p:spPr>
          <a:xfrm>
            <a:off x="2479714" y="3275597"/>
            <a:ext cx="2078905" cy="553998"/>
          </a:xfrm>
          <a:prstGeom prst="rect">
            <a:avLst/>
          </a:prstGeom>
          <a:noFill/>
        </p:spPr>
        <p:txBody>
          <a:bodyPr wrap="square" rtlCol="0">
            <a:spAutoFit/>
          </a:bodyPr>
          <a:lstStyle/>
          <a:p>
            <a:r>
              <a:rPr lang="en-US" sz="1000" b="1" i="1" dirty="0"/>
              <a:t>Top left</a:t>
            </a:r>
            <a:r>
              <a:rPr lang="en-US" sz="1000" i="1" dirty="0"/>
              <a:t>: Planar Ion Probe (PIP), floating potential probe (FPP), </a:t>
            </a:r>
          </a:p>
          <a:p>
            <a:r>
              <a:rPr lang="en-US" sz="1000" i="1" dirty="0"/>
              <a:t>EESA-e, </a:t>
            </a:r>
            <a:r>
              <a:rPr lang="en-US" sz="1000" i="1" dirty="0" err="1"/>
              <a:t>mNLP</a:t>
            </a:r>
            <a:r>
              <a:rPr lang="en-US" sz="1000" i="1" dirty="0"/>
              <a:t> on folded boom</a:t>
            </a:r>
          </a:p>
        </p:txBody>
      </p:sp>
      <p:pic>
        <p:nvPicPr>
          <p:cNvPr id="23" name="Google Shape;136;p24">
            <a:extLst>
              <a:ext uri="{FF2B5EF4-FFF2-40B4-BE49-F238E27FC236}">
                <a16:creationId xmlns:a16="http://schemas.microsoft.com/office/drawing/2014/main" id="{8D6C2317-EE86-55E0-143D-79B272132D2A}"/>
              </a:ext>
            </a:extLst>
          </p:cNvPr>
          <p:cNvPicPr preferRelativeResize="0"/>
          <p:nvPr/>
        </p:nvPicPr>
        <p:blipFill rotWithShape="1">
          <a:blip r:embed="rId5">
            <a:alphaModFix/>
          </a:blip>
          <a:srcRect l="14273"/>
          <a:stretch/>
        </p:blipFill>
        <p:spPr>
          <a:xfrm>
            <a:off x="5352124" y="2277748"/>
            <a:ext cx="3012820" cy="2376468"/>
          </a:xfrm>
          <a:prstGeom prst="rect">
            <a:avLst/>
          </a:prstGeom>
          <a:noFill/>
          <a:ln>
            <a:noFill/>
          </a:ln>
        </p:spPr>
      </p:pic>
    </p:spTree>
    <p:extLst>
      <p:ext uri="{BB962C8B-B14F-4D97-AF65-F5344CB8AC3E}">
        <p14:creationId xmlns:p14="http://schemas.microsoft.com/office/powerpoint/2010/main" val="308798022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54183" y="57151"/>
            <a:ext cx="7730836" cy="422672"/>
          </a:xfrm>
        </p:spPr>
        <p:txBody>
          <a:bodyPr/>
          <a:lstStyle/>
          <a:p>
            <a:r>
              <a:rPr lang="en-US" dirty="0"/>
              <a:t>ESCAPADE Phase A/B Lessons Learned</a:t>
            </a:r>
          </a:p>
        </p:txBody>
      </p:sp>
      <p:sp>
        <p:nvSpPr>
          <p:cNvPr id="3" name="Content Placeholder 2"/>
          <p:cNvSpPr>
            <a:spLocks noGrp="1"/>
          </p:cNvSpPr>
          <p:nvPr>
            <p:ph idx="1"/>
          </p:nvPr>
        </p:nvSpPr>
        <p:spPr>
          <a:xfrm>
            <a:off x="256310" y="630382"/>
            <a:ext cx="6657108" cy="4410725"/>
          </a:xfrm>
        </p:spPr>
        <p:txBody>
          <a:bodyPr>
            <a:normAutofit fontScale="92500" lnSpcReduction="20000"/>
          </a:bodyPr>
          <a:lstStyle/>
          <a:p>
            <a:pPr marL="457200" indent="-457200">
              <a:buFont typeface="+mj-lt"/>
              <a:buAutoNum type="arabicPeriod"/>
            </a:pPr>
            <a:r>
              <a:rPr lang="en-US" sz="2000" b="1" u="sng" dirty="0"/>
              <a:t>Development Cycle Mismatch.</a:t>
            </a:r>
            <a:r>
              <a:rPr lang="en-US" sz="2000" b="1" dirty="0"/>
              <a:t> </a:t>
            </a:r>
            <a:r>
              <a:rPr lang="en-US" sz="2000" dirty="0"/>
              <a:t>‘</a:t>
            </a:r>
            <a:r>
              <a:rPr lang="en-US" sz="2000" dirty="0" err="1"/>
              <a:t>Newspace</a:t>
            </a:r>
            <a:r>
              <a:rPr lang="en-US" sz="2000" dirty="0"/>
              <a:t>’ commercial vendors’ business model of rapid iteration is </a:t>
            </a:r>
            <a:r>
              <a:rPr lang="en-US" sz="2000" i="1" dirty="0"/>
              <a:t>not always compatible</a:t>
            </a:r>
            <a:r>
              <a:rPr lang="en-US" sz="2000" dirty="0"/>
              <a:t> with NASA projects. </a:t>
            </a:r>
          </a:p>
          <a:p>
            <a:pPr marL="757238" lvl="1" indent="-457200"/>
            <a:r>
              <a:rPr lang="en-US" sz="1700" b="1" dirty="0"/>
              <a:t>Lesson: press your vendors/SC provider on parts/subsystem development &amp; make very clear your needs. Do it early.</a:t>
            </a:r>
          </a:p>
          <a:p>
            <a:pPr marL="457200" indent="-457200">
              <a:buFont typeface="+mj-lt"/>
              <a:buAutoNum type="arabicPeriod"/>
            </a:pPr>
            <a:r>
              <a:rPr lang="en-US" sz="2000" b="1" u="sng" dirty="0"/>
              <a:t>Parts are still not cheap or quickly available</a:t>
            </a:r>
            <a:r>
              <a:rPr lang="en-US" sz="2000" dirty="0"/>
              <a:t>. While Class D is compatible with COTS subsystems re: reliability, COTS falls short w.r.t. e.g. Radiation Tolerance.</a:t>
            </a:r>
          </a:p>
          <a:p>
            <a:pPr marL="757238" lvl="1" indent="-457200"/>
            <a:r>
              <a:rPr lang="en-US" sz="1700" b="1" dirty="0"/>
              <a:t>Lesson: press your vendors/SC provider on parts/subsystem development &amp; make very clear your needs. </a:t>
            </a:r>
            <a:r>
              <a:rPr lang="en-US" sz="1700" b="1" u="sng" dirty="0"/>
              <a:t>Do it early</a:t>
            </a:r>
            <a:r>
              <a:rPr lang="en-US" sz="1700" b="1" dirty="0"/>
              <a:t>.</a:t>
            </a:r>
            <a:endParaRPr lang="en-US" sz="1700" dirty="0"/>
          </a:p>
          <a:p>
            <a:pPr marL="457200" indent="-457200">
              <a:buFont typeface="+mj-lt"/>
              <a:buAutoNum type="arabicPeriod"/>
            </a:pPr>
            <a:r>
              <a:rPr lang="en-US" sz="2000" b="1" u="sng" dirty="0"/>
              <a:t>Launch uncertainty hampers system/mission design.</a:t>
            </a:r>
          </a:p>
          <a:p>
            <a:pPr lvl="1"/>
            <a:r>
              <a:rPr lang="en-US" sz="1800" dirty="0"/>
              <a:t>LSP will be in your corner working hard, but things can still be bumpy, esp. with new launch providers. </a:t>
            </a:r>
          </a:p>
          <a:p>
            <a:pPr lvl="1"/>
            <a:r>
              <a:rPr lang="en-US" sz="1800" dirty="0"/>
              <a:t>Mission Design uncertainty flows to: </a:t>
            </a:r>
          </a:p>
          <a:p>
            <a:pPr lvl="2"/>
            <a:r>
              <a:rPr lang="en-US" sz="1600" dirty="0"/>
              <a:t>Prop. system &amp; fuel mass requirements.</a:t>
            </a:r>
          </a:p>
          <a:p>
            <a:pPr lvl="1"/>
            <a:r>
              <a:rPr lang="en-US" sz="1700" b="1" dirty="0"/>
              <a:t>Lesson: try to be as flexible as possible to be resilient to changes in schedule or capability.</a:t>
            </a:r>
          </a:p>
          <a:p>
            <a:pPr lvl="2"/>
            <a:endParaRPr lang="en-US" sz="1600" dirty="0"/>
          </a:p>
          <a:p>
            <a:pPr lvl="1"/>
            <a:endParaRPr lang="en-US" sz="1800" dirty="0"/>
          </a:p>
          <a:p>
            <a:pPr lvl="1"/>
            <a:endParaRPr lang="en-US" sz="1800" dirty="0"/>
          </a:p>
        </p:txBody>
      </p:sp>
      <p:sp>
        <p:nvSpPr>
          <p:cNvPr id="5" name="Slide Number Placeholder 4"/>
          <p:cNvSpPr>
            <a:spLocks noGrp="1"/>
          </p:cNvSpPr>
          <p:nvPr>
            <p:ph type="sldNum" sz="quarter" idx="12"/>
          </p:nvPr>
        </p:nvSpPr>
        <p:spPr/>
        <p:txBody>
          <a:bodyPr/>
          <a:lstStyle/>
          <a:p>
            <a:fld id="{2403621E-5B0C-4FD0-9686-51BC38A2A5AD}" type="slidenum">
              <a:rPr lang="en-US" smtClean="0">
                <a:solidFill>
                  <a:prstClr val="black">
                    <a:tint val="75000"/>
                  </a:prstClr>
                </a:solidFill>
              </a:rPr>
              <a:pPr/>
              <a:t>13</a:t>
            </a:fld>
            <a:endParaRPr lang="en-US">
              <a:solidFill>
                <a:prstClr val="black">
                  <a:tint val="75000"/>
                </a:prstClr>
              </a:solidFill>
            </a:endParaRPr>
          </a:p>
        </p:txBody>
      </p:sp>
      <p:pic>
        <p:nvPicPr>
          <p:cNvPr id="7170" name="Picture 2" descr="Understanding Star trackers | Sodern">
            <a:extLst>
              <a:ext uri="{FF2B5EF4-FFF2-40B4-BE49-F238E27FC236}">
                <a16:creationId xmlns:a16="http://schemas.microsoft.com/office/drawing/2014/main" id="{478A5AED-48E0-109C-7155-D653435CED2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10711" y="700919"/>
            <a:ext cx="1536132" cy="1698399"/>
          </a:xfrm>
          <a:prstGeom prst="rect">
            <a:avLst/>
          </a:prstGeom>
          <a:noFill/>
          <a:extLst>
            <a:ext uri="{909E8E84-426E-40DD-AFC4-6F175D3DCCD1}">
              <a14:hiddenFill xmlns:a14="http://schemas.microsoft.com/office/drawing/2010/main">
                <a:solidFill>
                  <a:srgbClr val="FFFFFF"/>
                </a:solidFill>
              </a14:hiddenFill>
            </a:ext>
          </a:extLst>
        </p:spPr>
      </p:pic>
      <p:pic>
        <p:nvPicPr>
          <p:cNvPr id="7172" name="Picture 4" descr="SpaceX adds mystery Falcon 9 launch to packed October manifest">
            <a:extLst>
              <a:ext uri="{FF2B5EF4-FFF2-40B4-BE49-F238E27FC236}">
                <a16:creationId xmlns:a16="http://schemas.microsoft.com/office/drawing/2014/main" id="{9A9F150F-2895-A869-76C9-C9C512B7DCC0}"/>
              </a:ext>
            </a:extLst>
          </p:cNvPr>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21241" r="24461"/>
          <a:stretch/>
        </p:blipFill>
        <p:spPr bwMode="auto">
          <a:xfrm>
            <a:off x="7055427" y="2571750"/>
            <a:ext cx="1979796" cy="1880055"/>
          </a:xfrm>
          <a:prstGeom prst="rect">
            <a:avLst/>
          </a:prstGeom>
          <a:noFill/>
          <a:extLst>
            <a:ext uri="{909E8E84-426E-40DD-AFC4-6F175D3DCCD1}">
              <a14:hiddenFill xmlns:a14="http://schemas.microsoft.com/office/drawing/2010/main">
                <a:solidFill>
                  <a:srgbClr val="FFFFFF"/>
                </a:solidFill>
              </a14:hiddenFill>
            </a:ext>
          </a:extLst>
        </p:spPr>
      </p:pic>
      <p:sp>
        <p:nvSpPr>
          <p:cNvPr id="4" name="Footer Placeholder 3">
            <a:extLst>
              <a:ext uri="{FF2B5EF4-FFF2-40B4-BE49-F238E27FC236}">
                <a16:creationId xmlns:a16="http://schemas.microsoft.com/office/drawing/2014/main" id="{293A6A9D-979F-2B9C-6C1F-ABEEC356C978}"/>
              </a:ext>
            </a:extLst>
          </p:cNvPr>
          <p:cNvSpPr>
            <a:spLocks noGrp="1"/>
          </p:cNvSpPr>
          <p:nvPr>
            <p:ph type="ftr" sz="quarter" idx="11"/>
          </p:nvPr>
        </p:nvSpPr>
        <p:spPr/>
        <p:txBody>
          <a:bodyPr/>
          <a:lstStyle/>
          <a:p>
            <a:r>
              <a:rPr lang="en-US"/>
              <a:t>ISSC 2024: ESCAPADE Lessons Learned</a:t>
            </a:r>
            <a:endParaRPr lang="en-US" dirty="0"/>
          </a:p>
        </p:txBody>
      </p:sp>
    </p:spTree>
    <p:extLst>
      <p:ext uri="{BB962C8B-B14F-4D97-AF65-F5344CB8AC3E}">
        <p14:creationId xmlns:p14="http://schemas.microsoft.com/office/powerpoint/2010/main" val="260337836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0739BE-704C-3819-83CC-DB5ED821841D}"/>
              </a:ext>
            </a:extLst>
          </p:cNvPr>
          <p:cNvSpPr>
            <a:spLocks noGrp="1"/>
          </p:cNvSpPr>
          <p:nvPr>
            <p:ph type="title"/>
          </p:nvPr>
        </p:nvSpPr>
        <p:spPr/>
        <p:txBody>
          <a:bodyPr/>
          <a:lstStyle/>
          <a:p>
            <a:r>
              <a:rPr lang="en-US" dirty="0"/>
              <a:t>ESCAPADE Phase C/D Lessons learned</a:t>
            </a:r>
          </a:p>
        </p:txBody>
      </p:sp>
      <p:sp>
        <p:nvSpPr>
          <p:cNvPr id="3" name="Content Placeholder 2">
            <a:extLst>
              <a:ext uri="{FF2B5EF4-FFF2-40B4-BE49-F238E27FC236}">
                <a16:creationId xmlns:a16="http://schemas.microsoft.com/office/drawing/2014/main" id="{614CB4DC-CEFD-7646-E0F5-A30466E57FD5}"/>
              </a:ext>
            </a:extLst>
          </p:cNvPr>
          <p:cNvSpPr>
            <a:spLocks noGrp="1"/>
          </p:cNvSpPr>
          <p:nvPr>
            <p:ph idx="1"/>
          </p:nvPr>
        </p:nvSpPr>
        <p:spPr>
          <a:xfrm>
            <a:off x="457200" y="800101"/>
            <a:ext cx="5756564" cy="4142508"/>
          </a:xfrm>
        </p:spPr>
        <p:txBody>
          <a:bodyPr>
            <a:normAutofit/>
          </a:bodyPr>
          <a:lstStyle/>
          <a:p>
            <a:pPr marL="342900" indent="-342900" rtl="0">
              <a:spcBef>
                <a:spcPts val="0"/>
              </a:spcBef>
              <a:spcAft>
                <a:spcPts val="0"/>
              </a:spcAft>
              <a:buFont typeface="+mj-lt"/>
              <a:buAutoNum type="arabicPeriod"/>
            </a:pPr>
            <a:r>
              <a:rPr lang="en-US" sz="1800" b="1" u="sng" dirty="0">
                <a:latin typeface="+mj-lt"/>
              </a:rPr>
              <a:t>Compressed Schedule Impacts</a:t>
            </a:r>
            <a:r>
              <a:rPr lang="en-US" sz="1800" dirty="0">
                <a:latin typeface="+mj-lt"/>
              </a:rPr>
              <a:t>: </a:t>
            </a:r>
            <a:r>
              <a:rPr lang="en-US" sz="1800" b="0" i="0" u="none" strike="noStrike" dirty="0">
                <a:solidFill>
                  <a:srgbClr val="000000"/>
                </a:solidFill>
                <a:effectLst/>
                <a:latin typeface="+mj-lt"/>
              </a:rPr>
              <a:t>to achieve cost reductions by shortening schedule, ESCAPADE took some risks in instrument (and spacecraft) development.</a:t>
            </a:r>
          </a:p>
          <a:p>
            <a:pPr marL="642938" lvl="1" indent="-342900">
              <a:spcBef>
                <a:spcPts val="0"/>
              </a:spcBef>
            </a:pPr>
            <a:r>
              <a:rPr lang="en-US" sz="1600" dirty="0">
                <a:solidFill>
                  <a:srgbClr val="000000"/>
                </a:solidFill>
                <a:latin typeface="+mj-lt"/>
              </a:rPr>
              <a:t>R</a:t>
            </a:r>
            <a:r>
              <a:rPr lang="en-US" sz="1600" b="0" i="0" u="none" strike="noStrike" dirty="0">
                <a:solidFill>
                  <a:srgbClr val="000000"/>
                </a:solidFill>
                <a:effectLst/>
                <a:latin typeface="+mj-lt"/>
              </a:rPr>
              <a:t>educed EM development and flight subsystem test campaign.  </a:t>
            </a:r>
          </a:p>
          <a:p>
            <a:pPr marL="642938" lvl="1" indent="-342900">
              <a:spcBef>
                <a:spcPts val="0"/>
              </a:spcBef>
            </a:pPr>
            <a:r>
              <a:rPr lang="en-US" sz="1600" dirty="0">
                <a:solidFill>
                  <a:srgbClr val="000000"/>
                </a:solidFill>
                <a:latin typeface="+mj-lt"/>
              </a:rPr>
              <a:t>S</a:t>
            </a:r>
            <a:r>
              <a:rPr lang="en-US" sz="1600" b="0" i="0" u="none" strike="noStrike" dirty="0">
                <a:solidFill>
                  <a:srgbClr val="000000"/>
                </a:solidFill>
                <a:effectLst/>
                <a:latin typeface="+mj-lt"/>
              </a:rPr>
              <a:t>aves schedule &amp; $$, but significantly increases the risk of discovering problems late in flow.</a:t>
            </a:r>
          </a:p>
          <a:p>
            <a:pPr marL="642938" lvl="1" indent="-342900">
              <a:spcBef>
                <a:spcPts val="0"/>
              </a:spcBef>
            </a:pPr>
            <a:r>
              <a:rPr lang="en-US" sz="1600" b="1" i="0" u="none" strike="noStrike" dirty="0">
                <a:solidFill>
                  <a:srgbClr val="000000"/>
                </a:solidFill>
                <a:effectLst/>
                <a:latin typeface="+mj-lt"/>
              </a:rPr>
              <a:t>Lesson:  Maintain additional schedule margin at the end (some part of the time saved) to resolve late issues.</a:t>
            </a:r>
            <a:endParaRPr lang="en-US" sz="1800" dirty="0"/>
          </a:p>
          <a:p>
            <a:pPr marL="347472" indent="-347472">
              <a:spcBef>
                <a:spcPts val="0"/>
              </a:spcBef>
              <a:buFont typeface="+mj-lt"/>
              <a:buAutoNum type="arabicPeriod"/>
            </a:pPr>
            <a:r>
              <a:rPr lang="en-US" sz="1800" b="1" u="sng" dirty="0"/>
              <a:t>Heritage resides in the team</a:t>
            </a:r>
            <a:r>
              <a:rPr lang="en-US" sz="1800" dirty="0"/>
              <a:t>. </a:t>
            </a:r>
          </a:p>
          <a:p>
            <a:pPr marL="647510" lvl="1" indent="-347472">
              <a:spcBef>
                <a:spcPts val="0"/>
              </a:spcBef>
            </a:pPr>
            <a:r>
              <a:rPr lang="en-US" sz="1600" dirty="0"/>
              <a:t>There is hidden expertise in the team that is not well documented. MCP screener technician left, new tech did not detect MCP noise issue until calibration.</a:t>
            </a:r>
          </a:p>
          <a:p>
            <a:pPr marL="647510" lvl="1" indent="-347472">
              <a:spcBef>
                <a:spcPts val="0"/>
              </a:spcBef>
            </a:pPr>
            <a:r>
              <a:rPr lang="en-US" sz="1600" b="1" dirty="0"/>
              <a:t>Lesson: document all procedures, particularly “specialist” processes.</a:t>
            </a:r>
            <a:endParaRPr lang="en-US" b="1" dirty="0"/>
          </a:p>
        </p:txBody>
      </p:sp>
      <p:sp>
        <p:nvSpPr>
          <p:cNvPr id="4" name="Footer Placeholder 3">
            <a:extLst>
              <a:ext uri="{FF2B5EF4-FFF2-40B4-BE49-F238E27FC236}">
                <a16:creationId xmlns:a16="http://schemas.microsoft.com/office/drawing/2014/main" id="{B0D691F8-F0A1-F367-CEFB-83A95AD93AAF}"/>
              </a:ext>
            </a:extLst>
          </p:cNvPr>
          <p:cNvSpPr>
            <a:spLocks noGrp="1"/>
          </p:cNvSpPr>
          <p:nvPr>
            <p:ph type="ftr" sz="quarter" idx="11"/>
          </p:nvPr>
        </p:nvSpPr>
        <p:spPr/>
        <p:txBody>
          <a:bodyPr/>
          <a:lstStyle/>
          <a:p>
            <a:r>
              <a:rPr lang="en-US"/>
              <a:t>ISSC 2024: ESCAPADE Lessons Learned</a:t>
            </a:r>
            <a:endParaRPr lang="en-US" dirty="0"/>
          </a:p>
        </p:txBody>
      </p:sp>
      <p:sp>
        <p:nvSpPr>
          <p:cNvPr id="5" name="Slide Number Placeholder 4">
            <a:extLst>
              <a:ext uri="{FF2B5EF4-FFF2-40B4-BE49-F238E27FC236}">
                <a16:creationId xmlns:a16="http://schemas.microsoft.com/office/drawing/2014/main" id="{02CBEF88-570B-DFD0-9A15-EF2D043F891A}"/>
              </a:ext>
            </a:extLst>
          </p:cNvPr>
          <p:cNvSpPr>
            <a:spLocks noGrp="1"/>
          </p:cNvSpPr>
          <p:nvPr>
            <p:ph type="sldNum" sz="quarter" idx="12"/>
          </p:nvPr>
        </p:nvSpPr>
        <p:spPr/>
        <p:txBody>
          <a:bodyPr/>
          <a:lstStyle/>
          <a:p>
            <a:fld id="{2403621E-5B0C-4FD0-9686-51BC38A2A5AD}" type="slidenum">
              <a:rPr lang="en-US" smtClean="0"/>
              <a:t>14</a:t>
            </a:fld>
            <a:endParaRPr lang="en-US"/>
          </a:p>
        </p:txBody>
      </p:sp>
      <p:pic>
        <p:nvPicPr>
          <p:cNvPr id="6" name="Picture 5">
            <a:extLst>
              <a:ext uri="{FF2B5EF4-FFF2-40B4-BE49-F238E27FC236}">
                <a16:creationId xmlns:a16="http://schemas.microsoft.com/office/drawing/2014/main" id="{5B66F726-8806-865D-4F86-A6C6CF5375B0}"/>
              </a:ext>
            </a:extLst>
          </p:cNvPr>
          <p:cNvPicPr>
            <a:picLocks noChangeAspect="1"/>
          </p:cNvPicPr>
          <p:nvPr/>
        </p:nvPicPr>
        <p:blipFill rotWithShape="1">
          <a:blip r:embed="rId2" r:link="rId3" cstate="print">
            <a:extLst>
              <a:ext uri="{28A0092B-C50C-407E-A947-70E740481C1C}">
                <a14:useLocalDpi xmlns:a14="http://schemas.microsoft.com/office/drawing/2010/main" val="0"/>
              </a:ext>
            </a:extLst>
          </a:blip>
          <a:srcRect l="18370" r="26225"/>
          <a:stretch>
            <a:fillRect/>
          </a:stretch>
        </p:blipFill>
        <p:spPr bwMode="auto">
          <a:xfrm>
            <a:off x="6482688" y="800102"/>
            <a:ext cx="2311190" cy="2344072"/>
          </a:xfrm>
          <a:prstGeom prst="rect">
            <a:avLst/>
          </a:prstGeom>
          <a:noFill/>
          <a:ln>
            <a:noFill/>
          </a:ln>
        </p:spPr>
      </p:pic>
      <p:pic>
        <p:nvPicPr>
          <p:cNvPr id="9" name="Picture 8">
            <a:extLst>
              <a:ext uri="{FF2B5EF4-FFF2-40B4-BE49-F238E27FC236}">
                <a16:creationId xmlns:a16="http://schemas.microsoft.com/office/drawing/2014/main" id="{18B42205-049A-D8CD-C2B9-24ABC645E75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241198" y="3140912"/>
            <a:ext cx="2817859" cy="1700053"/>
          </a:xfrm>
          <a:prstGeom prst="rect">
            <a:avLst/>
          </a:prstGeom>
        </p:spPr>
      </p:pic>
    </p:spTree>
    <p:extLst>
      <p:ext uri="{BB962C8B-B14F-4D97-AF65-F5344CB8AC3E}">
        <p14:creationId xmlns:p14="http://schemas.microsoft.com/office/powerpoint/2010/main" val="346746618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5A880A-0B8C-4FE7-9265-87FA86BB37AE}"/>
              </a:ext>
            </a:extLst>
          </p:cNvPr>
          <p:cNvSpPr>
            <a:spLocks noGrp="1"/>
          </p:cNvSpPr>
          <p:nvPr>
            <p:ph type="title"/>
          </p:nvPr>
        </p:nvSpPr>
        <p:spPr/>
        <p:txBody>
          <a:bodyPr/>
          <a:lstStyle/>
          <a:p>
            <a:r>
              <a:rPr lang="en-US" dirty="0"/>
              <a:t>Reasons ESCAPADE is possible (1)</a:t>
            </a:r>
          </a:p>
        </p:txBody>
      </p:sp>
      <p:sp>
        <p:nvSpPr>
          <p:cNvPr id="3" name="Content Placeholder 2">
            <a:extLst>
              <a:ext uri="{FF2B5EF4-FFF2-40B4-BE49-F238E27FC236}">
                <a16:creationId xmlns:a16="http://schemas.microsoft.com/office/drawing/2014/main" id="{C2888FFF-28DF-442E-87F6-A99C89D46A78}"/>
              </a:ext>
            </a:extLst>
          </p:cNvPr>
          <p:cNvSpPr>
            <a:spLocks noGrp="1"/>
          </p:cNvSpPr>
          <p:nvPr>
            <p:ph idx="1"/>
          </p:nvPr>
        </p:nvSpPr>
        <p:spPr>
          <a:xfrm>
            <a:off x="182815" y="624353"/>
            <a:ext cx="5408629" cy="3411866"/>
          </a:xfrm>
        </p:spPr>
        <p:txBody>
          <a:bodyPr/>
          <a:lstStyle/>
          <a:p>
            <a:pPr marL="385763" indent="-385763">
              <a:buFont typeface="+mj-lt"/>
              <a:buAutoNum type="arabicPeriod"/>
            </a:pPr>
            <a:r>
              <a:rPr lang="en-US" b="1" u="sng" dirty="0"/>
              <a:t>Low-cost instruments</a:t>
            </a:r>
            <a:r>
              <a:rPr lang="en-US" dirty="0"/>
              <a:t>:</a:t>
            </a:r>
          </a:p>
          <a:p>
            <a:pPr lvl="1"/>
            <a:r>
              <a:rPr lang="en-US" dirty="0"/>
              <a:t>Low-FTE and/or short dev. schedule. EM work only where necessary.</a:t>
            </a:r>
          </a:p>
          <a:p>
            <a:pPr lvl="1"/>
            <a:r>
              <a:rPr lang="en-US" b="1" dirty="0"/>
              <a:t>Simple and/or Very High Heritage</a:t>
            </a:r>
            <a:endParaRPr lang="en-US" dirty="0"/>
          </a:p>
          <a:p>
            <a:pPr lvl="2"/>
            <a:r>
              <a:rPr lang="en-US" dirty="0"/>
              <a:t>EESA: almost build-to-print from Parker Solar Probe SWEAP. </a:t>
            </a:r>
            <a:r>
              <a:rPr lang="en-US" b="1" dirty="0"/>
              <a:t>No</a:t>
            </a:r>
            <a:r>
              <a:rPr lang="en-US" dirty="0"/>
              <a:t> </a:t>
            </a:r>
            <a:r>
              <a:rPr lang="en-US" dirty="0" err="1"/>
              <a:t>desirements</a:t>
            </a:r>
            <a:r>
              <a:rPr lang="en-US" dirty="0"/>
              <a:t>: e.g. ESA boom, full 4</a:t>
            </a:r>
            <a:r>
              <a:rPr lang="en-US" dirty="0">
                <a:latin typeface="Symbol" panose="05050102010706020507" pitchFamily="18" charset="2"/>
              </a:rPr>
              <a:t>p</a:t>
            </a:r>
            <a:r>
              <a:rPr lang="en-US" dirty="0"/>
              <a:t> FOV, etc.</a:t>
            </a:r>
          </a:p>
          <a:p>
            <a:pPr lvl="2"/>
            <a:r>
              <a:rPr lang="en-US" dirty="0"/>
              <a:t>EMAG: very similar to Insight, MMS MAG.</a:t>
            </a:r>
          </a:p>
          <a:p>
            <a:pPr lvl="2"/>
            <a:r>
              <a:rPr lang="en-US" dirty="0"/>
              <a:t>ELP sensors: non-sweeping, ISS &amp; rocket heritage, student-built.</a:t>
            </a:r>
          </a:p>
        </p:txBody>
      </p:sp>
      <p:sp>
        <p:nvSpPr>
          <p:cNvPr id="4" name="Date Placeholder 3">
            <a:extLst>
              <a:ext uri="{FF2B5EF4-FFF2-40B4-BE49-F238E27FC236}">
                <a16:creationId xmlns:a16="http://schemas.microsoft.com/office/drawing/2014/main" id="{0F08C58B-97B8-4CBE-BC90-41EF665772B4}"/>
              </a:ext>
            </a:extLst>
          </p:cNvPr>
          <p:cNvSpPr>
            <a:spLocks noGrp="1"/>
          </p:cNvSpPr>
          <p:nvPr>
            <p:ph type="dt" sz="half" idx="10"/>
          </p:nvPr>
        </p:nvSpPr>
        <p:spPr/>
        <p:txBody>
          <a:bodyPr/>
          <a:lstStyle/>
          <a:p>
            <a:fld id="{6BD5FF4E-296C-4D2F-8EA8-0771AE8EEF72}" type="datetime1">
              <a:rPr lang="en-US" smtClean="0"/>
              <a:t>4/30/2024</a:t>
            </a:fld>
            <a:endParaRPr lang="en-US" dirty="0"/>
          </a:p>
        </p:txBody>
      </p:sp>
      <p:sp>
        <p:nvSpPr>
          <p:cNvPr id="5" name="Footer Placeholder 4">
            <a:extLst>
              <a:ext uri="{FF2B5EF4-FFF2-40B4-BE49-F238E27FC236}">
                <a16:creationId xmlns:a16="http://schemas.microsoft.com/office/drawing/2014/main" id="{06FB9C32-0B17-448B-BACC-E21825876819}"/>
              </a:ext>
            </a:extLst>
          </p:cNvPr>
          <p:cNvSpPr>
            <a:spLocks noGrp="1"/>
          </p:cNvSpPr>
          <p:nvPr>
            <p:ph type="ftr" sz="quarter" idx="11"/>
          </p:nvPr>
        </p:nvSpPr>
        <p:spPr/>
        <p:txBody>
          <a:bodyPr/>
          <a:lstStyle/>
          <a:p>
            <a:r>
              <a:rPr lang="en-US"/>
              <a:t>Low-Cost Science Mission Concepts for Mars Exploration</a:t>
            </a:r>
            <a:endParaRPr lang="en-US" dirty="0"/>
          </a:p>
        </p:txBody>
      </p:sp>
      <p:sp>
        <p:nvSpPr>
          <p:cNvPr id="6" name="Slide Number Placeholder 5">
            <a:extLst>
              <a:ext uri="{FF2B5EF4-FFF2-40B4-BE49-F238E27FC236}">
                <a16:creationId xmlns:a16="http://schemas.microsoft.com/office/drawing/2014/main" id="{32949BF2-A7AB-4BE9-8A52-428119DB4268}"/>
              </a:ext>
            </a:extLst>
          </p:cNvPr>
          <p:cNvSpPr>
            <a:spLocks noGrp="1"/>
          </p:cNvSpPr>
          <p:nvPr>
            <p:ph type="sldNum" sz="quarter" idx="12"/>
          </p:nvPr>
        </p:nvSpPr>
        <p:spPr/>
        <p:txBody>
          <a:bodyPr/>
          <a:lstStyle/>
          <a:p>
            <a:fld id="{2403621E-5B0C-4FD0-9686-51BC38A2A5AD}" type="slidenum">
              <a:rPr lang="en-US" smtClean="0"/>
              <a:t>15</a:t>
            </a:fld>
            <a:endParaRPr lang="en-US"/>
          </a:p>
        </p:txBody>
      </p:sp>
      <p:pic>
        <p:nvPicPr>
          <p:cNvPr id="17" name="Picture 16">
            <a:extLst>
              <a:ext uri="{FF2B5EF4-FFF2-40B4-BE49-F238E27FC236}">
                <a16:creationId xmlns:a16="http://schemas.microsoft.com/office/drawing/2014/main" id="{31820744-F191-4D3B-944C-473030C81138}"/>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7752474" y="1366842"/>
            <a:ext cx="756904" cy="699096"/>
          </a:xfrm>
          <a:prstGeom prst="rect">
            <a:avLst/>
          </a:prstGeom>
        </p:spPr>
      </p:pic>
      <p:grpSp>
        <p:nvGrpSpPr>
          <p:cNvPr id="7" name="Group 6">
            <a:extLst>
              <a:ext uri="{FF2B5EF4-FFF2-40B4-BE49-F238E27FC236}">
                <a16:creationId xmlns:a16="http://schemas.microsoft.com/office/drawing/2014/main" id="{E6C5F928-4D6F-4D70-A0E4-1F88989A6D33}"/>
              </a:ext>
            </a:extLst>
          </p:cNvPr>
          <p:cNvGrpSpPr/>
          <p:nvPr/>
        </p:nvGrpSpPr>
        <p:grpSpPr>
          <a:xfrm>
            <a:off x="5843294" y="1056659"/>
            <a:ext cx="1541306" cy="3696494"/>
            <a:chOff x="7791058" y="1408879"/>
            <a:chExt cx="2055075" cy="4928658"/>
          </a:xfrm>
        </p:grpSpPr>
        <p:grpSp>
          <p:nvGrpSpPr>
            <p:cNvPr id="18" name="Group 17">
              <a:extLst>
                <a:ext uri="{FF2B5EF4-FFF2-40B4-BE49-F238E27FC236}">
                  <a16:creationId xmlns:a16="http://schemas.microsoft.com/office/drawing/2014/main" id="{B0D93E94-29DE-4BA1-99AE-7F4B4FEA97B4}"/>
                </a:ext>
              </a:extLst>
            </p:cNvPr>
            <p:cNvGrpSpPr/>
            <p:nvPr/>
          </p:nvGrpSpPr>
          <p:grpSpPr>
            <a:xfrm>
              <a:off x="8155607" y="1788255"/>
              <a:ext cx="1334040" cy="1000530"/>
              <a:chOff x="877311" y="1451428"/>
              <a:chExt cx="1778720" cy="1334040"/>
            </a:xfrm>
          </p:grpSpPr>
          <p:pic>
            <p:nvPicPr>
              <p:cNvPr id="19" name="Picture 18">
                <a:extLst>
                  <a:ext uri="{FF2B5EF4-FFF2-40B4-BE49-F238E27FC236}">
                    <a16:creationId xmlns:a16="http://schemas.microsoft.com/office/drawing/2014/main" id="{91B40B8E-8223-4B46-8423-B716C6501452}"/>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877311" y="1451428"/>
                <a:ext cx="1778720" cy="1334040"/>
              </a:xfrm>
              <a:prstGeom prst="rect">
                <a:avLst/>
              </a:prstGeom>
            </p:spPr>
          </p:pic>
          <p:sp>
            <p:nvSpPr>
              <p:cNvPr id="20" name="Rectangle 19">
                <a:extLst>
                  <a:ext uri="{FF2B5EF4-FFF2-40B4-BE49-F238E27FC236}">
                    <a16:creationId xmlns:a16="http://schemas.microsoft.com/office/drawing/2014/main" id="{49BDEA24-2E72-41FD-95BD-CE5EC80A0B35}"/>
                  </a:ext>
                </a:extLst>
              </p:cNvPr>
              <p:cNvSpPr/>
              <p:nvPr/>
            </p:nvSpPr>
            <p:spPr>
              <a:xfrm>
                <a:off x="877311" y="1578429"/>
                <a:ext cx="733775" cy="698213"/>
              </a:xfrm>
              <a:prstGeom prst="rect">
                <a:avLst/>
              </a:prstGeom>
              <a:noFill/>
              <a:ln w="19050">
                <a:solidFill>
                  <a:srgbClr val="FF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84">
                  <a:defRPr/>
                </a:pPr>
                <a:endParaRPr lang="en-US" sz="1350">
                  <a:solidFill>
                    <a:prstClr val="white"/>
                  </a:solidFill>
                  <a:latin typeface="Calibri"/>
                </a:endParaRPr>
              </a:p>
            </p:txBody>
          </p:sp>
        </p:grpSp>
        <p:sp>
          <p:nvSpPr>
            <p:cNvPr id="21" name="Rectangle: Rounded Corners 20">
              <a:extLst>
                <a:ext uri="{FF2B5EF4-FFF2-40B4-BE49-F238E27FC236}">
                  <a16:creationId xmlns:a16="http://schemas.microsoft.com/office/drawing/2014/main" id="{0C04F878-B50E-4BE9-A138-5BBC1D65F816}"/>
                </a:ext>
              </a:extLst>
            </p:cNvPr>
            <p:cNvSpPr/>
            <p:nvPr/>
          </p:nvSpPr>
          <p:spPr>
            <a:xfrm>
              <a:off x="7930331" y="1432329"/>
              <a:ext cx="1796143" cy="1987169"/>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14350"/>
              <a:endParaRPr lang="en-US" sz="1013">
                <a:solidFill>
                  <a:prstClr val="white"/>
                </a:solidFill>
                <a:latin typeface="Calibri"/>
              </a:endParaRPr>
            </a:p>
          </p:txBody>
        </p:sp>
        <p:sp>
          <p:nvSpPr>
            <p:cNvPr id="22" name="TextBox 21">
              <a:extLst>
                <a:ext uri="{FF2B5EF4-FFF2-40B4-BE49-F238E27FC236}">
                  <a16:creationId xmlns:a16="http://schemas.microsoft.com/office/drawing/2014/main" id="{08A40D71-2E16-49C5-9B5A-AAEFDF310B8E}"/>
                </a:ext>
              </a:extLst>
            </p:cNvPr>
            <p:cNvSpPr txBox="1"/>
            <p:nvPr/>
          </p:nvSpPr>
          <p:spPr>
            <a:xfrm>
              <a:off x="8386783" y="1408879"/>
              <a:ext cx="845004" cy="769441"/>
            </a:xfrm>
            <a:prstGeom prst="rect">
              <a:avLst/>
            </a:prstGeom>
            <a:noFill/>
          </p:spPr>
          <p:txBody>
            <a:bodyPr wrap="square" rtlCol="0">
              <a:spAutoFit/>
            </a:bodyPr>
            <a:lstStyle/>
            <a:p>
              <a:pPr defTabSz="514350"/>
              <a:r>
                <a:rPr lang="en-US" sz="1575" dirty="0">
                  <a:solidFill>
                    <a:prstClr val="black"/>
                  </a:solidFill>
                  <a:latin typeface="Calibri"/>
                </a:rPr>
                <a:t>EESA-</a:t>
              </a:r>
              <a:r>
                <a:rPr lang="en-US" sz="1575" dirty="0" err="1">
                  <a:solidFill>
                    <a:prstClr val="black"/>
                  </a:solidFill>
                  <a:latin typeface="Calibri"/>
                </a:rPr>
                <a:t>i</a:t>
              </a:r>
              <a:endParaRPr lang="en-US" sz="1575" dirty="0">
                <a:solidFill>
                  <a:prstClr val="black"/>
                </a:solidFill>
                <a:latin typeface="Calibri"/>
              </a:endParaRPr>
            </a:p>
          </p:txBody>
        </p:sp>
        <p:sp>
          <p:nvSpPr>
            <p:cNvPr id="23" name="TextBox 22">
              <a:extLst>
                <a:ext uri="{FF2B5EF4-FFF2-40B4-BE49-F238E27FC236}">
                  <a16:creationId xmlns:a16="http://schemas.microsoft.com/office/drawing/2014/main" id="{F94AAE6C-09F9-4ACB-B3A3-4E669712079D}"/>
                </a:ext>
              </a:extLst>
            </p:cNvPr>
            <p:cNvSpPr txBox="1"/>
            <p:nvPr/>
          </p:nvSpPr>
          <p:spPr>
            <a:xfrm>
              <a:off x="8111695" y="2846597"/>
              <a:ext cx="1658936" cy="584776"/>
            </a:xfrm>
            <a:prstGeom prst="rect">
              <a:avLst/>
            </a:prstGeom>
            <a:noFill/>
          </p:spPr>
          <p:txBody>
            <a:bodyPr wrap="square" rtlCol="0">
              <a:spAutoFit/>
            </a:bodyPr>
            <a:lstStyle/>
            <a:p>
              <a:pPr defTabSz="514350"/>
              <a:r>
                <a:rPr lang="en-US" sz="1125" dirty="0">
                  <a:solidFill>
                    <a:prstClr val="black"/>
                  </a:solidFill>
                  <a:latin typeface="Calibri"/>
                </a:rPr>
                <a:t>R. </a:t>
              </a:r>
              <a:r>
                <a:rPr lang="en-US" sz="1125" dirty="0" err="1">
                  <a:solidFill>
                    <a:prstClr val="black"/>
                  </a:solidFill>
                  <a:latin typeface="Calibri"/>
                </a:rPr>
                <a:t>Livi</a:t>
              </a:r>
              <a:r>
                <a:rPr lang="en-US" sz="1125" dirty="0">
                  <a:solidFill>
                    <a:prstClr val="black"/>
                  </a:solidFill>
                  <a:latin typeface="Calibri"/>
                </a:rPr>
                <a:t> (UCB-SSL)</a:t>
              </a:r>
            </a:p>
            <a:p>
              <a:pPr defTabSz="514350"/>
              <a:r>
                <a:rPr lang="en-US" sz="1125" dirty="0">
                  <a:solidFill>
                    <a:prstClr val="black"/>
                  </a:solidFill>
                  <a:latin typeface="Calibri"/>
                </a:rPr>
                <a:t>Suprathermal ions</a:t>
              </a:r>
            </a:p>
          </p:txBody>
        </p:sp>
        <p:grpSp>
          <p:nvGrpSpPr>
            <p:cNvPr id="24" name="Group 23">
              <a:extLst>
                <a:ext uri="{FF2B5EF4-FFF2-40B4-BE49-F238E27FC236}">
                  <a16:creationId xmlns:a16="http://schemas.microsoft.com/office/drawing/2014/main" id="{8799E51E-D3EF-4277-8023-95870BE579F2}"/>
                </a:ext>
              </a:extLst>
            </p:cNvPr>
            <p:cNvGrpSpPr/>
            <p:nvPr/>
          </p:nvGrpSpPr>
          <p:grpSpPr>
            <a:xfrm>
              <a:off x="8113824" y="4059072"/>
              <a:ext cx="1334040" cy="1000530"/>
              <a:chOff x="7583553" y="1538516"/>
              <a:chExt cx="1778720" cy="1334040"/>
            </a:xfrm>
          </p:grpSpPr>
          <p:pic>
            <p:nvPicPr>
              <p:cNvPr id="25" name="Picture 24">
                <a:extLst>
                  <a:ext uri="{FF2B5EF4-FFF2-40B4-BE49-F238E27FC236}">
                    <a16:creationId xmlns:a16="http://schemas.microsoft.com/office/drawing/2014/main" id="{252BE8C9-74B0-4B6D-9902-4B88E1F7DCF6}"/>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7583553" y="1538516"/>
                <a:ext cx="1778720" cy="1334040"/>
              </a:xfrm>
              <a:prstGeom prst="rect">
                <a:avLst/>
              </a:prstGeom>
            </p:spPr>
          </p:pic>
          <p:sp>
            <p:nvSpPr>
              <p:cNvPr id="26" name="Rectangle 25">
                <a:extLst>
                  <a:ext uri="{FF2B5EF4-FFF2-40B4-BE49-F238E27FC236}">
                    <a16:creationId xmlns:a16="http://schemas.microsoft.com/office/drawing/2014/main" id="{63E7B0ED-FE67-4A58-BAE2-A8ACEACFA3B5}"/>
                  </a:ext>
                </a:extLst>
              </p:cNvPr>
              <p:cNvSpPr/>
              <p:nvPr/>
            </p:nvSpPr>
            <p:spPr>
              <a:xfrm>
                <a:off x="8606817" y="1579202"/>
                <a:ext cx="733775" cy="698213"/>
              </a:xfrm>
              <a:prstGeom prst="rect">
                <a:avLst/>
              </a:prstGeom>
              <a:noFill/>
              <a:ln w="19050">
                <a:solidFill>
                  <a:srgbClr val="FF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84">
                  <a:defRPr/>
                </a:pPr>
                <a:endParaRPr lang="en-US" sz="1350">
                  <a:solidFill>
                    <a:prstClr val="white"/>
                  </a:solidFill>
                  <a:latin typeface="Calibri"/>
                </a:endParaRPr>
              </a:p>
            </p:txBody>
          </p:sp>
        </p:grpSp>
        <p:sp>
          <p:nvSpPr>
            <p:cNvPr id="27" name="Rectangle: Rounded Corners 26">
              <a:extLst>
                <a:ext uri="{FF2B5EF4-FFF2-40B4-BE49-F238E27FC236}">
                  <a16:creationId xmlns:a16="http://schemas.microsoft.com/office/drawing/2014/main" id="{01016317-9378-47E5-BEF1-17B5C75E0E1D}"/>
                </a:ext>
              </a:extLst>
            </p:cNvPr>
            <p:cNvSpPr/>
            <p:nvPr/>
          </p:nvSpPr>
          <p:spPr>
            <a:xfrm>
              <a:off x="7791058" y="3703146"/>
              <a:ext cx="1935416" cy="2149347"/>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14350"/>
              <a:endParaRPr lang="en-US" sz="1013">
                <a:solidFill>
                  <a:prstClr val="white"/>
                </a:solidFill>
                <a:latin typeface="Calibri"/>
              </a:endParaRPr>
            </a:p>
          </p:txBody>
        </p:sp>
        <p:sp>
          <p:nvSpPr>
            <p:cNvPr id="28" name="TextBox 27">
              <a:extLst>
                <a:ext uri="{FF2B5EF4-FFF2-40B4-BE49-F238E27FC236}">
                  <a16:creationId xmlns:a16="http://schemas.microsoft.com/office/drawing/2014/main" id="{E7A6AD54-6618-4ACE-A2CB-2F596715C653}"/>
                </a:ext>
              </a:extLst>
            </p:cNvPr>
            <p:cNvSpPr txBox="1"/>
            <p:nvPr/>
          </p:nvSpPr>
          <p:spPr>
            <a:xfrm>
              <a:off x="8386783" y="3679696"/>
              <a:ext cx="953820" cy="769441"/>
            </a:xfrm>
            <a:prstGeom prst="rect">
              <a:avLst/>
            </a:prstGeom>
            <a:noFill/>
          </p:spPr>
          <p:txBody>
            <a:bodyPr wrap="square" rtlCol="0">
              <a:spAutoFit/>
            </a:bodyPr>
            <a:lstStyle/>
            <a:p>
              <a:pPr defTabSz="514350"/>
              <a:r>
                <a:rPr lang="en-US" sz="1575" dirty="0">
                  <a:solidFill>
                    <a:prstClr val="black"/>
                  </a:solidFill>
                  <a:latin typeface="Calibri"/>
                </a:rPr>
                <a:t>EESA-e</a:t>
              </a:r>
            </a:p>
          </p:txBody>
        </p:sp>
        <p:sp>
          <p:nvSpPr>
            <p:cNvPr id="29" name="TextBox 28">
              <a:extLst>
                <a:ext uri="{FF2B5EF4-FFF2-40B4-BE49-F238E27FC236}">
                  <a16:creationId xmlns:a16="http://schemas.microsoft.com/office/drawing/2014/main" id="{6BB2875A-2F7F-4644-AEB6-4F8D8DB28FF6}"/>
                </a:ext>
              </a:extLst>
            </p:cNvPr>
            <p:cNvSpPr txBox="1"/>
            <p:nvPr/>
          </p:nvSpPr>
          <p:spPr>
            <a:xfrm>
              <a:off x="7792363" y="5060264"/>
              <a:ext cx="2053770" cy="1277273"/>
            </a:xfrm>
            <a:prstGeom prst="rect">
              <a:avLst/>
            </a:prstGeom>
            <a:noFill/>
          </p:spPr>
          <p:txBody>
            <a:bodyPr wrap="square" rtlCol="0">
              <a:spAutoFit/>
            </a:bodyPr>
            <a:lstStyle/>
            <a:p>
              <a:pPr defTabSz="514350"/>
              <a:r>
                <a:rPr lang="en-US" sz="1125" dirty="0">
                  <a:solidFill>
                    <a:prstClr val="black"/>
                  </a:solidFill>
                  <a:latin typeface="Calibri"/>
                </a:rPr>
                <a:t>P. Whittlesey (UCB-SSL)</a:t>
              </a:r>
            </a:p>
            <a:p>
              <a:pPr defTabSz="514350"/>
              <a:r>
                <a:rPr lang="en-US" sz="1125" dirty="0">
                  <a:solidFill>
                    <a:prstClr val="black"/>
                  </a:solidFill>
                  <a:latin typeface="Calibri"/>
                </a:rPr>
                <a:t>Suprathermal electrons &amp; Magnetic topology</a:t>
              </a:r>
            </a:p>
          </p:txBody>
        </p:sp>
      </p:grpSp>
      <p:sp>
        <p:nvSpPr>
          <p:cNvPr id="30" name="Rectangle: Rounded Corners 29">
            <a:extLst>
              <a:ext uri="{FF2B5EF4-FFF2-40B4-BE49-F238E27FC236}">
                <a16:creationId xmlns:a16="http://schemas.microsoft.com/office/drawing/2014/main" id="{DDA53E58-4BC3-46E9-96D4-4BC77ED33180}"/>
              </a:ext>
            </a:extLst>
          </p:cNvPr>
          <p:cNvSpPr/>
          <p:nvPr/>
        </p:nvSpPr>
        <p:spPr>
          <a:xfrm>
            <a:off x="7471709" y="1081244"/>
            <a:ext cx="1347107" cy="1490377"/>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14350"/>
            <a:endParaRPr lang="en-US" sz="1013">
              <a:solidFill>
                <a:prstClr val="white"/>
              </a:solidFill>
              <a:latin typeface="Calibri"/>
            </a:endParaRPr>
          </a:p>
        </p:txBody>
      </p:sp>
      <p:sp>
        <p:nvSpPr>
          <p:cNvPr id="31" name="TextBox 30">
            <a:extLst>
              <a:ext uri="{FF2B5EF4-FFF2-40B4-BE49-F238E27FC236}">
                <a16:creationId xmlns:a16="http://schemas.microsoft.com/office/drawing/2014/main" id="{D7DC8AA9-8527-4B19-ABEE-1D8F41BF57DB}"/>
              </a:ext>
            </a:extLst>
          </p:cNvPr>
          <p:cNvSpPr txBox="1"/>
          <p:nvPr/>
        </p:nvSpPr>
        <p:spPr>
          <a:xfrm>
            <a:off x="7814049" y="1063656"/>
            <a:ext cx="756903" cy="334707"/>
          </a:xfrm>
          <a:prstGeom prst="rect">
            <a:avLst/>
          </a:prstGeom>
          <a:noFill/>
        </p:spPr>
        <p:txBody>
          <a:bodyPr wrap="square" rtlCol="0">
            <a:spAutoFit/>
          </a:bodyPr>
          <a:lstStyle/>
          <a:p>
            <a:pPr defTabSz="514350"/>
            <a:r>
              <a:rPr lang="en-US" sz="1575" dirty="0">
                <a:solidFill>
                  <a:prstClr val="black"/>
                </a:solidFill>
                <a:latin typeface="Calibri"/>
              </a:rPr>
              <a:t>EMAG</a:t>
            </a:r>
          </a:p>
        </p:txBody>
      </p:sp>
      <p:sp>
        <p:nvSpPr>
          <p:cNvPr id="32" name="TextBox 31">
            <a:extLst>
              <a:ext uri="{FF2B5EF4-FFF2-40B4-BE49-F238E27FC236}">
                <a16:creationId xmlns:a16="http://schemas.microsoft.com/office/drawing/2014/main" id="{5440B275-65E5-408E-B8B1-611E32A94680}"/>
              </a:ext>
            </a:extLst>
          </p:cNvPr>
          <p:cNvSpPr txBox="1"/>
          <p:nvPr/>
        </p:nvSpPr>
        <p:spPr>
          <a:xfrm>
            <a:off x="7659989" y="2134289"/>
            <a:ext cx="1244202" cy="438582"/>
          </a:xfrm>
          <a:prstGeom prst="rect">
            <a:avLst/>
          </a:prstGeom>
          <a:noFill/>
        </p:spPr>
        <p:txBody>
          <a:bodyPr wrap="square" rtlCol="0">
            <a:spAutoFit/>
          </a:bodyPr>
          <a:lstStyle/>
          <a:p>
            <a:pPr defTabSz="514350"/>
            <a:r>
              <a:rPr lang="en-US" sz="1125" dirty="0">
                <a:solidFill>
                  <a:prstClr val="black"/>
                </a:solidFill>
                <a:latin typeface="Calibri"/>
              </a:rPr>
              <a:t>Y. Ma (UCLA)</a:t>
            </a:r>
          </a:p>
          <a:p>
            <a:pPr defTabSz="514350"/>
            <a:r>
              <a:rPr lang="en-US" sz="1125" dirty="0">
                <a:solidFill>
                  <a:prstClr val="black"/>
                </a:solidFill>
                <a:latin typeface="Calibri"/>
              </a:rPr>
              <a:t>Magnetic field</a:t>
            </a:r>
          </a:p>
        </p:txBody>
      </p:sp>
      <p:sp>
        <p:nvSpPr>
          <p:cNvPr id="33" name="TextBox 32">
            <a:extLst>
              <a:ext uri="{FF2B5EF4-FFF2-40B4-BE49-F238E27FC236}">
                <a16:creationId xmlns:a16="http://schemas.microsoft.com/office/drawing/2014/main" id="{903B60ED-2E6B-48E7-BC0C-B0BAE2706314}"/>
              </a:ext>
            </a:extLst>
          </p:cNvPr>
          <p:cNvSpPr txBox="1"/>
          <p:nvPr/>
        </p:nvSpPr>
        <p:spPr>
          <a:xfrm>
            <a:off x="7552038" y="3902881"/>
            <a:ext cx="1199706" cy="611706"/>
          </a:xfrm>
          <a:prstGeom prst="rect">
            <a:avLst/>
          </a:prstGeom>
          <a:noFill/>
        </p:spPr>
        <p:txBody>
          <a:bodyPr wrap="square" rtlCol="0">
            <a:spAutoFit/>
          </a:bodyPr>
          <a:lstStyle/>
          <a:p>
            <a:pPr defTabSz="514350"/>
            <a:r>
              <a:rPr lang="en-US" sz="1125" dirty="0">
                <a:solidFill>
                  <a:prstClr val="black"/>
                </a:solidFill>
                <a:latin typeface="Calibri"/>
              </a:rPr>
              <a:t>A. </a:t>
            </a:r>
            <a:r>
              <a:rPr lang="en-US" sz="1125" dirty="0" err="1">
                <a:solidFill>
                  <a:prstClr val="black"/>
                </a:solidFill>
                <a:latin typeface="Calibri"/>
              </a:rPr>
              <a:t>Barjatya</a:t>
            </a:r>
            <a:r>
              <a:rPr lang="en-US" sz="1125" dirty="0">
                <a:solidFill>
                  <a:prstClr val="black"/>
                </a:solidFill>
                <a:latin typeface="Calibri"/>
              </a:rPr>
              <a:t> (ERAU)</a:t>
            </a:r>
          </a:p>
          <a:p>
            <a:pPr defTabSz="514350"/>
            <a:r>
              <a:rPr lang="en-US" sz="1125" dirty="0">
                <a:solidFill>
                  <a:prstClr val="black"/>
                </a:solidFill>
                <a:latin typeface="Calibri"/>
              </a:rPr>
              <a:t>Thermal plasma</a:t>
            </a:r>
          </a:p>
        </p:txBody>
      </p:sp>
      <p:grpSp>
        <p:nvGrpSpPr>
          <p:cNvPr id="34" name="Group 33">
            <a:extLst>
              <a:ext uri="{FF2B5EF4-FFF2-40B4-BE49-F238E27FC236}">
                <a16:creationId xmlns:a16="http://schemas.microsoft.com/office/drawing/2014/main" id="{C209418D-63E8-443F-ABC2-1B4BE7C83D9D}"/>
              </a:ext>
            </a:extLst>
          </p:cNvPr>
          <p:cNvGrpSpPr/>
          <p:nvPr/>
        </p:nvGrpSpPr>
        <p:grpSpPr>
          <a:xfrm>
            <a:off x="7434440" y="2756218"/>
            <a:ext cx="1367615" cy="1629597"/>
            <a:chOff x="2239169" y="2892532"/>
            <a:chExt cx="1823486" cy="2172796"/>
          </a:xfrm>
        </p:grpSpPr>
        <p:pic>
          <p:nvPicPr>
            <p:cNvPr id="35" name="Picture 2">
              <a:extLst>
                <a:ext uri="{FF2B5EF4-FFF2-40B4-BE49-F238E27FC236}">
                  <a16:creationId xmlns:a16="http://schemas.microsoft.com/office/drawing/2014/main" id="{8FDEA5B1-5588-4155-B2BD-2F1D6FA160D0}"/>
                </a:ext>
              </a:extLst>
            </p:cNvPr>
            <p:cNvPicPr>
              <a:picLocks noChangeAspect="1" noChangeArrowheads="1"/>
            </p:cNvPicPr>
            <p:nvPr/>
          </p:nvPicPr>
          <p:blipFill>
            <a:blip r:embed="rId5" cstate="screen">
              <a:extLst>
                <a:ext uri="{28A0092B-C50C-407E-A947-70E740481C1C}">
                  <a14:useLocalDpi xmlns:a14="http://schemas.microsoft.com/office/drawing/2010/main"/>
                </a:ext>
              </a:extLst>
            </a:blip>
            <a:srcRect/>
            <a:stretch/>
          </p:blipFill>
          <p:spPr bwMode="auto">
            <a:xfrm>
              <a:off x="3285157" y="3262363"/>
              <a:ext cx="710417" cy="98610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6" name="Picture 35">
              <a:extLst>
                <a:ext uri="{FF2B5EF4-FFF2-40B4-BE49-F238E27FC236}">
                  <a16:creationId xmlns:a16="http://schemas.microsoft.com/office/drawing/2014/main" id="{82ECF4DB-4066-4248-9253-1E5916B6C1BD}"/>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t="9832" b="6820"/>
            <a:stretch/>
          </p:blipFill>
          <p:spPr>
            <a:xfrm rot="16200000">
              <a:off x="2408845" y="3473883"/>
              <a:ext cx="962435" cy="582474"/>
            </a:xfrm>
            <a:prstGeom prst="rect">
              <a:avLst/>
            </a:prstGeom>
          </p:spPr>
        </p:pic>
        <p:sp>
          <p:nvSpPr>
            <p:cNvPr id="37" name="TextBox 36">
              <a:extLst>
                <a:ext uri="{FF2B5EF4-FFF2-40B4-BE49-F238E27FC236}">
                  <a16:creationId xmlns:a16="http://schemas.microsoft.com/office/drawing/2014/main" id="{3C165D26-5EF1-4CC0-8F6C-F1582DC57307}"/>
                </a:ext>
              </a:extLst>
            </p:cNvPr>
            <p:cNvSpPr txBox="1"/>
            <p:nvPr/>
          </p:nvSpPr>
          <p:spPr>
            <a:xfrm>
              <a:off x="2703723" y="4225841"/>
              <a:ext cx="434651" cy="446447"/>
            </a:xfrm>
            <a:prstGeom prst="rect">
              <a:avLst/>
            </a:prstGeom>
            <a:noFill/>
          </p:spPr>
          <p:txBody>
            <a:bodyPr wrap="square">
              <a:spAutoFit/>
            </a:bodyPr>
            <a:lstStyle/>
            <a:p>
              <a:pPr defTabSz="685784">
                <a:defRPr/>
              </a:pPr>
              <a:r>
                <a:rPr lang="en-US" sz="788" b="1" dirty="0">
                  <a:solidFill>
                    <a:prstClr val="black"/>
                  </a:solidFill>
                  <a:latin typeface="Garamond" panose="02020404030301010803" pitchFamily="18" charset="0"/>
                </a:rPr>
                <a:t>PIP</a:t>
              </a:r>
              <a:endParaRPr lang="en-US" sz="788" dirty="0">
                <a:solidFill>
                  <a:prstClr val="black"/>
                </a:solidFill>
                <a:latin typeface="Calibri"/>
              </a:endParaRPr>
            </a:p>
          </p:txBody>
        </p:sp>
        <p:sp>
          <p:nvSpPr>
            <p:cNvPr id="38" name="TextBox 37">
              <a:extLst>
                <a:ext uri="{FF2B5EF4-FFF2-40B4-BE49-F238E27FC236}">
                  <a16:creationId xmlns:a16="http://schemas.microsoft.com/office/drawing/2014/main" id="{8211532E-F2B8-48FC-B3AF-6392375C6219}"/>
                </a:ext>
              </a:extLst>
            </p:cNvPr>
            <p:cNvSpPr txBox="1"/>
            <p:nvPr/>
          </p:nvSpPr>
          <p:spPr>
            <a:xfrm>
              <a:off x="3294645" y="4225752"/>
              <a:ext cx="598970" cy="446447"/>
            </a:xfrm>
            <a:prstGeom prst="rect">
              <a:avLst/>
            </a:prstGeom>
            <a:noFill/>
          </p:spPr>
          <p:txBody>
            <a:bodyPr wrap="square">
              <a:spAutoFit/>
            </a:bodyPr>
            <a:lstStyle/>
            <a:p>
              <a:pPr defTabSz="685784">
                <a:defRPr/>
              </a:pPr>
              <a:r>
                <a:rPr lang="en-US" sz="788" b="1" dirty="0" err="1">
                  <a:solidFill>
                    <a:prstClr val="black"/>
                  </a:solidFill>
                  <a:latin typeface="Garamond" panose="02020404030301010803" pitchFamily="18" charset="0"/>
                </a:rPr>
                <a:t>mNLP</a:t>
              </a:r>
              <a:endParaRPr lang="en-US" sz="788" dirty="0">
                <a:solidFill>
                  <a:prstClr val="black"/>
                </a:solidFill>
                <a:latin typeface="Calibri"/>
              </a:endParaRPr>
            </a:p>
          </p:txBody>
        </p:sp>
        <p:sp>
          <p:nvSpPr>
            <p:cNvPr id="39" name="Rectangle: Rounded Corners 38">
              <a:extLst>
                <a:ext uri="{FF2B5EF4-FFF2-40B4-BE49-F238E27FC236}">
                  <a16:creationId xmlns:a16="http://schemas.microsoft.com/office/drawing/2014/main" id="{941A71CB-B0A8-437F-8B54-E803A2A69876}"/>
                </a:ext>
              </a:extLst>
            </p:cNvPr>
            <p:cNvSpPr/>
            <p:nvPr/>
          </p:nvSpPr>
          <p:spPr>
            <a:xfrm>
              <a:off x="2239169" y="2915981"/>
              <a:ext cx="1823486" cy="2149347"/>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14350"/>
              <a:endParaRPr lang="en-US" sz="1013">
                <a:solidFill>
                  <a:prstClr val="white"/>
                </a:solidFill>
                <a:latin typeface="Calibri"/>
              </a:endParaRPr>
            </a:p>
          </p:txBody>
        </p:sp>
        <p:sp>
          <p:nvSpPr>
            <p:cNvPr id="40" name="TextBox 39">
              <a:extLst>
                <a:ext uri="{FF2B5EF4-FFF2-40B4-BE49-F238E27FC236}">
                  <a16:creationId xmlns:a16="http://schemas.microsoft.com/office/drawing/2014/main" id="{2B2F31B1-78C1-4A42-BE10-C46ED0A4D8DD}"/>
                </a:ext>
              </a:extLst>
            </p:cNvPr>
            <p:cNvSpPr txBox="1"/>
            <p:nvPr/>
          </p:nvSpPr>
          <p:spPr>
            <a:xfrm>
              <a:off x="2905039" y="2892532"/>
              <a:ext cx="953820" cy="446276"/>
            </a:xfrm>
            <a:prstGeom prst="rect">
              <a:avLst/>
            </a:prstGeom>
            <a:noFill/>
          </p:spPr>
          <p:txBody>
            <a:bodyPr wrap="square" rtlCol="0">
              <a:spAutoFit/>
            </a:bodyPr>
            <a:lstStyle/>
            <a:p>
              <a:pPr defTabSz="514350"/>
              <a:r>
                <a:rPr lang="en-US" sz="1575" dirty="0">
                  <a:solidFill>
                    <a:prstClr val="black"/>
                  </a:solidFill>
                  <a:latin typeface="Calibri"/>
                </a:rPr>
                <a:t>ELP</a:t>
              </a:r>
            </a:p>
          </p:txBody>
        </p:sp>
        <p:pic>
          <p:nvPicPr>
            <p:cNvPr id="41" name="Picture 40">
              <a:extLst>
                <a:ext uri="{FF2B5EF4-FFF2-40B4-BE49-F238E27FC236}">
                  <a16:creationId xmlns:a16="http://schemas.microsoft.com/office/drawing/2014/main" id="{06EA0352-A73A-4B20-A1C7-0678EEF35553}"/>
                </a:ext>
              </a:extLst>
            </p:cNvPr>
            <p:cNvPicPr>
              <a:picLocks noChangeAspect="1"/>
            </p:cNvPicPr>
            <p:nvPr/>
          </p:nvPicPr>
          <p:blipFill rotWithShape="1">
            <a:blip r:embed="rId7" cstate="screen">
              <a:extLst>
                <a:ext uri="{28A0092B-C50C-407E-A947-70E740481C1C}">
                  <a14:useLocalDpi xmlns:a14="http://schemas.microsoft.com/office/drawing/2010/main"/>
                </a:ext>
              </a:extLst>
            </a:blip>
            <a:srcRect/>
            <a:stretch/>
          </p:blipFill>
          <p:spPr>
            <a:xfrm>
              <a:off x="2307477" y="3290833"/>
              <a:ext cx="237343" cy="944291"/>
            </a:xfrm>
            <a:prstGeom prst="rect">
              <a:avLst/>
            </a:prstGeom>
          </p:spPr>
        </p:pic>
        <p:sp>
          <p:nvSpPr>
            <p:cNvPr id="42" name="TextBox 41">
              <a:extLst>
                <a:ext uri="{FF2B5EF4-FFF2-40B4-BE49-F238E27FC236}">
                  <a16:creationId xmlns:a16="http://schemas.microsoft.com/office/drawing/2014/main" id="{83EA383A-A911-45B5-87E1-85FC7E790EC1}"/>
                </a:ext>
              </a:extLst>
            </p:cNvPr>
            <p:cNvSpPr txBox="1"/>
            <p:nvPr/>
          </p:nvSpPr>
          <p:spPr>
            <a:xfrm>
              <a:off x="2246992" y="4225752"/>
              <a:ext cx="434651" cy="446447"/>
            </a:xfrm>
            <a:prstGeom prst="rect">
              <a:avLst/>
            </a:prstGeom>
            <a:noFill/>
          </p:spPr>
          <p:txBody>
            <a:bodyPr wrap="square">
              <a:spAutoFit/>
            </a:bodyPr>
            <a:lstStyle/>
            <a:p>
              <a:pPr defTabSz="685784">
                <a:defRPr/>
              </a:pPr>
              <a:r>
                <a:rPr lang="en-US" sz="788" b="1" dirty="0">
                  <a:solidFill>
                    <a:prstClr val="black"/>
                  </a:solidFill>
                  <a:latin typeface="Garamond" panose="02020404030301010803" pitchFamily="18" charset="0"/>
                </a:rPr>
                <a:t>FPP</a:t>
              </a:r>
              <a:endParaRPr lang="en-US" sz="788" dirty="0">
                <a:solidFill>
                  <a:prstClr val="black"/>
                </a:solidFill>
                <a:latin typeface="Calibri"/>
              </a:endParaRPr>
            </a:p>
          </p:txBody>
        </p:sp>
      </p:grpSp>
      <p:sp>
        <p:nvSpPr>
          <p:cNvPr id="43" name="TextBox 42">
            <a:extLst>
              <a:ext uri="{FF2B5EF4-FFF2-40B4-BE49-F238E27FC236}">
                <a16:creationId xmlns:a16="http://schemas.microsoft.com/office/drawing/2014/main" id="{EFE59129-8002-4AE1-A4D7-0E5CCC35116D}"/>
              </a:ext>
            </a:extLst>
          </p:cNvPr>
          <p:cNvSpPr txBox="1"/>
          <p:nvPr/>
        </p:nvSpPr>
        <p:spPr>
          <a:xfrm>
            <a:off x="311807" y="3952294"/>
            <a:ext cx="5150643" cy="646331"/>
          </a:xfrm>
          <a:prstGeom prst="rect">
            <a:avLst/>
          </a:prstGeom>
          <a:solidFill>
            <a:schemeClr val="tx2">
              <a:lumMod val="40000"/>
              <a:lumOff val="60000"/>
            </a:schemeClr>
          </a:solidFill>
          <a:ln w="19050">
            <a:solidFill>
              <a:schemeClr val="tx1"/>
            </a:solidFill>
          </a:ln>
        </p:spPr>
        <p:txBody>
          <a:bodyPr wrap="square" rtlCol="0">
            <a:spAutoFit/>
          </a:bodyPr>
          <a:lstStyle/>
          <a:p>
            <a:r>
              <a:rPr lang="en-US" i="1" dirty="0"/>
              <a:t>Lesson: price goes up if any new development is needed and/or if instruments are inherently complex.</a:t>
            </a:r>
          </a:p>
        </p:txBody>
      </p:sp>
    </p:spTree>
    <p:extLst>
      <p:ext uri="{BB962C8B-B14F-4D97-AF65-F5344CB8AC3E}">
        <p14:creationId xmlns:p14="http://schemas.microsoft.com/office/powerpoint/2010/main" val="18198624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7"/>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0"/>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1"/>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3"/>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4"/>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4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animBg="1"/>
      <p:bldP spid="31" grpId="0"/>
      <p:bldP spid="33" grpId="0"/>
      <p:bldP spid="43"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5A880A-0B8C-4FE7-9265-87FA86BB37AE}"/>
              </a:ext>
            </a:extLst>
          </p:cNvPr>
          <p:cNvSpPr>
            <a:spLocks noGrp="1"/>
          </p:cNvSpPr>
          <p:nvPr>
            <p:ph type="title"/>
          </p:nvPr>
        </p:nvSpPr>
        <p:spPr/>
        <p:txBody>
          <a:bodyPr/>
          <a:lstStyle/>
          <a:p>
            <a:r>
              <a:rPr lang="en-US" dirty="0"/>
              <a:t>Reasons ESCAPADE is possible (2)</a:t>
            </a:r>
          </a:p>
        </p:txBody>
      </p:sp>
      <p:sp>
        <p:nvSpPr>
          <p:cNvPr id="3" name="Content Placeholder 2">
            <a:extLst>
              <a:ext uri="{FF2B5EF4-FFF2-40B4-BE49-F238E27FC236}">
                <a16:creationId xmlns:a16="http://schemas.microsoft.com/office/drawing/2014/main" id="{C2888FFF-28DF-442E-87F6-A99C89D46A78}"/>
              </a:ext>
            </a:extLst>
          </p:cNvPr>
          <p:cNvSpPr>
            <a:spLocks noGrp="1"/>
          </p:cNvSpPr>
          <p:nvPr>
            <p:ph idx="1"/>
          </p:nvPr>
        </p:nvSpPr>
        <p:spPr>
          <a:xfrm>
            <a:off x="175177" y="650310"/>
            <a:ext cx="5401559" cy="3023777"/>
          </a:xfrm>
        </p:spPr>
        <p:txBody>
          <a:bodyPr>
            <a:normAutofit fontScale="92500" lnSpcReduction="10000"/>
          </a:bodyPr>
          <a:lstStyle/>
          <a:p>
            <a:pPr marL="385763" indent="-385763">
              <a:buFont typeface="+mj-lt"/>
              <a:buAutoNum type="arabicPeriod" startAt="2"/>
            </a:pPr>
            <a:r>
              <a:rPr lang="en-US" b="1" u="sng" dirty="0"/>
              <a:t>Lots of Delta-V.</a:t>
            </a:r>
            <a:r>
              <a:rPr lang="en-US" b="1" dirty="0"/>
              <a:t> </a:t>
            </a:r>
            <a:r>
              <a:rPr lang="en-US" dirty="0"/>
              <a:t>Mission design requires almost 3 km/s.</a:t>
            </a:r>
          </a:p>
          <a:p>
            <a:pPr lvl="1"/>
            <a:r>
              <a:rPr lang="en-US" dirty="0"/>
              <a:t>ESCAPADE can get to Mars from either:</a:t>
            </a:r>
          </a:p>
          <a:p>
            <a:pPr lvl="2"/>
            <a:r>
              <a:rPr lang="en-US" dirty="0"/>
              <a:t>Direct-to-Mars injection October 2024</a:t>
            </a:r>
          </a:p>
          <a:p>
            <a:pPr lvl="2"/>
            <a:r>
              <a:rPr lang="en-US" dirty="0"/>
              <a:t>~1.6 day elliptical Earth orbit launched May-August 2024.</a:t>
            </a:r>
          </a:p>
          <a:p>
            <a:pPr lvl="1"/>
            <a:r>
              <a:rPr lang="en-US" dirty="0"/>
              <a:t>Result: ESCAPADEs are </a:t>
            </a:r>
            <a:r>
              <a:rPr lang="en-US" b="1" dirty="0"/>
              <a:t>&gt;2/3 fuel </a:t>
            </a:r>
            <a:r>
              <a:rPr lang="en-US" dirty="0"/>
              <a:t>by mass.</a:t>
            </a:r>
          </a:p>
          <a:p>
            <a:pPr lvl="1"/>
            <a:r>
              <a:rPr lang="en-US" dirty="0"/>
              <a:t>Without this high </a:t>
            </a:r>
            <a:r>
              <a:rPr lang="en-US" dirty="0">
                <a:latin typeface="Symbol" panose="05050102010706020507" pitchFamily="18" charset="2"/>
              </a:rPr>
              <a:t>D</a:t>
            </a:r>
            <a:r>
              <a:rPr lang="en-US" dirty="0"/>
              <a:t>V flexibility, we would be praying for a direct ride on Starship or something else.</a:t>
            </a:r>
          </a:p>
          <a:p>
            <a:pPr marL="342900" lvl="1" indent="0">
              <a:buNone/>
            </a:pPr>
            <a:endParaRPr lang="en-US" dirty="0"/>
          </a:p>
        </p:txBody>
      </p:sp>
      <p:sp>
        <p:nvSpPr>
          <p:cNvPr id="4" name="Date Placeholder 3">
            <a:extLst>
              <a:ext uri="{FF2B5EF4-FFF2-40B4-BE49-F238E27FC236}">
                <a16:creationId xmlns:a16="http://schemas.microsoft.com/office/drawing/2014/main" id="{0F08C58B-97B8-4CBE-BC90-41EF665772B4}"/>
              </a:ext>
            </a:extLst>
          </p:cNvPr>
          <p:cNvSpPr>
            <a:spLocks noGrp="1"/>
          </p:cNvSpPr>
          <p:nvPr>
            <p:ph type="dt" sz="half" idx="10"/>
          </p:nvPr>
        </p:nvSpPr>
        <p:spPr/>
        <p:txBody>
          <a:bodyPr/>
          <a:lstStyle/>
          <a:p>
            <a:fld id="{6BD5FF4E-296C-4D2F-8EA8-0771AE8EEF72}" type="datetime1">
              <a:rPr lang="en-US" smtClean="0"/>
              <a:t>4/30/2024</a:t>
            </a:fld>
            <a:endParaRPr lang="en-US" dirty="0"/>
          </a:p>
        </p:txBody>
      </p:sp>
      <p:sp>
        <p:nvSpPr>
          <p:cNvPr id="5" name="Footer Placeholder 4">
            <a:extLst>
              <a:ext uri="{FF2B5EF4-FFF2-40B4-BE49-F238E27FC236}">
                <a16:creationId xmlns:a16="http://schemas.microsoft.com/office/drawing/2014/main" id="{06FB9C32-0B17-448B-BACC-E21825876819}"/>
              </a:ext>
            </a:extLst>
          </p:cNvPr>
          <p:cNvSpPr>
            <a:spLocks noGrp="1"/>
          </p:cNvSpPr>
          <p:nvPr>
            <p:ph type="ftr" sz="quarter" idx="11"/>
          </p:nvPr>
        </p:nvSpPr>
        <p:spPr/>
        <p:txBody>
          <a:bodyPr/>
          <a:lstStyle/>
          <a:p>
            <a:r>
              <a:rPr lang="en-US"/>
              <a:t>Low-Cost Science Mission Concepts for Mars Exploration</a:t>
            </a:r>
            <a:endParaRPr lang="en-US" dirty="0"/>
          </a:p>
        </p:txBody>
      </p:sp>
      <p:sp>
        <p:nvSpPr>
          <p:cNvPr id="6" name="Slide Number Placeholder 5">
            <a:extLst>
              <a:ext uri="{FF2B5EF4-FFF2-40B4-BE49-F238E27FC236}">
                <a16:creationId xmlns:a16="http://schemas.microsoft.com/office/drawing/2014/main" id="{32949BF2-A7AB-4BE9-8A52-428119DB4268}"/>
              </a:ext>
            </a:extLst>
          </p:cNvPr>
          <p:cNvSpPr>
            <a:spLocks noGrp="1"/>
          </p:cNvSpPr>
          <p:nvPr>
            <p:ph type="sldNum" sz="quarter" idx="12"/>
          </p:nvPr>
        </p:nvSpPr>
        <p:spPr/>
        <p:txBody>
          <a:bodyPr/>
          <a:lstStyle/>
          <a:p>
            <a:fld id="{2403621E-5B0C-4FD0-9686-51BC38A2A5AD}" type="slidenum">
              <a:rPr lang="en-US" smtClean="0"/>
              <a:t>16</a:t>
            </a:fld>
            <a:endParaRPr lang="en-US"/>
          </a:p>
        </p:txBody>
      </p:sp>
      <p:sp>
        <p:nvSpPr>
          <p:cNvPr id="105" name="Oval 104">
            <a:extLst>
              <a:ext uri="{FF2B5EF4-FFF2-40B4-BE49-F238E27FC236}">
                <a16:creationId xmlns:a16="http://schemas.microsoft.com/office/drawing/2014/main" id="{0981718A-DA3C-4F78-AC13-DFDD13866082}"/>
              </a:ext>
            </a:extLst>
          </p:cNvPr>
          <p:cNvSpPr/>
          <p:nvPr/>
        </p:nvSpPr>
        <p:spPr>
          <a:xfrm>
            <a:off x="6955187" y="3246163"/>
            <a:ext cx="1687068" cy="1671638"/>
          </a:xfrm>
          <a:prstGeom prst="ellipse">
            <a:avLst/>
          </a:prstGeom>
          <a:no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p>
        </p:txBody>
      </p:sp>
      <p:sp>
        <p:nvSpPr>
          <p:cNvPr id="106" name="TextBox 105">
            <a:extLst>
              <a:ext uri="{FF2B5EF4-FFF2-40B4-BE49-F238E27FC236}">
                <a16:creationId xmlns:a16="http://schemas.microsoft.com/office/drawing/2014/main" id="{3A923E0B-DB16-49EA-ABE0-B6E6639C5D8C}"/>
              </a:ext>
            </a:extLst>
          </p:cNvPr>
          <p:cNvSpPr txBox="1"/>
          <p:nvPr/>
        </p:nvSpPr>
        <p:spPr>
          <a:xfrm>
            <a:off x="8092342" y="4349379"/>
            <a:ext cx="550355" cy="348813"/>
          </a:xfrm>
          <a:prstGeom prst="rect">
            <a:avLst/>
          </a:prstGeom>
          <a:noFill/>
        </p:spPr>
        <p:txBody>
          <a:bodyPr wrap="square" rtlCol="0">
            <a:spAutoFit/>
          </a:bodyPr>
          <a:lstStyle/>
          <a:p>
            <a:pPr>
              <a:lnSpc>
                <a:spcPts val="1013"/>
              </a:lnSpc>
            </a:pPr>
            <a:r>
              <a:rPr lang="en-US" sz="900" b="1">
                <a:solidFill>
                  <a:srgbClr val="008F40"/>
                </a:solidFill>
                <a:latin typeface="Arial Narrow" panose="020B0604020202020204" pitchFamily="34" charset="0"/>
                <a:cs typeface="Arial Narrow" panose="020B0604020202020204" pitchFamily="34" charset="0"/>
              </a:rPr>
              <a:t>Earth at TMI</a:t>
            </a:r>
          </a:p>
        </p:txBody>
      </p:sp>
      <p:sp>
        <p:nvSpPr>
          <p:cNvPr id="107" name="Arc 106">
            <a:extLst>
              <a:ext uri="{FF2B5EF4-FFF2-40B4-BE49-F238E27FC236}">
                <a16:creationId xmlns:a16="http://schemas.microsoft.com/office/drawing/2014/main" id="{0617D409-1CB8-4782-94BC-8907F7A1D1C6}"/>
              </a:ext>
            </a:extLst>
          </p:cNvPr>
          <p:cNvSpPr/>
          <p:nvPr/>
        </p:nvSpPr>
        <p:spPr>
          <a:xfrm rot="21372666">
            <a:off x="6441880" y="2606983"/>
            <a:ext cx="2611878" cy="2765491"/>
          </a:xfrm>
          <a:prstGeom prst="arc">
            <a:avLst>
              <a:gd name="adj1" fmla="val 8499167"/>
              <a:gd name="adj2" fmla="val 2992222"/>
            </a:avLst>
          </a:prstGeom>
          <a:ln w="2540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013"/>
          </a:p>
        </p:txBody>
      </p:sp>
      <p:sp>
        <p:nvSpPr>
          <p:cNvPr id="108" name="Oval 107">
            <a:extLst>
              <a:ext uri="{FF2B5EF4-FFF2-40B4-BE49-F238E27FC236}">
                <a16:creationId xmlns:a16="http://schemas.microsoft.com/office/drawing/2014/main" id="{2F1B47FC-859B-4869-9FF3-55CDFE0CFFAA}"/>
              </a:ext>
            </a:extLst>
          </p:cNvPr>
          <p:cNvSpPr>
            <a:spLocks noChangeAspect="1"/>
          </p:cNvSpPr>
          <p:nvPr/>
        </p:nvSpPr>
        <p:spPr>
          <a:xfrm>
            <a:off x="8446315" y="4555467"/>
            <a:ext cx="56579" cy="56579"/>
          </a:xfrm>
          <a:prstGeom prst="ellipse">
            <a:avLst/>
          </a:prstGeom>
          <a:solidFill>
            <a:srgbClr val="008F4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p>
        </p:txBody>
      </p:sp>
      <p:sp>
        <p:nvSpPr>
          <p:cNvPr id="109" name="Oval 108">
            <a:extLst>
              <a:ext uri="{FF2B5EF4-FFF2-40B4-BE49-F238E27FC236}">
                <a16:creationId xmlns:a16="http://schemas.microsoft.com/office/drawing/2014/main" id="{19E95767-F3E0-4BA4-8048-B3B33B95358E}"/>
              </a:ext>
            </a:extLst>
          </p:cNvPr>
          <p:cNvSpPr>
            <a:spLocks noChangeAspect="1"/>
          </p:cNvSpPr>
          <p:nvPr/>
        </p:nvSpPr>
        <p:spPr>
          <a:xfrm>
            <a:off x="6414018" y="3933150"/>
            <a:ext cx="56579" cy="56579"/>
          </a:xfrm>
          <a:prstGeom prst="ellipse">
            <a:avLst/>
          </a:prstGeom>
          <a:solidFill>
            <a:srgbClr val="FF000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p>
        </p:txBody>
      </p:sp>
      <p:sp>
        <p:nvSpPr>
          <p:cNvPr id="110" name="TextBox 109">
            <a:extLst>
              <a:ext uri="{FF2B5EF4-FFF2-40B4-BE49-F238E27FC236}">
                <a16:creationId xmlns:a16="http://schemas.microsoft.com/office/drawing/2014/main" id="{E0421867-C15D-4606-A6B9-8DE042519B6F}"/>
              </a:ext>
            </a:extLst>
          </p:cNvPr>
          <p:cNvSpPr txBox="1"/>
          <p:nvPr/>
        </p:nvSpPr>
        <p:spPr>
          <a:xfrm>
            <a:off x="6051490" y="3930102"/>
            <a:ext cx="448433" cy="477054"/>
          </a:xfrm>
          <a:prstGeom prst="rect">
            <a:avLst/>
          </a:prstGeom>
          <a:noFill/>
        </p:spPr>
        <p:txBody>
          <a:bodyPr wrap="square" rtlCol="0">
            <a:spAutoFit/>
          </a:bodyPr>
          <a:lstStyle/>
          <a:p>
            <a:pPr algn="ctr">
              <a:lnSpc>
                <a:spcPts val="1013"/>
              </a:lnSpc>
            </a:pPr>
            <a:r>
              <a:rPr lang="en-US" sz="900" b="1">
                <a:solidFill>
                  <a:srgbClr val="FF0000"/>
                </a:solidFill>
                <a:latin typeface="Arial Narrow" panose="020B0604020202020204" pitchFamily="34" charset="0"/>
                <a:cs typeface="Arial Narrow" panose="020B0604020202020204" pitchFamily="34" charset="0"/>
              </a:rPr>
              <a:t>Mars at MOI</a:t>
            </a:r>
          </a:p>
        </p:txBody>
      </p:sp>
      <p:sp>
        <p:nvSpPr>
          <p:cNvPr id="111" name="Arc 110">
            <a:extLst>
              <a:ext uri="{FF2B5EF4-FFF2-40B4-BE49-F238E27FC236}">
                <a16:creationId xmlns:a16="http://schemas.microsoft.com/office/drawing/2014/main" id="{7957B977-A45F-488A-948C-4EB19D8BE497}"/>
              </a:ext>
            </a:extLst>
          </p:cNvPr>
          <p:cNvSpPr/>
          <p:nvPr/>
        </p:nvSpPr>
        <p:spPr>
          <a:xfrm rot="1576069">
            <a:off x="6440004" y="2825192"/>
            <a:ext cx="2255107" cy="2181931"/>
          </a:xfrm>
          <a:prstGeom prst="arc">
            <a:avLst>
              <a:gd name="adj1" fmla="val 9176527"/>
              <a:gd name="adj2" fmla="val 478129"/>
            </a:avLst>
          </a:prstGeom>
          <a:ln w="25400">
            <a:solidFill>
              <a:srgbClr val="0024F5"/>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013"/>
          </a:p>
        </p:txBody>
      </p:sp>
      <p:sp>
        <p:nvSpPr>
          <p:cNvPr id="112" name="5-Point Star 39">
            <a:extLst>
              <a:ext uri="{FF2B5EF4-FFF2-40B4-BE49-F238E27FC236}">
                <a16:creationId xmlns:a16="http://schemas.microsoft.com/office/drawing/2014/main" id="{EEB9AF3E-010B-4C16-BB3D-BB35A64A3A05}"/>
              </a:ext>
            </a:extLst>
          </p:cNvPr>
          <p:cNvSpPr>
            <a:spLocks noChangeAspect="1"/>
          </p:cNvSpPr>
          <p:nvPr/>
        </p:nvSpPr>
        <p:spPr>
          <a:xfrm>
            <a:off x="8065484" y="2933622"/>
            <a:ext cx="72009" cy="72009"/>
          </a:xfrm>
          <a:prstGeom prst="star5">
            <a:avLst>
              <a:gd name="adj" fmla="val 26819"/>
              <a:gd name="hf" fmla="val 105146"/>
              <a:gd name="vf" fmla="val 110557"/>
            </a:avLst>
          </a:prstGeom>
          <a:solidFill>
            <a:srgbClr val="FFC000"/>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p>
        </p:txBody>
      </p:sp>
      <p:sp>
        <p:nvSpPr>
          <p:cNvPr id="113" name="5-Point Star 40">
            <a:extLst>
              <a:ext uri="{FF2B5EF4-FFF2-40B4-BE49-F238E27FC236}">
                <a16:creationId xmlns:a16="http://schemas.microsoft.com/office/drawing/2014/main" id="{12861C47-760D-407D-AFFC-39AA73870008}"/>
              </a:ext>
            </a:extLst>
          </p:cNvPr>
          <p:cNvSpPr>
            <a:spLocks noChangeAspect="1"/>
          </p:cNvSpPr>
          <p:nvPr/>
        </p:nvSpPr>
        <p:spPr>
          <a:xfrm>
            <a:off x="8593534" y="4261119"/>
            <a:ext cx="72009" cy="72009"/>
          </a:xfrm>
          <a:prstGeom prst="star5">
            <a:avLst>
              <a:gd name="adj" fmla="val 26819"/>
              <a:gd name="hf" fmla="val 105146"/>
              <a:gd name="vf" fmla="val 110557"/>
            </a:avLst>
          </a:prstGeom>
          <a:solidFill>
            <a:srgbClr val="FFC000"/>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p>
        </p:txBody>
      </p:sp>
      <p:sp>
        <p:nvSpPr>
          <p:cNvPr id="114" name="5-Point Star 41">
            <a:extLst>
              <a:ext uri="{FF2B5EF4-FFF2-40B4-BE49-F238E27FC236}">
                <a16:creationId xmlns:a16="http://schemas.microsoft.com/office/drawing/2014/main" id="{4A723772-2324-4FE8-8CB5-9BC5EDEA7A30}"/>
              </a:ext>
            </a:extLst>
          </p:cNvPr>
          <p:cNvSpPr>
            <a:spLocks noChangeAspect="1"/>
          </p:cNvSpPr>
          <p:nvPr/>
        </p:nvSpPr>
        <p:spPr>
          <a:xfrm>
            <a:off x="7496033" y="2784251"/>
            <a:ext cx="72009" cy="72009"/>
          </a:xfrm>
          <a:prstGeom prst="star5">
            <a:avLst>
              <a:gd name="adj" fmla="val 26819"/>
              <a:gd name="hf" fmla="val 105146"/>
              <a:gd name="vf" fmla="val 110557"/>
            </a:avLst>
          </a:prstGeom>
          <a:solidFill>
            <a:srgbClr val="FFC000"/>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p>
        </p:txBody>
      </p:sp>
      <p:sp>
        <p:nvSpPr>
          <p:cNvPr id="115" name="5-Point Star 42">
            <a:extLst>
              <a:ext uri="{FF2B5EF4-FFF2-40B4-BE49-F238E27FC236}">
                <a16:creationId xmlns:a16="http://schemas.microsoft.com/office/drawing/2014/main" id="{E64FDE18-2BE2-44DF-85CA-3B8176658A6F}"/>
              </a:ext>
            </a:extLst>
          </p:cNvPr>
          <p:cNvSpPr>
            <a:spLocks noChangeAspect="1"/>
          </p:cNvSpPr>
          <p:nvPr/>
        </p:nvSpPr>
        <p:spPr>
          <a:xfrm>
            <a:off x="6594445" y="3270596"/>
            <a:ext cx="72009" cy="72009"/>
          </a:xfrm>
          <a:prstGeom prst="star5">
            <a:avLst>
              <a:gd name="adj" fmla="val 26819"/>
              <a:gd name="hf" fmla="val 105146"/>
              <a:gd name="vf" fmla="val 110557"/>
            </a:avLst>
          </a:prstGeom>
          <a:solidFill>
            <a:srgbClr val="FFC000"/>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p>
        </p:txBody>
      </p:sp>
      <p:sp>
        <p:nvSpPr>
          <p:cNvPr id="116" name="5-Point Star 43">
            <a:extLst>
              <a:ext uri="{FF2B5EF4-FFF2-40B4-BE49-F238E27FC236}">
                <a16:creationId xmlns:a16="http://schemas.microsoft.com/office/drawing/2014/main" id="{7EADB0B5-3E2C-456C-A29B-73DE28ECDCD6}"/>
              </a:ext>
            </a:extLst>
          </p:cNvPr>
          <p:cNvSpPr>
            <a:spLocks noChangeAspect="1"/>
          </p:cNvSpPr>
          <p:nvPr/>
        </p:nvSpPr>
        <p:spPr>
          <a:xfrm>
            <a:off x="6457058" y="3588156"/>
            <a:ext cx="72009" cy="72009"/>
          </a:xfrm>
          <a:prstGeom prst="star5">
            <a:avLst>
              <a:gd name="adj" fmla="val 26819"/>
              <a:gd name="hf" fmla="val 105146"/>
              <a:gd name="vf" fmla="val 110557"/>
            </a:avLst>
          </a:prstGeom>
          <a:solidFill>
            <a:srgbClr val="FFC000"/>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p>
        </p:txBody>
      </p:sp>
      <p:sp>
        <p:nvSpPr>
          <p:cNvPr id="117" name="5-Point Star 44">
            <a:extLst>
              <a:ext uri="{FF2B5EF4-FFF2-40B4-BE49-F238E27FC236}">
                <a16:creationId xmlns:a16="http://schemas.microsoft.com/office/drawing/2014/main" id="{E842933E-37D0-4E6D-B3DE-E3545C7DDBF3}"/>
              </a:ext>
            </a:extLst>
          </p:cNvPr>
          <p:cNvSpPr>
            <a:spLocks noChangeAspect="1"/>
          </p:cNvSpPr>
          <p:nvPr/>
        </p:nvSpPr>
        <p:spPr>
          <a:xfrm>
            <a:off x="6415307" y="3815611"/>
            <a:ext cx="72009" cy="72009"/>
          </a:xfrm>
          <a:prstGeom prst="star5">
            <a:avLst>
              <a:gd name="adj" fmla="val 26819"/>
              <a:gd name="hf" fmla="val 105146"/>
              <a:gd name="vf" fmla="val 110557"/>
            </a:avLst>
          </a:prstGeom>
          <a:solidFill>
            <a:srgbClr val="FFC000"/>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p>
        </p:txBody>
      </p:sp>
      <p:sp>
        <p:nvSpPr>
          <p:cNvPr id="118" name="TextBox 117">
            <a:extLst>
              <a:ext uri="{FF2B5EF4-FFF2-40B4-BE49-F238E27FC236}">
                <a16:creationId xmlns:a16="http://schemas.microsoft.com/office/drawing/2014/main" id="{C3E86F43-245C-4CB1-A777-0F5F9F82CE45}"/>
              </a:ext>
            </a:extLst>
          </p:cNvPr>
          <p:cNvSpPr txBox="1"/>
          <p:nvPr/>
        </p:nvSpPr>
        <p:spPr>
          <a:xfrm>
            <a:off x="8643137" y="4211319"/>
            <a:ext cx="550355" cy="206082"/>
          </a:xfrm>
          <a:prstGeom prst="rect">
            <a:avLst/>
          </a:prstGeom>
          <a:noFill/>
        </p:spPr>
        <p:txBody>
          <a:bodyPr wrap="square" rtlCol="0">
            <a:spAutoFit/>
          </a:bodyPr>
          <a:lstStyle/>
          <a:p>
            <a:pPr>
              <a:lnSpc>
                <a:spcPts val="1013"/>
              </a:lnSpc>
            </a:pPr>
            <a:r>
              <a:rPr lang="en-US" sz="619" b="1">
                <a:solidFill>
                  <a:schemeClr val="accent6">
                    <a:lumMod val="75000"/>
                  </a:schemeClr>
                </a:solidFill>
                <a:latin typeface="Arial Narrow" panose="020B0604020202020204" pitchFamily="34" charset="0"/>
                <a:cs typeface="Arial Narrow" panose="020B0604020202020204" pitchFamily="34" charset="0"/>
              </a:rPr>
              <a:t>TCM-1</a:t>
            </a:r>
          </a:p>
        </p:txBody>
      </p:sp>
      <p:sp>
        <p:nvSpPr>
          <p:cNvPr id="119" name="TextBox 118">
            <a:extLst>
              <a:ext uri="{FF2B5EF4-FFF2-40B4-BE49-F238E27FC236}">
                <a16:creationId xmlns:a16="http://schemas.microsoft.com/office/drawing/2014/main" id="{0A1FD7DC-89C4-4719-A5AA-251D35A8237E}"/>
              </a:ext>
            </a:extLst>
          </p:cNvPr>
          <p:cNvSpPr txBox="1"/>
          <p:nvPr/>
        </p:nvSpPr>
        <p:spPr>
          <a:xfrm>
            <a:off x="8146040" y="2870188"/>
            <a:ext cx="550355" cy="206082"/>
          </a:xfrm>
          <a:prstGeom prst="rect">
            <a:avLst/>
          </a:prstGeom>
          <a:noFill/>
        </p:spPr>
        <p:txBody>
          <a:bodyPr wrap="square" rtlCol="0">
            <a:spAutoFit/>
          </a:bodyPr>
          <a:lstStyle/>
          <a:p>
            <a:pPr>
              <a:lnSpc>
                <a:spcPts val="1013"/>
              </a:lnSpc>
            </a:pPr>
            <a:r>
              <a:rPr lang="en-US" sz="619" b="1">
                <a:solidFill>
                  <a:schemeClr val="accent6">
                    <a:lumMod val="75000"/>
                  </a:schemeClr>
                </a:solidFill>
                <a:latin typeface="Arial Narrow" panose="020B0604020202020204" pitchFamily="34" charset="0"/>
                <a:cs typeface="Arial Narrow" panose="020B0604020202020204" pitchFamily="34" charset="0"/>
              </a:rPr>
              <a:t>TCM-2</a:t>
            </a:r>
          </a:p>
        </p:txBody>
      </p:sp>
      <p:sp>
        <p:nvSpPr>
          <p:cNvPr id="120" name="TextBox 119">
            <a:extLst>
              <a:ext uri="{FF2B5EF4-FFF2-40B4-BE49-F238E27FC236}">
                <a16:creationId xmlns:a16="http://schemas.microsoft.com/office/drawing/2014/main" id="{18004D21-503F-4DF4-99B9-9DD0A0FB9B0C}"/>
              </a:ext>
            </a:extLst>
          </p:cNvPr>
          <p:cNvSpPr txBox="1"/>
          <p:nvPr/>
        </p:nvSpPr>
        <p:spPr>
          <a:xfrm>
            <a:off x="7515129" y="2659697"/>
            <a:ext cx="550355" cy="206082"/>
          </a:xfrm>
          <a:prstGeom prst="rect">
            <a:avLst/>
          </a:prstGeom>
          <a:noFill/>
        </p:spPr>
        <p:txBody>
          <a:bodyPr wrap="square" rtlCol="0">
            <a:spAutoFit/>
          </a:bodyPr>
          <a:lstStyle/>
          <a:p>
            <a:pPr>
              <a:lnSpc>
                <a:spcPts val="1013"/>
              </a:lnSpc>
            </a:pPr>
            <a:r>
              <a:rPr lang="en-US" sz="619" b="1">
                <a:solidFill>
                  <a:schemeClr val="accent6">
                    <a:lumMod val="75000"/>
                  </a:schemeClr>
                </a:solidFill>
                <a:latin typeface="Arial Narrow" panose="020B0604020202020204" pitchFamily="34" charset="0"/>
                <a:cs typeface="Arial Narrow" panose="020B0604020202020204" pitchFamily="34" charset="0"/>
              </a:rPr>
              <a:t>TCM-3</a:t>
            </a:r>
          </a:p>
        </p:txBody>
      </p:sp>
      <p:sp>
        <p:nvSpPr>
          <p:cNvPr id="121" name="TextBox 120">
            <a:extLst>
              <a:ext uri="{FF2B5EF4-FFF2-40B4-BE49-F238E27FC236}">
                <a16:creationId xmlns:a16="http://schemas.microsoft.com/office/drawing/2014/main" id="{8A5646A6-3B3F-4CB3-8ECF-03C11860FE3E}"/>
              </a:ext>
            </a:extLst>
          </p:cNvPr>
          <p:cNvSpPr txBox="1"/>
          <p:nvPr/>
        </p:nvSpPr>
        <p:spPr>
          <a:xfrm>
            <a:off x="6671023" y="3220795"/>
            <a:ext cx="550355" cy="206082"/>
          </a:xfrm>
          <a:prstGeom prst="rect">
            <a:avLst/>
          </a:prstGeom>
          <a:noFill/>
        </p:spPr>
        <p:txBody>
          <a:bodyPr wrap="square" rtlCol="0">
            <a:spAutoFit/>
          </a:bodyPr>
          <a:lstStyle/>
          <a:p>
            <a:pPr>
              <a:lnSpc>
                <a:spcPts val="1013"/>
              </a:lnSpc>
            </a:pPr>
            <a:r>
              <a:rPr lang="en-US" sz="619" b="1">
                <a:solidFill>
                  <a:schemeClr val="accent6">
                    <a:lumMod val="75000"/>
                  </a:schemeClr>
                </a:solidFill>
                <a:latin typeface="Arial Narrow" panose="020B0604020202020204" pitchFamily="34" charset="0"/>
                <a:cs typeface="Arial Narrow" panose="020B0604020202020204" pitchFamily="34" charset="0"/>
              </a:rPr>
              <a:t>TCM-4</a:t>
            </a:r>
          </a:p>
        </p:txBody>
      </p:sp>
      <p:sp>
        <p:nvSpPr>
          <p:cNvPr id="122" name="TextBox 121">
            <a:extLst>
              <a:ext uri="{FF2B5EF4-FFF2-40B4-BE49-F238E27FC236}">
                <a16:creationId xmlns:a16="http://schemas.microsoft.com/office/drawing/2014/main" id="{E04B618D-AC93-4AC9-8E96-021278DD9D4B}"/>
              </a:ext>
            </a:extLst>
          </p:cNvPr>
          <p:cNvSpPr txBox="1"/>
          <p:nvPr/>
        </p:nvSpPr>
        <p:spPr>
          <a:xfrm>
            <a:off x="6507217" y="3525909"/>
            <a:ext cx="550355" cy="206082"/>
          </a:xfrm>
          <a:prstGeom prst="rect">
            <a:avLst/>
          </a:prstGeom>
          <a:noFill/>
        </p:spPr>
        <p:txBody>
          <a:bodyPr wrap="square" rtlCol="0">
            <a:spAutoFit/>
          </a:bodyPr>
          <a:lstStyle/>
          <a:p>
            <a:pPr>
              <a:lnSpc>
                <a:spcPts val="1013"/>
              </a:lnSpc>
            </a:pPr>
            <a:r>
              <a:rPr lang="en-US" sz="619" b="1">
                <a:solidFill>
                  <a:schemeClr val="accent6">
                    <a:lumMod val="75000"/>
                  </a:schemeClr>
                </a:solidFill>
                <a:latin typeface="Arial Narrow" panose="020B0604020202020204" pitchFamily="34" charset="0"/>
                <a:cs typeface="Arial Narrow" panose="020B0604020202020204" pitchFamily="34" charset="0"/>
              </a:rPr>
              <a:t>TCM-5</a:t>
            </a:r>
          </a:p>
        </p:txBody>
      </p:sp>
      <p:sp>
        <p:nvSpPr>
          <p:cNvPr id="123" name="TextBox 122">
            <a:extLst>
              <a:ext uri="{FF2B5EF4-FFF2-40B4-BE49-F238E27FC236}">
                <a16:creationId xmlns:a16="http://schemas.microsoft.com/office/drawing/2014/main" id="{AA6AF72D-933B-4FD1-8205-7B01E13A6C93}"/>
              </a:ext>
            </a:extLst>
          </p:cNvPr>
          <p:cNvSpPr txBox="1"/>
          <p:nvPr/>
        </p:nvSpPr>
        <p:spPr>
          <a:xfrm>
            <a:off x="6470377" y="3756397"/>
            <a:ext cx="550355" cy="206082"/>
          </a:xfrm>
          <a:prstGeom prst="rect">
            <a:avLst/>
          </a:prstGeom>
          <a:noFill/>
        </p:spPr>
        <p:txBody>
          <a:bodyPr wrap="square" rtlCol="0">
            <a:spAutoFit/>
          </a:bodyPr>
          <a:lstStyle/>
          <a:p>
            <a:pPr>
              <a:lnSpc>
                <a:spcPts val="1013"/>
              </a:lnSpc>
            </a:pPr>
            <a:r>
              <a:rPr lang="en-US" sz="619" b="1">
                <a:solidFill>
                  <a:schemeClr val="accent6">
                    <a:lumMod val="75000"/>
                  </a:schemeClr>
                </a:solidFill>
                <a:latin typeface="Arial Narrow" panose="020B0604020202020204" pitchFamily="34" charset="0"/>
                <a:cs typeface="Arial Narrow" panose="020B0604020202020204" pitchFamily="34" charset="0"/>
              </a:rPr>
              <a:t>TCM-6</a:t>
            </a:r>
          </a:p>
        </p:txBody>
      </p:sp>
      <p:sp>
        <p:nvSpPr>
          <p:cNvPr id="124" name="Oval 123">
            <a:extLst>
              <a:ext uri="{FF2B5EF4-FFF2-40B4-BE49-F238E27FC236}">
                <a16:creationId xmlns:a16="http://schemas.microsoft.com/office/drawing/2014/main" id="{A1AC6B2F-2D6F-4414-B4BF-3AB065D24578}"/>
              </a:ext>
            </a:extLst>
          </p:cNvPr>
          <p:cNvSpPr>
            <a:spLocks noChangeAspect="1"/>
          </p:cNvSpPr>
          <p:nvPr/>
        </p:nvSpPr>
        <p:spPr>
          <a:xfrm>
            <a:off x="7799536" y="4077772"/>
            <a:ext cx="56579" cy="56579"/>
          </a:xfrm>
          <a:prstGeom prst="ellipse">
            <a:avLst/>
          </a:prstGeom>
          <a:solidFill>
            <a:srgbClr val="FFFF0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p>
        </p:txBody>
      </p:sp>
      <p:sp>
        <p:nvSpPr>
          <p:cNvPr id="125" name="TextBox 124">
            <a:extLst>
              <a:ext uri="{FF2B5EF4-FFF2-40B4-BE49-F238E27FC236}">
                <a16:creationId xmlns:a16="http://schemas.microsoft.com/office/drawing/2014/main" id="{3B7C0845-E0C0-457B-8F1A-B79E4DDF23AF}"/>
              </a:ext>
            </a:extLst>
          </p:cNvPr>
          <p:cNvSpPr txBox="1"/>
          <p:nvPr/>
        </p:nvSpPr>
        <p:spPr>
          <a:xfrm>
            <a:off x="7681840" y="3927081"/>
            <a:ext cx="550355" cy="220573"/>
          </a:xfrm>
          <a:prstGeom prst="rect">
            <a:avLst/>
          </a:prstGeom>
          <a:noFill/>
        </p:spPr>
        <p:txBody>
          <a:bodyPr wrap="square" rtlCol="0">
            <a:spAutoFit/>
          </a:bodyPr>
          <a:lstStyle/>
          <a:p>
            <a:pPr>
              <a:lnSpc>
                <a:spcPts val="1013"/>
              </a:lnSpc>
            </a:pPr>
            <a:r>
              <a:rPr lang="en-US" sz="900" b="1">
                <a:solidFill>
                  <a:schemeClr val="bg2">
                    <a:lumMod val="25000"/>
                  </a:schemeClr>
                </a:solidFill>
                <a:latin typeface="Arial Narrow" panose="020B0604020202020204" pitchFamily="34" charset="0"/>
                <a:cs typeface="Arial Narrow" panose="020B0604020202020204" pitchFamily="34" charset="0"/>
              </a:rPr>
              <a:t>Sun</a:t>
            </a:r>
          </a:p>
        </p:txBody>
      </p:sp>
      <p:sp>
        <p:nvSpPr>
          <p:cNvPr id="126" name="Arc 125">
            <a:extLst>
              <a:ext uri="{FF2B5EF4-FFF2-40B4-BE49-F238E27FC236}">
                <a16:creationId xmlns:a16="http://schemas.microsoft.com/office/drawing/2014/main" id="{58039464-A8AC-4F95-A460-FD50B97D2F61}"/>
              </a:ext>
            </a:extLst>
          </p:cNvPr>
          <p:cNvSpPr/>
          <p:nvPr/>
        </p:nvSpPr>
        <p:spPr>
          <a:xfrm>
            <a:off x="6955169" y="3246163"/>
            <a:ext cx="1687086" cy="1671638"/>
          </a:xfrm>
          <a:prstGeom prst="arc">
            <a:avLst>
              <a:gd name="adj1" fmla="val 3382059"/>
              <a:gd name="adj2" fmla="val 5334016"/>
            </a:avLst>
          </a:prstGeom>
          <a:ln w="50800">
            <a:solidFill>
              <a:srgbClr val="7030A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013"/>
          </a:p>
        </p:txBody>
      </p:sp>
      <p:sp>
        <p:nvSpPr>
          <p:cNvPr id="127" name="TextBox 126">
            <a:extLst>
              <a:ext uri="{FF2B5EF4-FFF2-40B4-BE49-F238E27FC236}">
                <a16:creationId xmlns:a16="http://schemas.microsoft.com/office/drawing/2014/main" id="{F0F48533-6205-4A2B-86D4-6E0DCF3C3645}"/>
              </a:ext>
            </a:extLst>
          </p:cNvPr>
          <p:cNvSpPr txBox="1"/>
          <p:nvPr/>
        </p:nvSpPr>
        <p:spPr>
          <a:xfrm>
            <a:off x="7628826" y="4583757"/>
            <a:ext cx="550355" cy="348813"/>
          </a:xfrm>
          <a:prstGeom prst="rect">
            <a:avLst/>
          </a:prstGeom>
          <a:noFill/>
        </p:spPr>
        <p:txBody>
          <a:bodyPr wrap="square" rtlCol="0">
            <a:spAutoFit/>
          </a:bodyPr>
          <a:lstStyle/>
          <a:p>
            <a:pPr>
              <a:lnSpc>
                <a:spcPts val="1013"/>
              </a:lnSpc>
            </a:pPr>
            <a:r>
              <a:rPr lang="en-US" sz="900" b="1">
                <a:solidFill>
                  <a:srgbClr val="7030A0"/>
                </a:solidFill>
                <a:latin typeface="Arial Narrow" panose="020B0604020202020204" pitchFamily="34" charset="0"/>
                <a:cs typeface="Arial Narrow" panose="020B0604020202020204" pitchFamily="34" charset="0"/>
              </a:rPr>
              <a:t>Launch Period</a:t>
            </a:r>
          </a:p>
        </p:txBody>
      </p:sp>
      <p:sp>
        <p:nvSpPr>
          <p:cNvPr id="128" name="TextBox 127">
            <a:extLst>
              <a:ext uri="{FF2B5EF4-FFF2-40B4-BE49-F238E27FC236}">
                <a16:creationId xmlns:a16="http://schemas.microsoft.com/office/drawing/2014/main" id="{ACB2EBE4-74B6-436F-B7DB-D466B179C11A}"/>
              </a:ext>
            </a:extLst>
          </p:cNvPr>
          <p:cNvSpPr txBox="1"/>
          <p:nvPr/>
        </p:nvSpPr>
        <p:spPr>
          <a:xfrm>
            <a:off x="8341539" y="4660506"/>
            <a:ext cx="550355" cy="207621"/>
          </a:xfrm>
          <a:prstGeom prst="rect">
            <a:avLst/>
          </a:prstGeom>
          <a:noFill/>
        </p:spPr>
        <p:txBody>
          <a:bodyPr wrap="square" rtlCol="0">
            <a:spAutoFit/>
          </a:bodyPr>
          <a:lstStyle/>
          <a:p>
            <a:pPr>
              <a:lnSpc>
                <a:spcPts val="1013"/>
              </a:lnSpc>
            </a:pPr>
            <a:r>
              <a:rPr lang="en-US" sz="675" b="1">
                <a:solidFill>
                  <a:schemeClr val="accent6">
                    <a:lumMod val="75000"/>
                  </a:schemeClr>
                </a:solidFill>
                <a:latin typeface="Arial Narrow" panose="020B0604020202020204" pitchFamily="34" charset="0"/>
                <a:cs typeface="Arial Narrow" panose="020B0604020202020204" pitchFamily="34" charset="0"/>
              </a:rPr>
              <a:t>Orbit C</a:t>
            </a:r>
          </a:p>
        </p:txBody>
      </p:sp>
      <p:sp>
        <p:nvSpPr>
          <p:cNvPr id="129" name="Arc 128">
            <a:extLst>
              <a:ext uri="{FF2B5EF4-FFF2-40B4-BE49-F238E27FC236}">
                <a16:creationId xmlns:a16="http://schemas.microsoft.com/office/drawing/2014/main" id="{76DEBF1D-20B3-428E-903F-ACD6896988B3}"/>
              </a:ext>
            </a:extLst>
          </p:cNvPr>
          <p:cNvSpPr/>
          <p:nvPr/>
        </p:nvSpPr>
        <p:spPr>
          <a:xfrm>
            <a:off x="6955610" y="3248311"/>
            <a:ext cx="1687086" cy="1671638"/>
          </a:xfrm>
          <a:prstGeom prst="arc">
            <a:avLst>
              <a:gd name="adj1" fmla="val 2327213"/>
              <a:gd name="adj2" fmla="val 3389943"/>
            </a:avLst>
          </a:prstGeom>
          <a:ln w="50800">
            <a:solidFill>
              <a:schemeClr val="accent6">
                <a:lumMod val="7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013"/>
          </a:p>
        </p:txBody>
      </p:sp>
      <p:grpSp>
        <p:nvGrpSpPr>
          <p:cNvPr id="8" name="Group 7">
            <a:extLst>
              <a:ext uri="{FF2B5EF4-FFF2-40B4-BE49-F238E27FC236}">
                <a16:creationId xmlns:a16="http://schemas.microsoft.com/office/drawing/2014/main" id="{EDD74853-7D7F-472B-AD59-8A158E08AAD3}"/>
              </a:ext>
            </a:extLst>
          </p:cNvPr>
          <p:cNvGrpSpPr/>
          <p:nvPr/>
        </p:nvGrpSpPr>
        <p:grpSpPr>
          <a:xfrm>
            <a:off x="6444034" y="-1685488"/>
            <a:ext cx="1894733" cy="4148041"/>
            <a:chOff x="5575962" y="-372011"/>
            <a:chExt cx="2526310" cy="5530720"/>
          </a:xfrm>
        </p:grpSpPr>
        <p:grpSp>
          <p:nvGrpSpPr>
            <p:cNvPr id="130" name="Group 129">
              <a:extLst>
                <a:ext uri="{FF2B5EF4-FFF2-40B4-BE49-F238E27FC236}">
                  <a16:creationId xmlns:a16="http://schemas.microsoft.com/office/drawing/2014/main" id="{76DC60F0-D120-4584-9062-A119502474AB}"/>
                </a:ext>
              </a:extLst>
            </p:cNvPr>
            <p:cNvGrpSpPr/>
            <p:nvPr/>
          </p:nvGrpSpPr>
          <p:grpSpPr>
            <a:xfrm>
              <a:off x="5637386" y="4579853"/>
              <a:ext cx="463999" cy="274004"/>
              <a:chOff x="3701483" y="4160254"/>
              <a:chExt cx="618665" cy="365338"/>
            </a:xfrm>
          </p:grpSpPr>
          <p:sp>
            <p:nvSpPr>
              <p:cNvPr id="131" name="Oval 130">
                <a:extLst>
                  <a:ext uri="{FF2B5EF4-FFF2-40B4-BE49-F238E27FC236}">
                    <a16:creationId xmlns:a16="http://schemas.microsoft.com/office/drawing/2014/main" id="{F1A678E0-3B4D-4187-B54D-E8159A507255}"/>
                  </a:ext>
                </a:extLst>
              </p:cNvPr>
              <p:cNvSpPr/>
              <p:nvPr/>
            </p:nvSpPr>
            <p:spPr>
              <a:xfrm>
                <a:off x="3708217" y="4206001"/>
                <a:ext cx="264131" cy="273844"/>
              </a:xfrm>
              <a:prstGeom prst="ellipse">
                <a:avLst/>
              </a:prstGeom>
              <a:noFill/>
              <a:ln w="28575">
                <a:solidFill>
                  <a:schemeClr val="tx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p>
            </p:txBody>
          </p:sp>
          <p:sp>
            <p:nvSpPr>
              <p:cNvPr id="132" name="Arc 131">
                <a:extLst>
                  <a:ext uri="{FF2B5EF4-FFF2-40B4-BE49-F238E27FC236}">
                    <a16:creationId xmlns:a16="http://schemas.microsoft.com/office/drawing/2014/main" id="{A5115D39-F8B2-4F38-82B6-8B470615CAFA}"/>
                  </a:ext>
                </a:extLst>
              </p:cNvPr>
              <p:cNvSpPr/>
              <p:nvPr/>
            </p:nvSpPr>
            <p:spPr>
              <a:xfrm flipH="1">
                <a:off x="3701483" y="4160254"/>
                <a:ext cx="618665" cy="365338"/>
              </a:xfrm>
              <a:prstGeom prst="arc">
                <a:avLst>
                  <a:gd name="adj1" fmla="val 1295227"/>
                  <a:gd name="adj2" fmla="val 5451384"/>
                </a:avLst>
              </a:prstGeom>
              <a:ln w="25400">
                <a:solidFill>
                  <a:srgbClr val="558ED5"/>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013"/>
              </a:p>
            </p:txBody>
          </p:sp>
        </p:grpSp>
        <p:cxnSp>
          <p:nvCxnSpPr>
            <p:cNvPr id="133" name="Straight Arrow Connector 132">
              <a:extLst>
                <a:ext uri="{FF2B5EF4-FFF2-40B4-BE49-F238E27FC236}">
                  <a16:creationId xmlns:a16="http://schemas.microsoft.com/office/drawing/2014/main" id="{ACBE7841-62C7-4CA7-9933-885F713C9A9A}"/>
                </a:ext>
              </a:extLst>
            </p:cNvPr>
            <p:cNvCxnSpPr/>
            <p:nvPr/>
          </p:nvCxnSpPr>
          <p:spPr>
            <a:xfrm>
              <a:off x="7793516" y="4883342"/>
              <a:ext cx="280952" cy="0"/>
            </a:xfrm>
            <a:prstGeom prst="straightConnector1">
              <a:avLst/>
            </a:prstGeom>
            <a:ln w="15875">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nvGrpSpPr>
            <p:cNvPr id="134" name="Group 133">
              <a:extLst>
                <a:ext uri="{FF2B5EF4-FFF2-40B4-BE49-F238E27FC236}">
                  <a16:creationId xmlns:a16="http://schemas.microsoft.com/office/drawing/2014/main" id="{3FCCC65F-D229-4BDE-BDC0-08D6BBB6D69C}"/>
                </a:ext>
              </a:extLst>
            </p:cNvPr>
            <p:cNvGrpSpPr/>
            <p:nvPr/>
          </p:nvGrpSpPr>
          <p:grpSpPr>
            <a:xfrm>
              <a:off x="6146627" y="3621110"/>
              <a:ext cx="1229205" cy="1250400"/>
              <a:chOff x="4380471" y="2881930"/>
              <a:chExt cx="1638940" cy="1667200"/>
            </a:xfrm>
          </p:grpSpPr>
          <p:sp>
            <p:nvSpPr>
              <p:cNvPr id="135" name="Oval 134">
                <a:extLst>
                  <a:ext uri="{FF2B5EF4-FFF2-40B4-BE49-F238E27FC236}">
                    <a16:creationId xmlns:a16="http://schemas.microsoft.com/office/drawing/2014/main" id="{CC646C77-0D44-4984-8741-C68087709EA6}"/>
                  </a:ext>
                </a:extLst>
              </p:cNvPr>
              <p:cNvSpPr/>
              <p:nvPr/>
            </p:nvSpPr>
            <p:spPr>
              <a:xfrm>
                <a:off x="4973773" y="2881930"/>
                <a:ext cx="434851" cy="1523333"/>
              </a:xfrm>
              <a:prstGeom prst="ellipse">
                <a:avLst/>
              </a:prstGeom>
              <a:noFill/>
              <a:ln w="28575">
                <a:solidFill>
                  <a:srgbClr val="EF553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p>
            </p:txBody>
          </p:sp>
          <p:sp>
            <p:nvSpPr>
              <p:cNvPr id="136" name="Arc 135">
                <a:extLst>
                  <a:ext uri="{FF2B5EF4-FFF2-40B4-BE49-F238E27FC236}">
                    <a16:creationId xmlns:a16="http://schemas.microsoft.com/office/drawing/2014/main" id="{8A9E618C-A724-4C72-A4CC-7455202D8802}"/>
                  </a:ext>
                </a:extLst>
              </p:cNvPr>
              <p:cNvSpPr/>
              <p:nvPr/>
            </p:nvSpPr>
            <p:spPr>
              <a:xfrm flipH="1">
                <a:off x="5066313" y="3850482"/>
                <a:ext cx="953098" cy="698648"/>
              </a:xfrm>
              <a:prstGeom prst="arc">
                <a:avLst>
                  <a:gd name="adj1" fmla="val 1447128"/>
                  <a:gd name="adj2" fmla="val 5552055"/>
                </a:avLst>
              </a:prstGeom>
              <a:ln w="25400">
                <a:solidFill>
                  <a:srgbClr val="EF553B"/>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013"/>
              </a:p>
            </p:txBody>
          </p:sp>
          <p:sp>
            <p:nvSpPr>
              <p:cNvPr id="137" name="Arc 136">
                <a:extLst>
                  <a:ext uri="{FF2B5EF4-FFF2-40B4-BE49-F238E27FC236}">
                    <a16:creationId xmlns:a16="http://schemas.microsoft.com/office/drawing/2014/main" id="{342EE599-DF29-4545-8C87-AA94CA3297C2}"/>
                  </a:ext>
                </a:extLst>
              </p:cNvPr>
              <p:cNvSpPr/>
              <p:nvPr/>
            </p:nvSpPr>
            <p:spPr>
              <a:xfrm>
                <a:off x="4380471" y="3827814"/>
                <a:ext cx="953098" cy="698648"/>
              </a:xfrm>
              <a:prstGeom prst="arc">
                <a:avLst>
                  <a:gd name="adj1" fmla="val 1447128"/>
                  <a:gd name="adj2" fmla="val 5225242"/>
                </a:avLst>
              </a:prstGeom>
              <a:ln w="25400">
                <a:solidFill>
                  <a:srgbClr val="EF553B"/>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013"/>
              </a:p>
            </p:txBody>
          </p:sp>
        </p:grpSp>
        <p:grpSp>
          <p:nvGrpSpPr>
            <p:cNvPr id="138" name="Group 137">
              <a:extLst>
                <a:ext uri="{FF2B5EF4-FFF2-40B4-BE49-F238E27FC236}">
                  <a16:creationId xmlns:a16="http://schemas.microsoft.com/office/drawing/2014/main" id="{47B7B8D9-870A-42D6-97E0-98289083A2FA}"/>
                </a:ext>
              </a:extLst>
            </p:cNvPr>
            <p:cNvGrpSpPr/>
            <p:nvPr/>
          </p:nvGrpSpPr>
          <p:grpSpPr>
            <a:xfrm>
              <a:off x="5937123" y="4301482"/>
              <a:ext cx="834838" cy="553898"/>
              <a:chOff x="4101132" y="3789093"/>
              <a:chExt cx="1113117" cy="738530"/>
            </a:xfrm>
          </p:grpSpPr>
          <p:sp>
            <p:nvSpPr>
              <p:cNvPr id="139" name="Oval 138">
                <a:extLst>
                  <a:ext uri="{FF2B5EF4-FFF2-40B4-BE49-F238E27FC236}">
                    <a16:creationId xmlns:a16="http://schemas.microsoft.com/office/drawing/2014/main" id="{76AF5256-D69C-4110-A813-A2F64F57C5A0}"/>
                  </a:ext>
                </a:extLst>
              </p:cNvPr>
              <p:cNvSpPr/>
              <p:nvPr/>
            </p:nvSpPr>
            <p:spPr>
              <a:xfrm>
                <a:off x="4521024" y="3789093"/>
                <a:ext cx="274391" cy="642362"/>
              </a:xfrm>
              <a:prstGeom prst="ellipse">
                <a:avLst/>
              </a:prstGeom>
              <a:noFill/>
              <a:ln w="28575">
                <a:solidFill>
                  <a:srgbClr val="00CC9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p>
            </p:txBody>
          </p:sp>
          <p:sp>
            <p:nvSpPr>
              <p:cNvPr id="140" name="Arc 139">
                <a:extLst>
                  <a:ext uri="{FF2B5EF4-FFF2-40B4-BE49-F238E27FC236}">
                    <a16:creationId xmlns:a16="http://schemas.microsoft.com/office/drawing/2014/main" id="{30F197D3-9E2D-4362-804F-09227119148D}"/>
                  </a:ext>
                </a:extLst>
              </p:cNvPr>
              <p:cNvSpPr/>
              <p:nvPr/>
            </p:nvSpPr>
            <p:spPr>
              <a:xfrm flipH="1">
                <a:off x="4533041" y="3902376"/>
                <a:ext cx="681208" cy="625247"/>
              </a:xfrm>
              <a:prstGeom prst="arc">
                <a:avLst>
                  <a:gd name="adj1" fmla="val 1728715"/>
                  <a:gd name="adj2" fmla="val 5411140"/>
                </a:avLst>
              </a:prstGeom>
              <a:ln w="25400">
                <a:solidFill>
                  <a:srgbClr val="00CC96"/>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013"/>
              </a:p>
            </p:txBody>
          </p:sp>
          <p:sp>
            <p:nvSpPr>
              <p:cNvPr id="141" name="Arc 140">
                <a:extLst>
                  <a:ext uri="{FF2B5EF4-FFF2-40B4-BE49-F238E27FC236}">
                    <a16:creationId xmlns:a16="http://schemas.microsoft.com/office/drawing/2014/main" id="{D4606B26-21FD-4863-B6A1-0A6523755548}"/>
                  </a:ext>
                </a:extLst>
              </p:cNvPr>
              <p:cNvSpPr/>
              <p:nvPr/>
            </p:nvSpPr>
            <p:spPr>
              <a:xfrm>
                <a:off x="4101132" y="3902376"/>
                <a:ext cx="681208" cy="625247"/>
              </a:xfrm>
              <a:prstGeom prst="arc">
                <a:avLst>
                  <a:gd name="adj1" fmla="val 1728715"/>
                  <a:gd name="adj2" fmla="val 5385115"/>
                </a:avLst>
              </a:prstGeom>
              <a:ln w="25400">
                <a:solidFill>
                  <a:srgbClr val="00CC96"/>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013"/>
              </a:p>
            </p:txBody>
          </p:sp>
        </p:grpSp>
        <p:grpSp>
          <p:nvGrpSpPr>
            <p:cNvPr id="142" name="Group 141">
              <a:extLst>
                <a:ext uri="{FF2B5EF4-FFF2-40B4-BE49-F238E27FC236}">
                  <a16:creationId xmlns:a16="http://schemas.microsoft.com/office/drawing/2014/main" id="{E7A7D68F-3FE2-42E9-9364-B7155AFFE441}"/>
                </a:ext>
              </a:extLst>
            </p:cNvPr>
            <p:cNvGrpSpPr/>
            <p:nvPr/>
          </p:nvGrpSpPr>
          <p:grpSpPr>
            <a:xfrm>
              <a:off x="5614684" y="4301482"/>
              <a:ext cx="834838" cy="553898"/>
              <a:chOff x="4101132" y="3789093"/>
              <a:chExt cx="1113117" cy="738530"/>
            </a:xfrm>
          </p:grpSpPr>
          <p:sp>
            <p:nvSpPr>
              <p:cNvPr id="143" name="Oval 142">
                <a:extLst>
                  <a:ext uri="{FF2B5EF4-FFF2-40B4-BE49-F238E27FC236}">
                    <a16:creationId xmlns:a16="http://schemas.microsoft.com/office/drawing/2014/main" id="{8C833D7C-6796-4BBA-9BF6-8CE7D65EA6B4}"/>
                  </a:ext>
                </a:extLst>
              </p:cNvPr>
              <p:cNvSpPr/>
              <p:nvPr/>
            </p:nvSpPr>
            <p:spPr>
              <a:xfrm>
                <a:off x="4521024" y="3789093"/>
                <a:ext cx="274391" cy="642362"/>
              </a:xfrm>
              <a:prstGeom prst="ellipse">
                <a:avLst/>
              </a:prstGeom>
              <a:noFill/>
              <a:ln w="28575">
                <a:solidFill>
                  <a:srgbClr val="00CC9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p>
            </p:txBody>
          </p:sp>
          <p:sp>
            <p:nvSpPr>
              <p:cNvPr id="144" name="Arc 143">
                <a:extLst>
                  <a:ext uri="{FF2B5EF4-FFF2-40B4-BE49-F238E27FC236}">
                    <a16:creationId xmlns:a16="http://schemas.microsoft.com/office/drawing/2014/main" id="{58D3D7F2-E177-45FE-988E-1445AE20B31D}"/>
                  </a:ext>
                </a:extLst>
              </p:cNvPr>
              <p:cNvSpPr/>
              <p:nvPr/>
            </p:nvSpPr>
            <p:spPr>
              <a:xfrm flipH="1">
                <a:off x="4533041" y="3902376"/>
                <a:ext cx="681208" cy="625247"/>
              </a:xfrm>
              <a:prstGeom prst="arc">
                <a:avLst>
                  <a:gd name="adj1" fmla="val 1728715"/>
                  <a:gd name="adj2" fmla="val 5411140"/>
                </a:avLst>
              </a:prstGeom>
              <a:ln w="25400">
                <a:solidFill>
                  <a:srgbClr val="00CC96"/>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013"/>
              </a:p>
            </p:txBody>
          </p:sp>
          <p:sp>
            <p:nvSpPr>
              <p:cNvPr id="145" name="Arc 144">
                <a:extLst>
                  <a:ext uri="{FF2B5EF4-FFF2-40B4-BE49-F238E27FC236}">
                    <a16:creationId xmlns:a16="http://schemas.microsoft.com/office/drawing/2014/main" id="{77AAE760-DC9F-47B2-8EEF-AD98E681276B}"/>
                  </a:ext>
                </a:extLst>
              </p:cNvPr>
              <p:cNvSpPr/>
              <p:nvPr/>
            </p:nvSpPr>
            <p:spPr>
              <a:xfrm>
                <a:off x="4101132" y="3902376"/>
                <a:ext cx="681208" cy="625247"/>
              </a:xfrm>
              <a:prstGeom prst="arc">
                <a:avLst>
                  <a:gd name="adj1" fmla="val 1728715"/>
                  <a:gd name="adj2" fmla="val 5385115"/>
                </a:avLst>
              </a:prstGeom>
              <a:ln w="25400">
                <a:solidFill>
                  <a:srgbClr val="00CC96"/>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013"/>
              </a:p>
            </p:txBody>
          </p:sp>
        </p:grpSp>
        <p:grpSp>
          <p:nvGrpSpPr>
            <p:cNvPr id="146" name="Group 145">
              <a:extLst>
                <a:ext uri="{FF2B5EF4-FFF2-40B4-BE49-F238E27FC236}">
                  <a16:creationId xmlns:a16="http://schemas.microsoft.com/office/drawing/2014/main" id="{B3B46B85-D342-4775-BAA9-BC98BE593266}"/>
                </a:ext>
              </a:extLst>
            </p:cNvPr>
            <p:cNvGrpSpPr/>
            <p:nvPr/>
          </p:nvGrpSpPr>
          <p:grpSpPr>
            <a:xfrm>
              <a:off x="6605696" y="-372011"/>
              <a:ext cx="1496576" cy="5242995"/>
              <a:chOff x="5004468" y="-2468422"/>
              <a:chExt cx="1995435" cy="6990660"/>
            </a:xfrm>
          </p:grpSpPr>
          <p:sp>
            <p:nvSpPr>
              <p:cNvPr id="147" name="Arc 146">
                <a:extLst>
                  <a:ext uri="{FF2B5EF4-FFF2-40B4-BE49-F238E27FC236}">
                    <a16:creationId xmlns:a16="http://schemas.microsoft.com/office/drawing/2014/main" id="{316B9870-651D-4420-A6B3-6881FD96B4A5}"/>
                  </a:ext>
                </a:extLst>
              </p:cNvPr>
              <p:cNvSpPr/>
              <p:nvPr/>
            </p:nvSpPr>
            <p:spPr>
              <a:xfrm flipH="1">
                <a:off x="5440199" y="-2468422"/>
                <a:ext cx="1121592" cy="6868073"/>
              </a:xfrm>
              <a:prstGeom prst="arc">
                <a:avLst>
                  <a:gd name="adj1" fmla="val 510767"/>
                  <a:gd name="adj2" fmla="val 10366307"/>
                </a:avLst>
              </a:prstGeom>
              <a:ln w="25400">
                <a:solidFill>
                  <a:srgbClr val="636EFA"/>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013"/>
              </a:p>
            </p:txBody>
          </p:sp>
          <p:sp>
            <p:nvSpPr>
              <p:cNvPr id="148" name="Arc 147">
                <a:extLst>
                  <a:ext uri="{FF2B5EF4-FFF2-40B4-BE49-F238E27FC236}">
                    <a16:creationId xmlns:a16="http://schemas.microsoft.com/office/drawing/2014/main" id="{20B598E3-618C-4074-9F80-6B48923E83A8}"/>
                  </a:ext>
                </a:extLst>
              </p:cNvPr>
              <p:cNvSpPr/>
              <p:nvPr/>
            </p:nvSpPr>
            <p:spPr>
              <a:xfrm flipH="1">
                <a:off x="5865977" y="3978374"/>
                <a:ext cx="1133926" cy="543864"/>
              </a:xfrm>
              <a:prstGeom prst="arc">
                <a:avLst>
                  <a:gd name="adj1" fmla="val 600329"/>
                  <a:gd name="adj2" fmla="val 5422691"/>
                </a:avLst>
              </a:prstGeom>
              <a:ln w="25400">
                <a:solidFill>
                  <a:srgbClr val="636EFA"/>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013"/>
              </a:p>
            </p:txBody>
          </p:sp>
          <p:sp>
            <p:nvSpPr>
              <p:cNvPr id="149" name="Arc 148">
                <a:extLst>
                  <a:ext uri="{FF2B5EF4-FFF2-40B4-BE49-F238E27FC236}">
                    <a16:creationId xmlns:a16="http://schemas.microsoft.com/office/drawing/2014/main" id="{12991481-C0EA-48DA-B904-994A031DFF6A}"/>
                  </a:ext>
                </a:extLst>
              </p:cNvPr>
              <p:cNvSpPr/>
              <p:nvPr/>
            </p:nvSpPr>
            <p:spPr>
              <a:xfrm>
                <a:off x="5004468" y="3978374"/>
                <a:ext cx="1133926" cy="543864"/>
              </a:xfrm>
              <a:prstGeom prst="arc">
                <a:avLst>
                  <a:gd name="adj1" fmla="val 600329"/>
                  <a:gd name="adj2" fmla="val 5422691"/>
                </a:avLst>
              </a:prstGeom>
              <a:ln w="25400">
                <a:solidFill>
                  <a:srgbClr val="636EFA"/>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013"/>
              </a:p>
            </p:txBody>
          </p:sp>
        </p:grpSp>
        <p:pic>
          <p:nvPicPr>
            <p:cNvPr id="150" name="Graphic 7" descr="Rocket with solid fill">
              <a:extLst>
                <a:ext uri="{FF2B5EF4-FFF2-40B4-BE49-F238E27FC236}">
                  <a16:creationId xmlns:a16="http://schemas.microsoft.com/office/drawing/2014/main" id="{22C6093A-EBC9-4519-A830-78A597EB46CC}"/>
                </a:ext>
              </a:extLst>
            </p:cNvPr>
            <p:cNvPicPr>
              <a:picLocks noChangeAspect="1"/>
            </p:cNvPicPr>
            <p:nvPr/>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5775295" y="4780166"/>
              <a:ext cx="164809" cy="164809"/>
            </a:xfrm>
            <a:prstGeom prst="rect">
              <a:avLst/>
            </a:prstGeom>
          </p:spPr>
        </p:pic>
        <p:pic>
          <p:nvPicPr>
            <p:cNvPr id="151" name="Graphic 9" descr="Satellite with solid fill">
              <a:extLst>
                <a:ext uri="{FF2B5EF4-FFF2-40B4-BE49-F238E27FC236}">
                  <a16:creationId xmlns:a16="http://schemas.microsoft.com/office/drawing/2014/main" id="{90F03E16-12D6-4D5E-A64E-8D6F4F38B5A0}"/>
                </a:ext>
              </a:extLst>
            </p:cNvPr>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6433390" y="4779347"/>
              <a:ext cx="173465" cy="173465"/>
            </a:xfrm>
            <a:prstGeom prst="rect">
              <a:avLst/>
            </a:prstGeom>
          </p:spPr>
        </p:pic>
        <p:pic>
          <p:nvPicPr>
            <p:cNvPr id="152" name="Graphic 59" descr="Satellite with solid fill">
              <a:extLst>
                <a:ext uri="{FF2B5EF4-FFF2-40B4-BE49-F238E27FC236}">
                  <a16:creationId xmlns:a16="http://schemas.microsoft.com/office/drawing/2014/main" id="{4C77C97E-B210-46DC-9D0B-FD4FEFDCCA4D}"/>
                </a:ext>
              </a:extLst>
            </p:cNvPr>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6938860" y="4789854"/>
              <a:ext cx="173465" cy="173465"/>
            </a:xfrm>
            <a:prstGeom prst="rect">
              <a:avLst/>
            </a:prstGeom>
          </p:spPr>
        </p:pic>
        <p:sp>
          <p:nvSpPr>
            <p:cNvPr id="153" name="TextBox 152">
              <a:extLst>
                <a:ext uri="{FF2B5EF4-FFF2-40B4-BE49-F238E27FC236}">
                  <a16:creationId xmlns:a16="http://schemas.microsoft.com/office/drawing/2014/main" id="{CD163340-6417-4114-93E9-E3BA119638BB}"/>
                </a:ext>
              </a:extLst>
            </p:cNvPr>
            <p:cNvSpPr txBox="1"/>
            <p:nvPr/>
          </p:nvSpPr>
          <p:spPr>
            <a:xfrm>
              <a:off x="5678867" y="4918714"/>
              <a:ext cx="485603" cy="238613"/>
            </a:xfrm>
            <a:prstGeom prst="rect">
              <a:avLst/>
            </a:prstGeom>
            <a:noFill/>
          </p:spPr>
          <p:txBody>
            <a:bodyPr wrap="none" rtlCol="0">
              <a:spAutoFit/>
            </a:bodyPr>
            <a:lstStyle/>
            <a:p>
              <a:r>
                <a:rPr lang="en-US" sz="563"/>
                <a:t>EBN-1</a:t>
              </a:r>
            </a:p>
          </p:txBody>
        </p:sp>
        <p:sp>
          <p:nvSpPr>
            <p:cNvPr id="154" name="TextBox 153">
              <a:extLst>
                <a:ext uri="{FF2B5EF4-FFF2-40B4-BE49-F238E27FC236}">
                  <a16:creationId xmlns:a16="http://schemas.microsoft.com/office/drawing/2014/main" id="{265CDA45-E116-4679-BD50-684BFC51B322}"/>
                </a:ext>
              </a:extLst>
            </p:cNvPr>
            <p:cNvSpPr txBox="1"/>
            <p:nvPr/>
          </p:nvSpPr>
          <p:spPr>
            <a:xfrm>
              <a:off x="6330512" y="4920096"/>
              <a:ext cx="485603" cy="238613"/>
            </a:xfrm>
            <a:prstGeom prst="rect">
              <a:avLst/>
            </a:prstGeom>
            <a:noFill/>
          </p:spPr>
          <p:txBody>
            <a:bodyPr wrap="none" rtlCol="0">
              <a:spAutoFit/>
            </a:bodyPr>
            <a:lstStyle/>
            <a:p>
              <a:r>
                <a:rPr lang="en-US" sz="563"/>
                <a:t>EBN-2</a:t>
              </a:r>
            </a:p>
          </p:txBody>
        </p:sp>
        <p:sp>
          <p:nvSpPr>
            <p:cNvPr id="155" name="TextBox 154">
              <a:extLst>
                <a:ext uri="{FF2B5EF4-FFF2-40B4-BE49-F238E27FC236}">
                  <a16:creationId xmlns:a16="http://schemas.microsoft.com/office/drawing/2014/main" id="{5B7A8437-B7DD-4D45-AA15-F66329D1E3C2}"/>
                </a:ext>
              </a:extLst>
            </p:cNvPr>
            <p:cNvSpPr txBox="1"/>
            <p:nvPr/>
          </p:nvSpPr>
          <p:spPr>
            <a:xfrm>
              <a:off x="6836116" y="4918714"/>
              <a:ext cx="485603" cy="238613"/>
            </a:xfrm>
            <a:prstGeom prst="rect">
              <a:avLst/>
            </a:prstGeom>
            <a:noFill/>
          </p:spPr>
          <p:txBody>
            <a:bodyPr wrap="none" rtlCol="0">
              <a:spAutoFit/>
            </a:bodyPr>
            <a:lstStyle/>
            <a:p>
              <a:r>
                <a:rPr lang="en-US" sz="563"/>
                <a:t>EBN-3</a:t>
              </a:r>
            </a:p>
          </p:txBody>
        </p:sp>
        <p:grpSp>
          <p:nvGrpSpPr>
            <p:cNvPr id="156" name="Group 155">
              <a:extLst>
                <a:ext uri="{FF2B5EF4-FFF2-40B4-BE49-F238E27FC236}">
                  <a16:creationId xmlns:a16="http://schemas.microsoft.com/office/drawing/2014/main" id="{0AE7369D-5887-49A9-B573-3DAF0EFE8C77}"/>
                </a:ext>
              </a:extLst>
            </p:cNvPr>
            <p:cNvGrpSpPr/>
            <p:nvPr/>
          </p:nvGrpSpPr>
          <p:grpSpPr>
            <a:xfrm>
              <a:off x="6858870" y="2374212"/>
              <a:ext cx="612090" cy="238614"/>
              <a:chOff x="6545612" y="1738641"/>
              <a:chExt cx="816119" cy="318152"/>
            </a:xfrm>
          </p:grpSpPr>
          <p:pic>
            <p:nvPicPr>
              <p:cNvPr id="157" name="Graphic 64" descr="Satellite with solid fill">
                <a:extLst>
                  <a:ext uri="{FF2B5EF4-FFF2-40B4-BE49-F238E27FC236}">
                    <a16:creationId xmlns:a16="http://schemas.microsoft.com/office/drawing/2014/main" id="{279BE1F8-62D4-4DA0-BEF1-4F6D65235574}"/>
                  </a:ext>
                </a:extLst>
              </p:cNvPr>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6545612" y="1756863"/>
                <a:ext cx="231286" cy="231286"/>
              </a:xfrm>
              <a:prstGeom prst="rect">
                <a:avLst/>
              </a:prstGeom>
            </p:spPr>
          </p:pic>
          <p:sp>
            <p:nvSpPr>
              <p:cNvPr id="158" name="TextBox 157">
                <a:extLst>
                  <a:ext uri="{FF2B5EF4-FFF2-40B4-BE49-F238E27FC236}">
                    <a16:creationId xmlns:a16="http://schemas.microsoft.com/office/drawing/2014/main" id="{9A7DD5BC-F777-45BC-9D36-0F64EB40FC6D}"/>
                  </a:ext>
                </a:extLst>
              </p:cNvPr>
              <p:cNvSpPr txBox="1"/>
              <p:nvPr/>
            </p:nvSpPr>
            <p:spPr>
              <a:xfrm>
                <a:off x="6714261" y="1738641"/>
                <a:ext cx="647470" cy="318152"/>
              </a:xfrm>
              <a:prstGeom prst="rect">
                <a:avLst/>
              </a:prstGeom>
              <a:noFill/>
            </p:spPr>
            <p:txBody>
              <a:bodyPr wrap="none" rtlCol="0">
                <a:spAutoFit/>
              </a:bodyPr>
              <a:lstStyle/>
              <a:p>
                <a:r>
                  <a:rPr lang="en-US" sz="563"/>
                  <a:t>EBN-5</a:t>
                </a:r>
              </a:p>
            </p:txBody>
          </p:sp>
        </p:grpSp>
        <p:grpSp>
          <p:nvGrpSpPr>
            <p:cNvPr id="159" name="Group 158">
              <a:extLst>
                <a:ext uri="{FF2B5EF4-FFF2-40B4-BE49-F238E27FC236}">
                  <a16:creationId xmlns:a16="http://schemas.microsoft.com/office/drawing/2014/main" id="{66B09FDC-3576-4DCC-8935-CF025063BCEA}"/>
                </a:ext>
              </a:extLst>
            </p:cNvPr>
            <p:cNvGrpSpPr/>
            <p:nvPr/>
          </p:nvGrpSpPr>
          <p:grpSpPr>
            <a:xfrm>
              <a:off x="7357064" y="2317996"/>
              <a:ext cx="622009" cy="238612"/>
              <a:chOff x="6545612" y="1738514"/>
              <a:chExt cx="829344" cy="318150"/>
            </a:xfrm>
          </p:grpSpPr>
          <p:pic>
            <p:nvPicPr>
              <p:cNvPr id="160" name="Graphic 68" descr="Satellite with solid fill">
                <a:extLst>
                  <a:ext uri="{FF2B5EF4-FFF2-40B4-BE49-F238E27FC236}">
                    <a16:creationId xmlns:a16="http://schemas.microsoft.com/office/drawing/2014/main" id="{DEBB390F-0423-4186-9B58-A9C78F8DA7D1}"/>
                  </a:ext>
                </a:extLst>
              </p:cNvPr>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6545612" y="1756863"/>
                <a:ext cx="231286" cy="231286"/>
              </a:xfrm>
              <a:prstGeom prst="rect">
                <a:avLst/>
              </a:prstGeom>
            </p:spPr>
          </p:pic>
          <p:sp>
            <p:nvSpPr>
              <p:cNvPr id="161" name="TextBox 160">
                <a:extLst>
                  <a:ext uri="{FF2B5EF4-FFF2-40B4-BE49-F238E27FC236}">
                    <a16:creationId xmlns:a16="http://schemas.microsoft.com/office/drawing/2014/main" id="{99A8879A-23F5-4444-8989-55C783ED50A3}"/>
                  </a:ext>
                </a:extLst>
              </p:cNvPr>
              <p:cNvSpPr txBox="1"/>
              <p:nvPr/>
            </p:nvSpPr>
            <p:spPr>
              <a:xfrm>
                <a:off x="6727487" y="1738514"/>
                <a:ext cx="647469" cy="318150"/>
              </a:xfrm>
              <a:prstGeom prst="rect">
                <a:avLst/>
              </a:prstGeom>
              <a:noFill/>
            </p:spPr>
            <p:txBody>
              <a:bodyPr wrap="none" rtlCol="0">
                <a:spAutoFit/>
              </a:bodyPr>
              <a:lstStyle/>
              <a:p>
                <a:r>
                  <a:rPr lang="en-US" sz="563"/>
                  <a:t>EBN-4</a:t>
                </a:r>
              </a:p>
            </p:txBody>
          </p:sp>
        </p:grpSp>
        <p:grpSp>
          <p:nvGrpSpPr>
            <p:cNvPr id="162" name="Group 161">
              <a:extLst>
                <a:ext uri="{FF2B5EF4-FFF2-40B4-BE49-F238E27FC236}">
                  <a16:creationId xmlns:a16="http://schemas.microsoft.com/office/drawing/2014/main" id="{CC4CC792-0AA4-455D-A305-B04E044ECC93}"/>
                </a:ext>
              </a:extLst>
            </p:cNvPr>
            <p:cNvGrpSpPr/>
            <p:nvPr/>
          </p:nvGrpSpPr>
          <p:grpSpPr>
            <a:xfrm>
              <a:off x="7531263" y="4789859"/>
              <a:ext cx="400108" cy="367006"/>
              <a:chOff x="6457921" y="1756863"/>
              <a:chExt cx="533477" cy="489340"/>
            </a:xfrm>
          </p:grpSpPr>
          <p:pic>
            <p:nvPicPr>
              <p:cNvPr id="163" name="Graphic 71" descr="Satellite with solid fill">
                <a:extLst>
                  <a:ext uri="{FF2B5EF4-FFF2-40B4-BE49-F238E27FC236}">
                    <a16:creationId xmlns:a16="http://schemas.microsoft.com/office/drawing/2014/main" id="{7ED4F17C-FDA3-492D-B091-AB482100F691}"/>
                  </a:ext>
                </a:extLst>
              </p:cNvPr>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6545612" y="1756863"/>
                <a:ext cx="231286" cy="231286"/>
              </a:xfrm>
              <a:prstGeom prst="rect">
                <a:avLst/>
              </a:prstGeom>
            </p:spPr>
          </p:pic>
          <p:sp>
            <p:nvSpPr>
              <p:cNvPr id="164" name="TextBox 163">
                <a:extLst>
                  <a:ext uri="{FF2B5EF4-FFF2-40B4-BE49-F238E27FC236}">
                    <a16:creationId xmlns:a16="http://schemas.microsoft.com/office/drawing/2014/main" id="{563BCA00-D450-4264-92FB-C9C54DB68172}"/>
                  </a:ext>
                </a:extLst>
              </p:cNvPr>
              <p:cNvSpPr txBox="1"/>
              <p:nvPr/>
            </p:nvSpPr>
            <p:spPr>
              <a:xfrm>
                <a:off x="6457921" y="1928052"/>
                <a:ext cx="533477" cy="318151"/>
              </a:xfrm>
              <a:prstGeom prst="rect">
                <a:avLst/>
              </a:prstGeom>
              <a:noFill/>
            </p:spPr>
            <p:txBody>
              <a:bodyPr wrap="none" rtlCol="0">
                <a:spAutoFit/>
              </a:bodyPr>
              <a:lstStyle/>
              <a:p>
                <a:r>
                  <a:rPr lang="en-US" sz="563"/>
                  <a:t>TMI</a:t>
                </a:r>
              </a:p>
            </p:txBody>
          </p:sp>
        </p:grpSp>
        <p:sp>
          <p:nvSpPr>
            <p:cNvPr id="165" name="TextBox 164">
              <a:extLst>
                <a:ext uri="{FF2B5EF4-FFF2-40B4-BE49-F238E27FC236}">
                  <a16:creationId xmlns:a16="http://schemas.microsoft.com/office/drawing/2014/main" id="{2A9AB658-DF32-4C59-9B82-F371B6D77979}"/>
                </a:ext>
              </a:extLst>
            </p:cNvPr>
            <p:cNvSpPr txBox="1"/>
            <p:nvPr/>
          </p:nvSpPr>
          <p:spPr>
            <a:xfrm>
              <a:off x="5575962" y="4409373"/>
              <a:ext cx="333141" cy="330689"/>
            </a:xfrm>
            <a:prstGeom prst="rect">
              <a:avLst/>
            </a:prstGeom>
            <a:noFill/>
          </p:spPr>
          <p:txBody>
            <a:bodyPr wrap="square" rtlCol="0">
              <a:spAutoFit/>
            </a:bodyPr>
            <a:lstStyle/>
            <a:p>
              <a:pPr algn="ctr"/>
              <a:r>
                <a:rPr lang="en-US" sz="506">
                  <a:solidFill>
                    <a:srgbClr val="8AB1E2"/>
                  </a:solidFill>
                </a:rPr>
                <a:t>SSO</a:t>
              </a:r>
            </a:p>
          </p:txBody>
        </p:sp>
        <p:sp>
          <p:nvSpPr>
            <p:cNvPr id="166" name="TextBox 165">
              <a:extLst>
                <a:ext uri="{FF2B5EF4-FFF2-40B4-BE49-F238E27FC236}">
                  <a16:creationId xmlns:a16="http://schemas.microsoft.com/office/drawing/2014/main" id="{397B0941-5CC5-4703-B087-944D9619F7AF}"/>
                </a:ext>
              </a:extLst>
            </p:cNvPr>
            <p:cNvSpPr txBox="1"/>
            <p:nvPr/>
          </p:nvSpPr>
          <p:spPr>
            <a:xfrm>
              <a:off x="5977182" y="4060695"/>
              <a:ext cx="430788" cy="330689"/>
            </a:xfrm>
            <a:prstGeom prst="rect">
              <a:avLst/>
            </a:prstGeom>
            <a:noFill/>
          </p:spPr>
          <p:txBody>
            <a:bodyPr wrap="square" rtlCol="0">
              <a:spAutoFit/>
            </a:bodyPr>
            <a:lstStyle/>
            <a:p>
              <a:pPr algn="ctr"/>
              <a:r>
                <a:rPr lang="en-US" sz="506">
                  <a:solidFill>
                    <a:srgbClr val="00CC96"/>
                  </a:solidFill>
                </a:rPr>
                <a:t>Orbit A</a:t>
              </a:r>
            </a:p>
          </p:txBody>
        </p:sp>
        <p:sp>
          <p:nvSpPr>
            <p:cNvPr id="167" name="TextBox 166">
              <a:extLst>
                <a:ext uri="{FF2B5EF4-FFF2-40B4-BE49-F238E27FC236}">
                  <a16:creationId xmlns:a16="http://schemas.microsoft.com/office/drawing/2014/main" id="{97A035CE-2007-418E-8883-D60A6351017A}"/>
                </a:ext>
              </a:extLst>
            </p:cNvPr>
            <p:cNvSpPr txBox="1"/>
            <p:nvPr/>
          </p:nvSpPr>
          <p:spPr>
            <a:xfrm>
              <a:off x="6539367" y="3402193"/>
              <a:ext cx="430788" cy="330689"/>
            </a:xfrm>
            <a:prstGeom prst="rect">
              <a:avLst/>
            </a:prstGeom>
            <a:noFill/>
          </p:spPr>
          <p:txBody>
            <a:bodyPr wrap="square" rtlCol="0">
              <a:spAutoFit/>
            </a:bodyPr>
            <a:lstStyle/>
            <a:p>
              <a:pPr algn="ctr"/>
              <a:r>
                <a:rPr lang="en-US" sz="506">
                  <a:solidFill>
                    <a:srgbClr val="EF553B"/>
                  </a:solidFill>
                </a:rPr>
                <a:t>Orbit B</a:t>
              </a:r>
            </a:p>
          </p:txBody>
        </p:sp>
        <p:sp>
          <p:nvSpPr>
            <p:cNvPr id="168" name="TextBox 167">
              <a:extLst>
                <a:ext uri="{FF2B5EF4-FFF2-40B4-BE49-F238E27FC236}">
                  <a16:creationId xmlns:a16="http://schemas.microsoft.com/office/drawing/2014/main" id="{0E4EE23B-C400-41B6-B2C6-07D146F92D29}"/>
                </a:ext>
              </a:extLst>
            </p:cNvPr>
            <p:cNvSpPr txBox="1"/>
            <p:nvPr/>
          </p:nvSpPr>
          <p:spPr>
            <a:xfrm>
              <a:off x="6516507" y="2231600"/>
              <a:ext cx="430788" cy="330689"/>
            </a:xfrm>
            <a:prstGeom prst="rect">
              <a:avLst/>
            </a:prstGeom>
            <a:noFill/>
          </p:spPr>
          <p:txBody>
            <a:bodyPr wrap="square" rtlCol="0">
              <a:spAutoFit/>
            </a:bodyPr>
            <a:lstStyle/>
            <a:p>
              <a:pPr algn="ctr"/>
              <a:r>
                <a:rPr lang="en-US" sz="506">
                  <a:solidFill>
                    <a:srgbClr val="636EFA"/>
                  </a:solidFill>
                </a:rPr>
                <a:t>Orbit C</a:t>
              </a:r>
            </a:p>
          </p:txBody>
        </p:sp>
      </p:grpSp>
      <p:sp>
        <p:nvSpPr>
          <p:cNvPr id="169" name="TextBox 168">
            <a:extLst>
              <a:ext uri="{FF2B5EF4-FFF2-40B4-BE49-F238E27FC236}">
                <a16:creationId xmlns:a16="http://schemas.microsoft.com/office/drawing/2014/main" id="{786A387B-C333-4ABF-BEB0-FDB764A184E3}"/>
              </a:ext>
            </a:extLst>
          </p:cNvPr>
          <p:cNvSpPr txBox="1"/>
          <p:nvPr/>
        </p:nvSpPr>
        <p:spPr>
          <a:xfrm>
            <a:off x="8345525" y="2165131"/>
            <a:ext cx="457176" cy="196208"/>
          </a:xfrm>
          <a:prstGeom prst="rect">
            <a:avLst/>
          </a:prstGeom>
          <a:noFill/>
        </p:spPr>
        <p:txBody>
          <a:bodyPr wrap="none" rtlCol="0">
            <a:spAutoFit/>
          </a:bodyPr>
          <a:lstStyle/>
          <a:p>
            <a:r>
              <a:rPr lang="en-US" sz="675"/>
              <a:t>to Mars</a:t>
            </a:r>
          </a:p>
        </p:txBody>
      </p:sp>
      <p:sp>
        <p:nvSpPr>
          <p:cNvPr id="170" name="TextBox 169">
            <a:extLst>
              <a:ext uri="{FF2B5EF4-FFF2-40B4-BE49-F238E27FC236}">
                <a16:creationId xmlns:a16="http://schemas.microsoft.com/office/drawing/2014/main" id="{7B4FED00-5110-4644-B1B2-C294B3F94F55}"/>
              </a:ext>
            </a:extLst>
          </p:cNvPr>
          <p:cNvSpPr txBox="1"/>
          <p:nvPr/>
        </p:nvSpPr>
        <p:spPr>
          <a:xfrm>
            <a:off x="457200" y="3674087"/>
            <a:ext cx="5029645" cy="923330"/>
          </a:xfrm>
          <a:prstGeom prst="rect">
            <a:avLst/>
          </a:prstGeom>
          <a:solidFill>
            <a:schemeClr val="tx2">
              <a:lumMod val="40000"/>
              <a:lumOff val="60000"/>
            </a:schemeClr>
          </a:solidFill>
          <a:ln w="19050">
            <a:solidFill>
              <a:schemeClr val="tx1"/>
            </a:solidFill>
          </a:ln>
        </p:spPr>
        <p:txBody>
          <a:bodyPr wrap="square" rtlCol="0">
            <a:spAutoFit/>
          </a:bodyPr>
          <a:lstStyle/>
          <a:p>
            <a:r>
              <a:rPr lang="en-US" i="1" dirty="0"/>
              <a:t>Lesson: Simpler propulsion and much lower SC mass if delivered on Mars-bound trajectories or directly into Mars orbit. </a:t>
            </a:r>
          </a:p>
        </p:txBody>
      </p:sp>
    </p:spTree>
    <p:extLst>
      <p:ext uri="{BB962C8B-B14F-4D97-AF65-F5344CB8AC3E}">
        <p14:creationId xmlns:p14="http://schemas.microsoft.com/office/powerpoint/2010/main" val="6512186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5A880A-0B8C-4FE7-9265-87FA86BB37AE}"/>
              </a:ext>
            </a:extLst>
          </p:cNvPr>
          <p:cNvSpPr>
            <a:spLocks noGrp="1"/>
          </p:cNvSpPr>
          <p:nvPr>
            <p:ph type="title"/>
          </p:nvPr>
        </p:nvSpPr>
        <p:spPr/>
        <p:txBody>
          <a:bodyPr/>
          <a:lstStyle/>
          <a:p>
            <a:r>
              <a:rPr lang="en-US" dirty="0"/>
              <a:t>Reasons ESCAPADE is possible (3)</a:t>
            </a:r>
          </a:p>
        </p:txBody>
      </p:sp>
      <p:sp>
        <p:nvSpPr>
          <p:cNvPr id="3" name="Content Placeholder 2">
            <a:extLst>
              <a:ext uri="{FF2B5EF4-FFF2-40B4-BE49-F238E27FC236}">
                <a16:creationId xmlns:a16="http://schemas.microsoft.com/office/drawing/2014/main" id="{C2888FFF-28DF-442E-87F6-A99C89D46A78}"/>
              </a:ext>
            </a:extLst>
          </p:cNvPr>
          <p:cNvSpPr>
            <a:spLocks noGrp="1"/>
          </p:cNvSpPr>
          <p:nvPr>
            <p:ph idx="1"/>
          </p:nvPr>
        </p:nvSpPr>
        <p:spPr>
          <a:xfrm>
            <a:off x="175177" y="650310"/>
            <a:ext cx="5401559" cy="3260383"/>
          </a:xfrm>
        </p:spPr>
        <p:txBody>
          <a:bodyPr>
            <a:normAutofit fontScale="92500" lnSpcReduction="10000"/>
          </a:bodyPr>
          <a:lstStyle/>
          <a:p>
            <a:pPr marL="385763" indent="-385763">
              <a:buFont typeface="+mj-lt"/>
              <a:buAutoNum type="arabicPeriod" startAt="3"/>
            </a:pPr>
            <a:r>
              <a:rPr lang="en-US" b="1" u="sng" dirty="0"/>
              <a:t>Modest Telemetry Requirements.</a:t>
            </a:r>
            <a:r>
              <a:rPr lang="en-US" b="1" dirty="0"/>
              <a:t> </a:t>
            </a:r>
          </a:p>
          <a:p>
            <a:pPr lvl="1"/>
            <a:r>
              <a:rPr lang="en-US" dirty="0"/>
              <a:t>No imagers or imaging spectrometers</a:t>
            </a:r>
          </a:p>
          <a:p>
            <a:pPr lvl="1"/>
            <a:r>
              <a:rPr lang="en-US" dirty="0"/>
              <a:t>60 cm antenna. Limited to 300 bps average.</a:t>
            </a:r>
          </a:p>
          <a:p>
            <a:pPr lvl="2"/>
            <a:r>
              <a:rPr lang="en-US" dirty="0"/>
              <a:t>Judicious slices of 4-D plasma data (e.g. range, resolution) are sufficient for science.</a:t>
            </a:r>
          </a:p>
          <a:p>
            <a:pPr lvl="1"/>
            <a:r>
              <a:rPr lang="en-US" dirty="0"/>
              <a:t>Data builds up on board: &gt;80% of data downlinked over final 20% of 11 month mission. L1 requirements resilient to this.</a:t>
            </a:r>
          </a:p>
          <a:p>
            <a:pPr lvl="1"/>
            <a:r>
              <a:rPr lang="en-US" dirty="0"/>
              <a:t>Exploits short Earth-Mars distance near end of mission (up to 6 x 8-hour DSN passes/week)</a:t>
            </a:r>
          </a:p>
          <a:p>
            <a:pPr lvl="1"/>
            <a:endParaRPr lang="en-US" dirty="0"/>
          </a:p>
          <a:p>
            <a:pPr lvl="1"/>
            <a:endParaRPr lang="en-US" dirty="0"/>
          </a:p>
        </p:txBody>
      </p:sp>
      <p:sp>
        <p:nvSpPr>
          <p:cNvPr id="4" name="Date Placeholder 3">
            <a:extLst>
              <a:ext uri="{FF2B5EF4-FFF2-40B4-BE49-F238E27FC236}">
                <a16:creationId xmlns:a16="http://schemas.microsoft.com/office/drawing/2014/main" id="{0F08C58B-97B8-4CBE-BC90-41EF665772B4}"/>
              </a:ext>
            </a:extLst>
          </p:cNvPr>
          <p:cNvSpPr>
            <a:spLocks noGrp="1"/>
          </p:cNvSpPr>
          <p:nvPr>
            <p:ph type="dt" sz="half" idx="10"/>
          </p:nvPr>
        </p:nvSpPr>
        <p:spPr/>
        <p:txBody>
          <a:bodyPr/>
          <a:lstStyle/>
          <a:p>
            <a:fld id="{6BD5FF4E-296C-4D2F-8EA8-0771AE8EEF72}" type="datetime1">
              <a:rPr lang="en-US" smtClean="0"/>
              <a:t>4/30/2024</a:t>
            </a:fld>
            <a:endParaRPr lang="en-US" dirty="0"/>
          </a:p>
        </p:txBody>
      </p:sp>
      <p:sp>
        <p:nvSpPr>
          <p:cNvPr id="5" name="Footer Placeholder 4">
            <a:extLst>
              <a:ext uri="{FF2B5EF4-FFF2-40B4-BE49-F238E27FC236}">
                <a16:creationId xmlns:a16="http://schemas.microsoft.com/office/drawing/2014/main" id="{06FB9C32-0B17-448B-BACC-E21825876819}"/>
              </a:ext>
            </a:extLst>
          </p:cNvPr>
          <p:cNvSpPr>
            <a:spLocks noGrp="1"/>
          </p:cNvSpPr>
          <p:nvPr>
            <p:ph type="ftr" sz="quarter" idx="11"/>
          </p:nvPr>
        </p:nvSpPr>
        <p:spPr/>
        <p:txBody>
          <a:bodyPr/>
          <a:lstStyle/>
          <a:p>
            <a:r>
              <a:rPr lang="en-US"/>
              <a:t>Low-Cost Science Mission Concepts for Mars Exploration</a:t>
            </a:r>
            <a:endParaRPr lang="en-US" dirty="0"/>
          </a:p>
        </p:txBody>
      </p:sp>
      <p:sp>
        <p:nvSpPr>
          <p:cNvPr id="170" name="TextBox 169">
            <a:extLst>
              <a:ext uri="{FF2B5EF4-FFF2-40B4-BE49-F238E27FC236}">
                <a16:creationId xmlns:a16="http://schemas.microsoft.com/office/drawing/2014/main" id="{7B4FED00-5110-4644-B1B2-C294B3F94F55}"/>
              </a:ext>
            </a:extLst>
          </p:cNvPr>
          <p:cNvSpPr txBox="1"/>
          <p:nvPr/>
        </p:nvSpPr>
        <p:spPr>
          <a:xfrm>
            <a:off x="457200" y="3763735"/>
            <a:ext cx="5029645" cy="923330"/>
          </a:xfrm>
          <a:prstGeom prst="rect">
            <a:avLst/>
          </a:prstGeom>
          <a:solidFill>
            <a:schemeClr val="tx2">
              <a:lumMod val="40000"/>
              <a:lumOff val="60000"/>
            </a:schemeClr>
          </a:solidFill>
          <a:ln w="19050">
            <a:solidFill>
              <a:schemeClr val="tx1"/>
            </a:solidFill>
          </a:ln>
        </p:spPr>
        <p:txBody>
          <a:bodyPr wrap="square" rtlCol="0">
            <a:spAutoFit/>
          </a:bodyPr>
          <a:lstStyle/>
          <a:p>
            <a:r>
              <a:rPr lang="en-US" i="1" dirty="0"/>
              <a:t>Lesson: Mars Science is highly constrained by small satellite antennas &amp; radios. Telecom relay needed for anything more ambitious!  </a:t>
            </a:r>
          </a:p>
        </p:txBody>
      </p:sp>
      <p:pic>
        <p:nvPicPr>
          <p:cNvPr id="78" name="Picture 77">
            <a:extLst>
              <a:ext uri="{FF2B5EF4-FFF2-40B4-BE49-F238E27FC236}">
                <a16:creationId xmlns:a16="http://schemas.microsoft.com/office/drawing/2014/main" id="{83F0AE70-F7CF-4D6B-A715-08C2B7D1A828}"/>
              </a:ext>
            </a:extLst>
          </p:cNvPr>
          <p:cNvPicPr>
            <a:picLocks noChangeAspect="1"/>
          </p:cNvPicPr>
          <p:nvPr/>
        </p:nvPicPr>
        <p:blipFill>
          <a:blip r:embed="rId2"/>
          <a:stretch>
            <a:fillRect/>
          </a:stretch>
        </p:blipFill>
        <p:spPr>
          <a:xfrm>
            <a:off x="5096145" y="1015159"/>
            <a:ext cx="4047855" cy="1997927"/>
          </a:xfrm>
          <a:prstGeom prst="rect">
            <a:avLst/>
          </a:prstGeom>
        </p:spPr>
      </p:pic>
    </p:spTree>
    <p:extLst>
      <p:ext uri="{BB962C8B-B14F-4D97-AF65-F5344CB8AC3E}">
        <p14:creationId xmlns:p14="http://schemas.microsoft.com/office/powerpoint/2010/main" val="64080593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5A880A-0B8C-4FE7-9265-87FA86BB37AE}"/>
              </a:ext>
            </a:extLst>
          </p:cNvPr>
          <p:cNvSpPr>
            <a:spLocks noGrp="1"/>
          </p:cNvSpPr>
          <p:nvPr>
            <p:ph type="title"/>
          </p:nvPr>
        </p:nvSpPr>
        <p:spPr/>
        <p:txBody>
          <a:bodyPr/>
          <a:lstStyle/>
          <a:p>
            <a:r>
              <a:rPr lang="en-US" dirty="0"/>
              <a:t>Reasons ESCAPADE is possible (4)</a:t>
            </a:r>
          </a:p>
        </p:txBody>
      </p:sp>
      <p:sp>
        <p:nvSpPr>
          <p:cNvPr id="3" name="Content Placeholder 2">
            <a:extLst>
              <a:ext uri="{FF2B5EF4-FFF2-40B4-BE49-F238E27FC236}">
                <a16:creationId xmlns:a16="http://schemas.microsoft.com/office/drawing/2014/main" id="{C2888FFF-28DF-442E-87F6-A99C89D46A78}"/>
              </a:ext>
            </a:extLst>
          </p:cNvPr>
          <p:cNvSpPr>
            <a:spLocks noGrp="1"/>
          </p:cNvSpPr>
          <p:nvPr>
            <p:ph idx="1"/>
          </p:nvPr>
        </p:nvSpPr>
        <p:spPr>
          <a:xfrm>
            <a:off x="175177" y="650309"/>
            <a:ext cx="5401559" cy="2847026"/>
          </a:xfrm>
        </p:spPr>
        <p:txBody>
          <a:bodyPr>
            <a:normAutofit fontScale="92500"/>
          </a:bodyPr>
          <a:lstStyle/>
          <a:p>
            <a:pPr marL="385763" indent="-385763">
              <a:buFont typeface="+mj-lt"/>
              <a:buAutoNum type="arabicPeriod" startAt="4"/>
            </a:pPr>
            <a:r>
              <a:rPr lang="en-US" b="1" u="sng" dirty="0"/>
              <a:t>MAVEN &amp; EMM Experience.</a:t>
            </a:r>
            <a:r>
              <a:rPr lang="en-US" b="1" dirty="0"/>
              <a:t> </a:t>
            </a:r>
          </a:p>
          <a:p>
            <a:pPr lvl="1"/>
            <a:r>
              <a:rPr lang="en-US" dirty="0"/>
              <a:t>Many team members on EMM and/or MAVEN</a:t>
            </a:r>
          </a:p>
          <a:p>
            <a:pPr lvl="1"/>
            <a:r>
              <a:rPr lang="en-US" dirty="0"/>
              <a:t>Plasma parameter ranges are known.</a:t>
            </a:r>
          </a:p>
          <a:p>
            <a:pPr lvl="1"/>
            <a:r>
              <a:rPr lang="en-US" dirty="0"/>
              <a:t>Data formatting, processing &amp; archiving.</a:t>
            </a:r>
          </a:p>
          <a:p>
            <a:pPr lvl="1"/>
            <a:r>
              <a:rPr lang="en-US" dirty="0"/>
              <a:t>Deep Space &amp; Mars orbit mission design, navigation, ops, incl. MOI.</a:t>
            </a:r>
          </a:p>
          <a:p>
            <a:pPr lvl="1"/>
            <a:r>
              <a:rPr lang="en-US" dirty="0"/>
              <a:t>Drag &amp; instrument erosion risk from Mars Upper Atmosphere.</a:t>
            </a:r>
          </a:p>
        </p:txBody>
      </p:sp>
      <p:sp>
        <p:nvSpPr>
          <p:cNvPr id="4" name="Date Placeholder 3">
            <a:extLst>
              <a:ext uri="{FF2B5EF4-FFF2-40B4-BE49-F238E27FC236}">
                <a16:creationId xmlns:a16="http://schemas.microsoft.com/office/drawing/2014/main" id="{0F08C58B-97B8-4CBE-BC90-41EF665772B4}"/>
              </a:ext>
            </a:extLst>
          </p:cNvPr>
          <p:cNvSpPr>
            <a:spLocks noGrp="1"/>
          </p:cNvSpPr>
          <p:nvPr>
            <p:ph type="dt" sz="half" idx="10"/>
          </p:nvPr>
        </p:nvSpPr>
        <p:spPr/>
        <p:txBody>
          <a:bodyPr/>
          <a:lstStyle/>
          <a:p>
            <a:fld id="{6BD5FF4E-296C-4D2F-8EA8-0771AE8EEF72}" type="datetime1">
              <a:rPr lang="en-US" smtClean="0"/>
              <a:t>4/30/2024</a:t>
            </a:fld>
            <a:endParaRPr lang="en-US" dirty="0"/>
          </a:p>
        </p:txBody>
      </p:sp>
      <p:sp>
        <p:nvSpPr>
          <p:cNvPr id="5" name="Footer Placeholder 4">
            <a:extLst>
              <a:ext uri="{FF2B5EF4-FFF2-40B4-BE49-F238E27FC236}">
                <a16:creationId xmlns:a16="http://schemas.microsoft.com/office/drawing/2014/main" id="{06FB9C32-0B17-448B-BACC-E21825876819}"/>
              </a:ext>
            </a:extLst>
          </p:cNvPr>
          <p:cNvSpPr>
            <a:spLocks noGrp="1"/>
          </p:cNvSpPr>
          <p:nvPr>
            <p:ph type="ftr" sz="quarter" idx="11"/>
          </p:nvPr>
        </p:nvSpPr>
        <p:spPr/>
        <p:txBody>
          <a:bodyPr/>
          <a:lstStyle/>
          <a:p>
            <a:r>
              <a:rPr lang="en-US"/>
              <a:t>Low-Cost Science Mission Concepts for Mars Exploration</a:t>
            </a:r>
            <a:endParaRPr lang="en-US" dirty="0"/>
          </a:p>
        </p:txBody>
      </p:sp>
      <p:sp>
        <p:nvSpPr>
          <p:cNvPr id="170" name="TextBox 169">
            <a:extLst>
              <a:ext uri="{FF2B5EF4-FFF2-40B4-BE49-F238E27FC236}">
                <a16:creationId xmlns:a16="http://schemas.microsoft.com/office/drawing/2014/main" id="{7B4FED00-5110-4644-B1B2-C294B3F94F55}"/>
              </a:ext>
            </a:extLst>
          </p:cNvPr>
          <p:cNvSpPr txBox="1"/>
          <p:nvPr/>
        </p:nvSpPr>
        <p:spPr>
          <a:xfrm>
            <a:off x="457200" y="3631057"/>
            <a:ext cx="5029645" cy="923330"/>
          </a:xfrm>
          <a:prstGeom prst="rect">
            <a:avLst/>
          </a:prstGeom>
          <a:solidFill>
            <a:schemeClr val="tx2">
              <a:lumMod val="40000"/>
              <a:lumOff val="60000"/>
            </a:schemeClr>
          </a:solidFill>
          <a:ln w="19050">
            <a:solidFill>
              <a:schemeClr val="tx1"/>
            </a:solidFill>
          </a:ln>
        </p:spPr>
        <p:txBody>
          <a:bodyPr wrap="square" rtlCol="0">
            <a:spAutoFit/>
          </a:bodyPr>
          <a:lstStyle/>
          <a:p>
            <a:r>
              <a:rPr lang="en-US" i="1" dirty="0"/>
              <a:t>Lesson: less familiar teams will need greater resources, assistance etc. to succeed.  This will cost money.</a:t>
            </a:r>
          </a:p>
        </p:txBody>
      </p:sp>
      <p:pic>
        <p:nvPicPr>
          <p:cNvPr id="8" name="Picture 2" descr="Emirates Mars Mission - Wikipedia">
            <a:extLst>
              <a:ext uri="{FF2B5EF4-FFF2-40B4-BE49-F238E27FC236}">
                <a16:creationId xmlns:a16="http://schemas.microsoft.com/office/drawing/2014/main" id="{B388CC08-F677-4F0F-B8D4-358BD38FAF0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53843" y="824593"/>
            <a:ext cx="2586894" cy="1293447"/>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descr="A satellite in space&#10;&#10;Description automatically generated with low confidence">
            <a:extLst>
              <a:ext uri="{FF2B5EF4-FFF2-40B4-BE49-F238E27FC236}">
                <a16:creationId xmlns:a16="http://schemas.microsoft.com/office/drawing/2014/main" id="{09E22A85-63C2-4E7C-8F71-C72BBC0D5B1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855494" y="1802257"/>
            <a:ext cx="3288506" cy="2847026"/>
          </a:xfrm>
          <a:prstGeom prst="rect">
            <a:avLst/>
          </a:prstGeom>
        </p:spPr>
      </p:pic>
    </p:spTree>
    <p:extLst>
      <p:ext uri="{BB962C8B-B14F-4D97-AF65-F5344CB8AC3E}">
        <p14:creationId xmlns:p14="http://schemas.microsoft.com/office/powerpoint/2010/main" val="228092752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5A880A-0B8C-4FE7-9265-87FA86BB37AE}"/>
              </a:ext>
            </a:extLst>
          </p:cNvPr>
          <p:cNvSpPr>
            <a:spLocks noGrp="1"/>
          </p:cNvSpPr>
          <p:nvPr>
            <p:ph type="title"/>
          </p:nvPr>
        </p:nvSpPr>
        <p:spPr/>
        <p:txBody>
          <a:bodyPr/>
          <a:lstStyle/>
          <a:p>
            <a:r>
              <a:rPr lang="en-US" dirty="0"/>
              <a:t>Reasons ESCAPADE is possible (5)</a:t>
            </a:r>
          </a:p>
        </p:txBody>
      </p:sp>
      <p:sp>
        <p:nvSpPr>
          <p:cNvPr id="3" name="Content Placeholder 2">
            <a:extLst>
              <a:ext uri="{FF2B5EF4-FFF2-40B4-BE49-F238E27FC236}">
                <a16:creationId xmlns:a16="http://schemas.microsoft.com/office/drawing/2014/main" id="{C2888FFF-28DF-442E-87F6-A99C89D46A78}"/>
              </a:ext>
            </a:extLst>
          </p:cNvPr>
          <p:cNvSpPr>
            <a:spLocks noGrp="1"/>
          </p:cNvSpPr>
          <p:nvPr>
            <p:ph idx="1"/>
          </p:nvPr>
        </p:nvSpPr>
        <p:spPr>
          <a:xfrm>
            <a:off x="175177" y="650310"/>
            <a:ext cx="6405238" cy="3260383"/>
          </a:xfrm>
        </p:spPr>
        <p:txBody>
          <a:bodyPr>
            <a:normAutofit/>
          </a:bodyPr>
          <a:lstStyle/>
          <a:p>
            <a:pPr marL="385763" indent="-385763">
              <a:buFont typeface="+mj-lt"/>
              <a:buAutoNum type="arabicPeriod" startAt="5"/>
            </a:pPr>
            <a:r>
              <a:rPr lang="en-US" b="1" u="sng" dirty="0"/>
              <a:t>Rocket Lab USA Financial Commitment.</a:t>
            </a:r>
            <a:r>
              <a:rPr lang="en-US" b="1" dirty="0"/>
              <a:t> </a:t>
            </a:r>
          </a:p>
          <a:p>
            <a:pPr lvl="1"/>
            <a:r>
              <a:rPr lang="en-US" dirty="0"/>
              <a:t>Firm Fixed-Price (FFP) contract for SC buses &amp; I&amp;T. </a:t>
            </a:r>
          </a:p>
          <a:p>
            <a:pPr lvl="1"/>
            <a:r>
              <a:rPr lang="en-US" dirty="0"/>
              <a:t>Details provided to NASA HQ showing strong company financial position.</a:t>
            </a:r>
          </a:p>
          <a:p>
            <a:pPr lvl="1"/>
            <a:r>
              <a:rPr lang="en-US" dirty="0"/>
              <a:t>Personal guarantee from CEO Peter Beck that company will see it through for agreed price.</a:t>
            </a:r>
          </a:p>
          <a:p>
            <a:pPr lvl="1"/>
            <a:r>
              <a:rPr lang="en-US" dirty="0"/>
              <a:t>Given current uncertainty in </a:t>
            </a:r>
            <a:r>
              <a:rPr lang="en-US" dirty="0" err="1"/>
              <a:t>smallsat</a:t>
            </a:r>
            <a:r>
              <a:rPr lang="en-US" dirty="0"/>
              <a:t> cost modeling, all 3 above were needed for NASA to be confident in ESCAPADE’s costs.</a:t>
            </a:r>
          </a:p>
        </p:txBody>
      </p:sp>
      <p:sp>
        <p:nvSpPr>
          <p:cNvPr id="4" name="Date Placeholder 3">
            <a:extLst>
              <a:ext uri="{FF2B5EF4-FFF2-40B4-BE49-F238E27FC236}">
                <a16:creationId xmlns:a16="http://schemas.microsoft.com/office/drawing/2014/main" id="{0F08C58B-97B8-4CBE-BC90-41EF665772B4}"/>
              </a:ext>
            </a:extLst>
          </p:cNvPr>
          <p:cNvSpPr>
            <a:spLocks noGrp="1"/>
          </p:cNvSpPr>
          <p:nvPr>
            <p:ph type="dt" sz="half" idx="10"/>
          </p:nvPr>
        </p:nvSpPr>
        <p:spPr/>
        <p:txBody>
          <a:bodyPr/>
          <a:lstStyle/>
          <a:p>
            <a:fld id="{6BD5FF4E-296C-4D2F-8EA8-0771AE8EEF72}" type="datetime1">
              <a:rPr lang="en-US" smtClean="0"/>
              <a:t>4/30/2024</a:t>
            </a:fld>
            <a:endParaRPr lang="en-US" dirty="0"/>
          </a:p>
        </p:txBody>
      </p:sp>
      <p:sp>
        <p:nvSpPr>
          <p:cNvPr id="5" name="Footer Placeholder 4">
            <a:extLst>
              <a:ext uri="{FF2B5EF4-FFF2-40B4-BE49-F238E27FC236}">
                <a16:creationId xmlns:a16="http://schemas.microsoft.com/office/drawing/2014/main" id="{06FB9C32-0B17-448B-BACC-E21825876819}"/>
              </a:ext>
            </a:extLst>
          </p:cNvPr>
          <p:cNvSpPr>
            <a:spLocks noGrp="1"/>
          </p:cNvSpPr>
          <p:nvPr>
            <p:ph type="ftr" sz="quarter" idx="11"/>
          </p:nvPr>
        </p:nvSpPr>
        <p:spPr/>
        <p:txBody>
          <a:bodyPr/>
          <a:lstStyle/>
          <a:p>
            <a:r>
              <a:rPr lang="en-US"/>
              <a:t>Low-Cost Science Mission Concepts for Mars Exploration</a:t>
            </a:r>
            <a:endParaRPr lang="en-US" dirty="0"/>
          </a:p>
        </p:txBody>
      </p:sp>
      <p:sp>
        <p:nvSpPr>
          <p:cNvPr id="170" name="TextBox 169">
            <a:extLst>
              <a:ext uri="{FF2B5EF4-FFF2-40B4-BE49-F238E27FC236}">
                <a16:creationId xmlns:a16="http://schemas.microsoft.com/office/drawing/2014/main" id="{7B4FED00-5110-4644-B1B2-C294B3F94F55}"/>
              </a:ext>
            </a:extLst>
          </p:cNvPr>
          <p:cNvSpPr txBox="1"/>
          <p:nvPr/>
        </p:nvSpPr>
        <p:spPr>
          <a:xfrm>
            <a:off x="345389" y="4027354"/>
            <a:ext cx="8446757" cy="646331"/>
          </a:xfrm>
          <a:prstGeom prst="rect">
            <a:avLst/>
          </a:prstGeom>
          <a:solidFill>
            <a:schemeClr val="tx2">
              <a:lumMod val="40000"/>
              <a:lumOff val="60000"/>
            </a:schemeClr>
          </a:solidFill>
          <a:ln w="19050">
            <a:solidFill>
              <a:schemeClr val="tx1"/>
            </a:solidFill>
          </a:ln>
        </p:spPr>
        <p:txBody>
          <a:bodyPr wrap="square" rtlCol="0">
            <a:spAutoFit/>
          </a:bodyPr>
          <a:lstStyle/>
          <a:p>
            <a:r>
              <a:rPr lang="en-US" i="1" dirty="0"/>
              <a:t>Lesson: cost story has to make sense. Need realistic cost models and/or estimates from </a:t>
            </a:r>
            <a:r>
              <a:rPr lang="en-US" i="1" dirty="0" err="1"/>
              <a:t>Newspace</a:t>
            </a:r>
            <a:r>
              <a:rPr lang="en-US" i="1" dirty="0"/>
              <a:t> companies when setting cost caps for </a:t>
            </a:r>
            <a:r>
              <a:rPr lang="en-US" i="1" dirty="0" err="1"/>
              <a:t>Smallsat</a:t>
            </a:r>
            <a:r>
              <a:rPr lang="en-US" i="1" dirty="0"/>
              <a:t> Deep space missions.   </a:t>
            </a:r>
          </a:p>
        </p:txBody>
      </p:sp>
      <p:pic>
        <p:nvPicPr>
          <p:cNvPr id="1026" name="Picture 2" descr="180 Money Bag ideas | money bag, money, bags">
            <a:extLst>
              <a:ext uri="{FF2B5EF4-FFF2-40B4-BE49-F238E27FC236}">
                <a16:creationId xmlns:a16="http://schemas.microsoft.com/office/drawing/2014/main" id="{A1F3F619-82CE-4744-8D4F-A9E56B558B3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649242" y="804523"/>
            <a:ext cx="2494758" cy="24448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845686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C4AEEE-24FD-4F89-AC0F-1E64C0617A51}"/>
              </a:ext>
            </a:extLst>
          </p:cNvPr>
          <p:cNvSpPr>
            <a:spLocks noGrp="1"/>
          </p:cNvSpPr>
          <p:nvPr>
            <p:ph type="title"/>
          </p:nvPr>
        </p:nvSpPr>
        <p:spPr/>
        <p:txBody>
          <a:bodyPr/>
          <a:lstStyle/>
          <a:p>
            <a:r>
              <a:rPr lang="en-US" dirty="0"/>
              <a:t>ESCAPADE Lessons Learned Summary</a:t>
            </a:r>
          </a:p>
        </p:txBody>
      </p:sp>
      <p:sp>
        <p:nvSpPr>
          <p:cNvPr id="4" name="Date Placeholder 3">
            <a:extLst>
              <a:ext uri="{FF2B5EF4-FFF2-40B4-BE49-F238E27FC236}">
                <a16:creationId xmlns:a16="http://schemas.microsoft.com/office/drawing/2014/main" id="{C64FA5B1-0C65-4AB7-942E-011C0892E001}"/>
              </a:ext>
            </a:extLst>
          </p:cNvPr>
          <p:cNvSpPr>
            <a:spLocks noGrp="1"/>
          </p:cNvSpPr>
          <p:nvPr>
            <p:ph type="dt" sz="half" idx="10"/>
          </p:nvPr>
        </p:nvSpPr>
        <p:spPr/>
        <p:txBody>
          <a:bodyPr/>
          <a:lstStyle/>
          <a:p>
            <a:fld id="{6BD5FF4E-296C-4D2F-8EA8-0771AE8EEF72}" type="datetime1">
              <a:rPr lang="en-US" smtClean="0"/>
              <a:t>4/30/2024</a:t>
            </a:fld>
            <a:endParaRPr lang="en-US" dirty="0"/>
          </a:p>
        </p:txBody>
      </p:sp>
      <p:sp>
        <p:nvSpPr>
          <p:cNvPr id="5" name="Footer Placeholder 4">
            <a:extLst>
              <a:ext uri="{FF2B5EF4-FFF2-40B4-BE49-F238E27FC236}">
                <a16:creationId xmlns:a16="http://schemas.microsoft.com/office/drawing/2014/main" id="{3E2357F8-40C1-41D2-A5C1-FA223F82B1F6}"/>
              </a:ext>
            </a:extLst>
          </p:cNvPr>
          <p:cNvSpPr>
            <a:spLocks noGrp="1"/>
          </p:cNvSpPr>
          <p:nvPr>
            <p:ph type="ftr" sz="quarter" idx="11"/>
          </p:nvPr>
        </p:nvSpPr>
        <p:spPr/>
        <p:txBody>
          <a:bodyPr/>
          <a:lstStyle/>
          <a:p>
            <a:r>
              <a:rPr lang="en-US"/>
              <a:t>Low-Cost Science Mission Concepts for Mars Exploration</a:t>
            </a:r>
            <a:endParaRPr lang="en-US" dirty="0"/>
          </a:p>
        </p:txBody>
      </p:sp>
      <p:sp>
        <p:nvSpPr>
          <p:cNvPr id="6" name="Slide Number Placeholder 5">
            <a:extLst>
              <a:ext uri="{FF2B5EF4-FFF2-40B4-BE49-F238E27FC236}">
                <a16:creationId xmlns:a16="http://schemas.microsoft.com/office/drawing/2014/main" id="{16100AD0-B368-433F-B475-0190908D6CEB}"/>
              </a:ext>
            </a:extLst>
          </p:cNvPr>
          <p:cNvSpPr>
            <a:spLocks noGrp="1"/>
          </p:cNvSpPr>
          <p:nvPr>
            <p:ph type="sldNum" sz="quarter" idx="12"/>
          </p:nvPr>
        </p:nvSpPr>
        <p:spPr/>
        <p:txBody>
          <a:bodyPr/>
          <a:lstStyle/>
          <a:p>
            <a:fld id="{2403621E-5B0C-4FD0-9686-51BC38A2A5AD}" type="slidenum">
              <a:rPr lang="en-US" smtClean="0"/>
              <a:t>20</a:t>
            </a:fld>
            <a:endParaRPr lang="en-US"/>
          </a:p>
        </p:txBody>
      </p:sp>
      <p:graphicFrame>
        <p:nvGraphicFramePr>
          <p:cNvPr id="7" name="Table 7">
            <a:extLst>
              <a:ext uri="{FF2B5EF4-FFF2-40B4-BE49-F238E27FC236}">
                <a16:creationId xmlns:a16="http://schemas.microsoft.com/office/drawing/2014/main" id="{1F1A2BA7-ED6F-41E8-A654-FC61D9410C28}"/>
              </a:ext>
            </a:extLst>
          </p:cNvPr>
          <p:cNvGraphicFramePr>
            <a:graphicFrameLocks noGrp="1"/>
          </p:cNvGraphicFramePr>
          <p:nvPr/>
        </p:nvGraphicFramePr>
        <p:xfrm>
          <a:off x="151039" y="729372"/>
          <a:ext cx="8841922" cy="3360420"/>
        </p:xfrm>
        <a:graphic>
          <a:graphicData uri="http://schemas.openxmlformats.org/drawingml/2006/table">
            <a:tbl>
              <a:tblPr firstRow="1" bandRow="1">
                <a:tableStyleId>{5C22544A-7EE6-4342-B048-85BDC9FD1C3A}</a:tableStyleId>
              </a:tblPr>
              <a:tblGrid>
                <a:gridCol w="289833">
                  <a:extLst>
                    <a:ext uri="{9D8B030D-6E8A-4147-A177-3AD203B41FA5}">
                      <a16:colId xmlns:a16="http://schemas.microsoft.com/office/drawing/2014/main" val="2518959447"/>
                    </a:ext>
                  </a:extLst>
                </a:gridCol>
                <a:gridCol w="3339193">
                  <a:extLst>
                    <a:ext uri="{9D8B030D-6E8A-4147-A177-3AD203B41FA5}">
                      <a16:colId xmlns:a16="http://schemas.microsoft.com/office/drawing/2014/main" val="1025117990"/>
                    </a:ext>
                  </a:extLst>
                </a:gridCol>
                <a:gridCol w="5212896">
                  <a:extLst>
                    <a:ext uri="{9D8B030D-6E8A-4147-A177-3AD203B41FA5}">
                      <a16:colId xmlns:a16="http://schemas.microsoft.com/office/drawing/2014/main" val="283120965"/>
                    </a:ext>
                  </a:extLst>
                </a:gridCol>
              </a:tblGrid>
              <a:tr h="297180">
                <a:tc>
                  <a:txBody>
                    <a:bodyPr/>
                    <a:lstStyle/>
                    <a:p>
                      <a:r>
                        <a:rPr lang="en-US" sz="1500" dirty="0"/>
                        <a:t>#</a:t>
                      </a:r>
                    </a:p>
                  </a:txBody>
                  <a:tcPr marL="68580" marR="68580" marT="34290" marB="34290"/>
                </a:tc>
                <a:tc>
                  <a:txBody>
                    <a:bodyPr/>
                    <a:lstStyle/>
                    <a:p>
                      <a:r>
                        <a:rPr lang="en-US" sz="1500" dirty="0"/>
                        <a:t>Topic</a:t>
                      </a:r>
                    </a:p>
                  </a:txBody>
                  <a:tcPr marL="68580" marR="68580" marT="34290" marB="34290"/>
                </a:tc>
                <a:tc>
                  <a:txBody>
                    <a:bodyPr/>
                    <a:lstStyle/>
                    <a:p>
                      <a:endParaRPr lang="en-US" sz="1500"/>
                    </a:p>
                  </a:txBody>
                  <a:tcPr marL="68580" marR="68580" marT="34290" marB="34290"/>
                </a:tc>
                <a:extLst>
                  <a:ext uri="{0D108BD9-81ED-4DB2-BD59-A6C34878D82A}">
                    <a16:rowId xmlns:a16="http://schemas.microsoft.com/office/drawing/2014/main" val="1305778515"/>
                  </a:ext>
                </a:extLst>
              </a:tr>
              <a:tr h="297180">
                <a:tc>
                  <a:txBody>
                    <a:bodyPr/>
                    <a:lstStyle/>
                    <a:p>
                      <a:r>
                        <a:rPr lang="en-US" sz="1500" dirty="0"/>
                        <a:t>1.</a:t>
                      </a:r>
                    </a:p>
                  </a:txBody>
                  <a:tcPr marL="68580" marR="68580" marT="34290" marB="34290"/>
                </a:tc>
                <a:tc>
                  <a:txBody>
                    <a:bodyPr/>
                    <a:lstStyle/>
                    <a:p>
                      <a:r>
                        <a:rPr lang="en-US" sz="1500" dirty="0"/>
                        <a:t>Mission Design Uncertainty</a:t>
                      </a:r>
                    </a:p>
                  </a:txBody>
                  <a:tcPr marL="68580" marR="68580" marT="34290" marB="34290"/>
                </a:tc>
                <a:tc>
                  <a:txBody>
                    <a:bodyPr/>
                    <a:lstStyle/>
                    <a:p>
                      <a:r>
                        <a:rPr lang="en-US" sz="1500" dirty="0"/>
                        <a:t>Repeated iteration adds cost</a:t>
                      </a:r>
                    </a:p>
                  </a:txBody>
                  <a:tcPr marL="68580" marR="68580" marT="34290" marB="34290"/>
                </a:tc>
                <a:extLst>
                  <a:ext uri="{0D108BD9-81ED-4DB2-BD59-A6C34878D82A}">
                    <a16:rowId xmlns:a16="http://schemas.microsoft.com/office/drawing/2014/main" val="1387947503"/>
                  </a:ext>
                </a:extLst>
              </a:tr>
              <a:tr h="297180">
                <a:tc>
                  <a:txBody>
                    <a:bodyPr/>
                    <a:lstStyle/>
                    <a:p>
                      <a:r>
                        <a:rPr lang="en-US" sz="1500" dirty="0"/>
                        <a:t>2. </a:t>
                      </a:r>
                    </a:p>
                  </a:txBody>
                  <a:tcPr marL="68580" marR="68580" marT="34290" marB="34290"/>
                </a:tc>
                <a:tc>
                  <a:txBody>
                    <a:bodyPr/>
                    <a:lstStyle/>
                    <a:p>
                      <a:r>
                        <a:rPr lang="en-US" sz="1500" dirty="0"/>
                        <a:t>COTS doesn’t always mean low cost</a:t>
                      </a:r>
                    </a:p>
                  </a:txBody>
                  <a:tcPr marL="68580" marR="68580" marT="34290" marB="34290"/>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500" dirty="0"/>
                        <a:t>Parts costs are still higher than commercial (e.g. radiation)</a:t>
                      </a:r>
                    </a:p>
                  </a:txBody>
                  <a:tcPr marL="68580" marR="68580" marT="34290" marB="34290"/>
                </a:tc>
                <a:extLst>
                  <a:ext uri="{0D108BD9-81ED-4DB2-BD59-A6C34878D82A}">
                    <a16:rowId xmlns:a16="http://schemas.microsoft.com/office/drawing/2014/main" val="2662893454"/>
                  </a:ext>
                </a:extLst>
              </a:tr>
              <a:tr h="297180">
                <a:tc>
                  <a:txBody>
                    <a:bodyPr/>
                    <a:lstStyle/>
                    <a:p>
                      <a:r>
                        <a:rPr lang="en-US" sz="1500" dirty="0"/>
                        <a:t>3.</a:t>
                      </a:r>
                    </a:p>
                  </a:txBody>
                  <a:tcPr marL="68580" marR="68580" marT="34290" marB="34290"/>
                </a:tc>
                <a:tc>
                  <a:txBody>
                    <a:bodyPr/>
                    <a:lstStyle/>
                    <a:p>
                      <a:r>
                        <a:rPr lang="en-US" sz="1500" dirty="0" err="1"/>
                        <a:t>Newspace</a:t>
                      </a:r>
                      <a:r>
                        <a:rPr lang="en-US" sz="1500" dirty="0"/>
                        <a:t> subsystem development cycle</a:t>
                      </a:r>
                    </a:p>
                  </a:txBody>
                  <a:tcPr marL="68580" marR="68580" marT="34290" marB="34290"/>
                </a:tc>
                <a:tc>
                  <a:txBody>
                    <a:bodyPr/>
                    <a:lstStyle/>
                    <a:p>
                      <a:r>
                        <a:rPr lang="en-US" sz="1500" dirty="0"/>
                        <a:t>Sometimes too rapid for NASA mission lifecycle</a:t>
                      </a:r>
                    </a:p>
                  </a:txBody>
                  <a:tcPr marL="68580" marR="68580" marT="34290" marB="34290"/>
                </a:tc>
                <a:extLst>
                  <a:ext uri="{0D108BD9-81ED-4DB2-BD59-A6C34878D82A}">
                    <a16:rowId xmlns:a16="http://schemas.microsoft.com/office/drawing/2014/main" val="3859852941"/>
                  </a:ext>
                </a:extLst>
              </a:tr>
              <a:tr h="297180">
                <a:tc>
                  <a:txBody>
                    <a:bodyPr/>
                    <a:lstStyle/>
                    <a:p>
                      <a:r>
                        <a:rPr lang="en-US" sz="1500" dirty="0"/>
                        <a:t>4. </a:t>
                      </a:r>
                    </a:p>
                  </a:txBody>
                  <a:tcPr marL="68580" marR="68580" marT="34290" marB="34290"/>
                </a:tc>
                <a:tc>
                  <a:txBody>
                    <a:bodyPr/>
                    <a:lstStyle/>
                    <a:p>
                      <a:r>
                        <a:rPr lang="en-US" sz="1500" dirty="0"/>
                        <a:t>Instrument maturity &amp; complexity</a:t>
                      </a:r>
                    </a:p>
                  </a:txBody>
                  <a:tcPr marL="68580" marR="68580" marT="34290" marB="34290"/>
                </a:tc>
                <a:tc>
                  <a:txBody>
                    <a:bodyPr/>
                    <a:lstStyle/>
                    <a:p>
                      <a:r>
                        <a:rPr lang="en-US" sz="1500" dirty="0"/>
                        <a:t>Some instrument types may be priced out.</a:t>
                      </a:r>
                    </a:p>
                  </a:txBody>
                  <a:tcPr marL="68580" marR="68580" marT="34290" marB="34290"/>
                </a:tc>
                <a:extLst>
                  <a:ext uri="{0D108BD9-81ED-4DB2-BD59-A6C34878D82A}">
                    <a16:rowId xmlns:a16="http://schemas.microsoft.com/office/drawing/2014/main" val="1188934678"/>
                  </a:ext>
                </a:extLst>
              </a:tr>
              <a:tr h="525780">
                <a:tc>
                  <a:txBody>
                    <a:bodyPr/>
                    <a:lstStyle/>
                    <a:p>
                      <a:r>
                        <a:rPr lang="en-US" sz="1500" dirty="0"/>
                        <a:t>5</a:t>
                      </a:r>
                    </a:p>
                  </a:txBody>
                  <a:tcPr marL="68580" marR="68580" marT="34290" marB="34290"/>
                </a:tc>
                <a:tc>
                  <a:txBody>
                    <a:bodyPr/>
                    <a:lstStyle/>
                    <a:p>
                      <a:r>
                        <a:rPr lang="en-US" sz="1500" dirty="0"/>
                        <a:t>Propulsion</a:t>
                      </a:r>
                    </a:p>
                  </a:txBody>
                  <a:tcPr marL="68580" marR="68580" marT="34290" marB="34290"/>
                </a:tc>
                <a:tc>
                  <a:txBody>
                    <a:bodyPr/>
                    <a:lstStyle/>
                    <a:p>
                      <a:r>
                        <a:rPr lang="en-US" sz="1500" dirty="0"/>
                        <a:t>Rides directly toward Mars or into Mars orbit reduce costly Delta V requirements</a:t>
                      </a:r>
                    </a:p>
                  </a:txBody>
                  <a:tcPr marL="68580" marR="68580" marT="34290" marB="34290"/>
                </a:tc>
                <a:extLst>
                  <a:ext uri="{0D108BD9-81ED-4DB2-BD59-A6C34878D82A}">
                    <a16:rowId xmlns:a16="http://schemas.microsoft.com/office/drawing/2014/main" val="2334424444"/>
                  </a:ext>
                </a:extLst>
              </a:tr>
              <a:tr h="525780">
                <a:tc>
                  <a:txBody>
                    <a:bodyPr/>
                    <a:lstStyle/>
                    <a:p>
                      <a:r>
                        <a:rPr lang="en-US" sz="1500" dirty="0"/>
                        <a:t>6</a:t>
                      </a:r>
                    </a:p>
                  </a:txBody>
                  <a:tcPr marL="68580" marR="68580" marT="34290" marB="34290"/>
                </a:tc>
                <a:tc>
                  <a:txBody>
                    <a:bodyPr/>
                    <a:lstStyle/>
                    <a:p>
                      <a:r>
                        <a:rPr lang="en-US" sz="1500" dirty="0"/>
                        <a:t>Communications</a:t>
                      </a:r>
                    </a:p>
                  </a:txBody>
                  <a:tcPr marL="68580" marR="68580" marT="34290" marB="34290"/>
                </a:tc>
                <a:tc>
                  <a:txBody>
                    <a:bodyPr/>
                    <a:lstStyle/>
                    <a:p>
                      <a:r>
                        <a:rPr lang="en-US" sz="1500" dirty="0" err="1"/>
                        <a:t>Smallsat</a:t>
                      </a:r>
                      <a:r>
                        <a:rPr lang="en-US" sz="1500" dirty="0"/>
                        <a:t> comm systems very limited for DTE communication.  Mars relay network enables much greater Science return.</a:t>
                      </a:r>
                    </a:p>
                  </a:txBody>
                  <a:tcPr marL="68580" marR="68580" marT="34290" marB="34290"/>
                </a:tc>
                <a:extLst>
                  <a:ext uri="{0D108BD9-81ED-4DB2-BD59-A6C34878D82A}">
                    <a16:rowId xmlns:a16="http://schemas.microsoft.com/office/drawing/2014/main" val="516950578"/>
                  </a:ext>
                </a:extLst>
              </a:tr>
              <a:tr h="297180">
                <a:tc>
                  <a:txBody>
                    <a:bodyPr/>
                    <a:lstStyle/>
                    <a:p>
                      <a:r>
                        <a:rPr lang="en-US" sz="1500" dirty="0"/>
                        <a:t>7</a:t>
                      </a:r>
                    </a:p>
                  </a:txBody>
                  <a:tcPr marL="68580" marR="68580" marT="34290" marB="34290"/>
                </a:tc>
                <a:tc>
                  <a:txBody>
                    <a:bodyPr/>
                    <a:lstStyle/>
                    <a:p>
                      <a:r>
                        <a:rPr lang="en-US" sz="1500" dirty="0"/>
                        <a:t>Mars Environment familiarity</a:t>
                      </a:r>
                    </a:p>
                  </a:txBody>
                  <a:tcPr marL="68580" marR="68580" marT="34290" marB="34290"/>
                </a:tc>
                <a:tc>
                  <a:txBody>
                    <a:bodyPr/>
                    <a:lstStyle/>
                    <a:p>
                      <a:r>
                        <a:rPr lang="en-US" sz="1500" dirty="0"/>
                        <a:t>Providing Mars expertise to teams will reduce risk.</a:t>
                      </a:r>
                    </a:p>
                  </a:txBody>
                  <a:tcPr marL="68580" marR="68580" marT="34290" marB="34290"/>
                </a:tc>
                <a:extLst>
                  <a:ext uri="{0D108BD9-81ED-4DB2-BD59-A6C34878D82A}">
                    <a16:rowId xmlns:a16="http://schemas.microsoft.com/office/drawing/2014/main" val="1158508610"/>
                  </a:ext>
                </a:extLst>
              </a:tr>
              <a:tr h="525780">
                <a:tc>
                  <a:txBody>
                    <a:bodyPr/>
                    <a:lstStyle/>
                    <a:p>
                      <a:r>
                        <a:rPr lang="en-US" sz="1500" dirty="0"/>
                        <a:t>8</a:t>
                      </a:r>
                    </a:p>
                  </a:txBody>
                  <a:tcPr marL="68580" marR="68580" marT="34290" marB="34290"/>
                </a:tc>
                <a:tc>
                  <a:txBody>
                    <a:bodyPr/>
                    <a:lstStyle/>
                    <a:p>
                      <a:r>
                        <a:rPr lang="en-US" sz="1500" dirty="0"/>
                        <a:t>Deep space </a:t>
                      </a:r>
                      <a:r>
                        <a:rPr lang="en-US" sz="1500" dirty="0" err="1"/>
                        <a:t>smallsat</a:t>
                      </a:r>
                      <a:r>
                        <a:rPr lang="en-US" sz="1500" dirty="0"/>
                        <a:t> cost models</a:t>
                      </a:r>
                    </a:p>
                  </a:txBody>
                  <a:tcPr marL="68580" marR="68580" marT="34290" marB="34290"/>
                </a:tc>
                <a:tc>
                  <a:txBody>
                    <a:bodyPr/>
                    <a:lstStyle/>
                    <a:p>
                      <a:r>
                        <a:rPr lang="en-US" sz="1500" dirty="0"/>
                        <a:t>These need to be greatly improved with the help of </a:t>
                      </a:r>
                      <a:r>
                        <a:rPr lang="en-US" sz="1500" dirty="0" err="1"/>
                        <a:t>Newspace</a:t>
                      </a:r>
                      <a:r>
                        <a:rPr lang="en-US" sz="1500" dirty="0"/>
                        <a:t> companies.</a:t>
                      </a:r>
                    </a:p>
                  </a:txBody>
                  <a:tcPr marL="68580" marR="68580" marT="34290" marB="34290"/>
                </a:tc>
                <a:extLst>
                  <a:ext uri="{0D108BD9-81ED-4DB2-BD59-A6C34878D82A}">
                    <a16:rowId xmlns:a16="http://schemas.microsoft.com/office/drawing/2014/main" val="660747742"/>
                  </a:ext>
                </a:extLst>
              </a:tr>
            </a:tbl>
          </a:graphicData>
        </a:graphic>
      </p:graphicFrame>
      <p:sp>
        <p:nvSpPr>
          <p:cNvPr id="3" name="TextBox 2">
            <a:extLst>
              <a:ext uri="{FF2B5EF4-FFF2-40B4-BE49-F238E27FC236}">
                <a16:creationId xmlns:a16="http://schemas.microsoft.com/office/drawing/2014/main" id="{2B88206E-79C6-4A4D-89AD-0355B921AE49}"/>
              </a:ext>
            </a:extLst>
          </p:cNvPr>
          <p:cNvSpPr txBox="1"/>
          <p:nvPr/>
        </p:nvSpPr>
        <p:spPr>
          <a:xfrm>
            <a:off x="1047136" y="4144016"/>
            <a:ext cx="6869061" cy="646331"/>
          </a:xfrm>
          <a:prstGeom prst="rect">
            <a:avLst/>
          </a:prstGeom>
          <a:solidFill>
            <a:schemeClr val="accent6">
              <a:lumMod val="40000"/>
              <a:lumOff val="60000"/>
            </a:schemeClr>
          </a:solidFill>
          <a:ln w="28575">
            <a:solidFill>
              <a:schemeClr val="tx1"/>
            </a:solidFill>
          </a:ln>
        </p:spPr>
        <p:txBody>
          <a:bodyPr wrap="square" rtlCol="0">
            <a:spAutoFit/>
          </a:bodyPr>
          <a:lstStyle/>
          <a:p>
            <a:pPr algn="ctr"/>
            <a:r>
              <a:rPr lang="en-US" dirty="0"/>
              <a:t>Many things had to go ESCAPADE’s way to fit in a SIMPLEX cost cap.  </a:t>
            </a:r>
            <a:r>
              <a:rPr lang="en-US" b="1" u="sng" dirty="0"/>
              <a:t>$55M is too low for most realistic missions</a:t>
            </a:r>
            <a:r>
              <a:rPr lang="en-US" dirty="0"/>
              <a:t>. And we’re not done yet!</a:t>
            </a:r>
          </a:p>
        </p:txBody>
      </p:sp>
    </p:spTree>
    <p:extLst>
      <p:ext uri="{BB962C8B-B14F-4D97-AF65-F5344CB8AC3E}">
        <p14:creationId xmlns:p14="http://schemas.microsoft.com/office/powerpoint/2010/main" val="141148774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0D1040-44A4-5022-0DC4-A2B6D12CE209}"/>
              </a:ext>
            </a:extLst>
          </p:cNvPr>
          <p:cNvSpPr>
            <a:spLocks noGrp="1"/>
          </p:cNvSpPr>
          <p:nvPr>
            <p:ph type="title"/>
          </p:nvPr>
        </p:nvSpPr>
        <p:spPr>
          <a:xfrm>
            <a:off x="647032" y="57150"/>
            <a:ext cx="7400758" cy="422672"/>
          </a:xfrm>
        </p:spPr>
        <p:txBody>
          <a:bodyPr/>
          <a:lstStyle/>
          <a:p>
            <a:r>
              <a:rPr lang="en-US" dirty="0"/>
              <a:t>Advice to PIs: Managing your Spacecraft Provider</a:t>
            </a:r>
          </a:p>
        </p:txBody>
      </p:sp>
      <p:sp>
        <p:nvSpPr>
          <p:cNvPr id="3" name="Content Placeholder 2">
            <a:extLst>
              <a:ext uri="{FF2B5EF4-FFF2-40B4-BE49-F238E27FC236}">
                <a16:creationId xmlns:a16="http://schemas.microsoft.com/office/drawing/2014/main" id="{D477935D-9A13-C071-DA14-2E0A62B994DD}"/>
              </a:ext>
            </a:extLst>
          </p:cNvPr>
          <p:cNvSpPr>
            <a:spLocks noGrp="1"/>
          </p:cNvSpPr>
          <p:nvPr>
            <p:ph idx="1"/>
          </p:nvPr>
        </p:nvSpPr>
        <p:spPr>
          <a:xfrm>
            <a:off x="320040" y="656809"/>
            <a:ext cx="6513087" cy="4286250"/>
          </a:xfrm>
        </p:spPr>
        <p:txBody>
          <a:bodyPr>
            <a:normAutofit fontScale="85000" lnSpcReduction="20000"/>
          </a:bodyPr>
          <a:lstStyle/>
          <a:p>
            <a:pPr marL="0" indent="0">
              <a:buNone/>
            </a:pPr>
            <a:r>
              <a:rPr lang="en-US" dirty="0"/>
              <a:t>Rocket Lab USA have been wonderful.  Generic advice:</a:t>
            </a:r>
          </a:p>
          <a:p>
            <a:r>
              <a:rPr lang="en-US" dirty="0"/>
              <a:t>They are your partner but also (prob) a for-profit company. Are project &amp; company aligned?</a:t>
            </a:r>
          </a:p>
          <a:p>
            <a:r>
              <a:rPr lang="en-US" dirty="0"/>
              <a:t>PSE/PM should be always be aware of status/problems and continually track SC risks, including vendors. </a:t>
            </a:r>
          </a:p>
          <a:p>
            <a:r>
              <a:rPr lang="en-US" dirty="0"/>
              <a:t>Make sure the SOW is detailed and clear!</a:t>
            </a:r>
          </a:p>
          <a:p>
            <a:r>
              <a:rPr lang="en-US" dirty="0"/>
              <a:t>You will have to negotiate with their BD/execs.</a:t>
            </a:r>
          </a:p>
          <a:p>
            <a:pPr lvl="1"/>
            <a:r>
              <a:rPr lang="en-US" dirty="0"/>
              <a:t>Don’t be afraid to push back on requests &amp; prices.</a:t>
            </a:r>
          </a:p>
          <a:p>
            <a:pPr lvl="1"/>
            <a:r>
              <a:rPr lang="en-US" dirty="0"/>
              <a:t>NASA can be your “bad cop” if necessary.</a:t>
            </a:r>
          </a:p>
          <a:p>
            <a:r>
              <a:rPr lang="en-US" dirty="0"/>
              <a:t>Contract Type: Firm Fixed Price (FFP) vs. Cost-Plus (CP)</a:t>
            </a:r>
          </a:p>
          <a:p>
            <a:pPr lvl="1"/>
            <a:r>
              <a:rPr lang="en-US" b="1" dirty="0"/>
              <a:t>CP</a:t>
            </a:r>
            <a:r>
              <a:rPr lang="en-US" dirty="0"/>
              <a:t> works with high heritage, large technical &amp; schedule margins, healthy cost reserves. </a:t>
            </a:r>
          </a:p>
          <a:p>
            <a:pPr lvl="1"/>
            <a:r>
              <a:rPr lang="en-US" b="1" dirty="0"/>
              <a:t>FFP</a:t>
            </a:r>
            <a:r>
              <a:rPr lang="en-US" dirty="0"/>
              <a:t> works well if some technology unproven </a:t>
            </a:r>
            <a:r>
              <a:rPr lang="en-US" b="1" u="sng" dirty="0"/>
              <a:t>and</a:t>
            </a:r>
            <a:r>
              <a:rPr lang="en-US" dirty="0"/>
              <a:t> company is both financially stable and won’t walk away, i.e. committed.</a:t>
            </a:r>
          </a:p>
          <a:p>
            <a:pPr lvl="1"/>
            <a:endParaRPr lang="en-US" dirty="0"/>
          </a:p>
          <a:p>
            <a:endParaRPr lang="en-US" dirty="0"/>
          </a:p>
        </p:txBody>
      </p:sp>
      <p:sp>
        <p:nvSpPr>
          <p:cNvPr id="5" name="Slide Number Placeholder 4">
            <a:extLst>
              <a:ext uri="{FF2B5EF4-FFF2-40B4-BE49-F238E27FC236}">
                <a16:creationId xmlns:a16="http://schemas.microsoft.com/office/drawing/2014/main" id="{E25C0E56-6D25-1B97-71FD-D0E11A5EF766}"/>
              </a:ext>
            </a:extLst>
          </p:cNvPr>
          <p:cNvSpPr>
            <a:spLocks noGrp="1"/>
          </p:cNvSpPr>
          <p:nvPr>
            <p:ph type="sldNum" sz="quarter" idx="12"/>
          </p:nvPr>
        </p:nvSpPr>
        <p:spPr/>
        <p:txBody>
          <a:bodyPr/>
          <a:lstStyle/>
          <a:p>
            <a:fld id="{2403621E-5B0C-4FD0-9686-51BC38A2A5AD}" type="slidenum">
              <a:rPr lang="en-US" smtClean="0"/>
              <a:t>21</a:t>
            </a:fld>
            <a:endParaRPr lang="en-US"/>
          </a:p>
        </p:txBody>
      </p:sp>
      <p:pic>
        <p:nvPicPr>
          <p:cNvPr id="7" name="Picture 6">
            <a:extLst>
              <a:ext uri="{FF2B5EF4-FFF2-40B4-BE49-F238E27FC236}">
                <a16:creationId xmlns:a16="http://schemas.microsoft.com/office/drawing/2014/main" id="{165A429B-287C-91DE-615B-5AD59457185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361605" y="2535502"/>
            <a:ext cx="1536511" cy="1859308"/>
          </a:xfrm>
          <a:prstGeom prst="rect">
            <a:avLst/>
          </a:prstGeom>
        </p:spPr>
      </p:pic>
      <p:sp>
        <p:nvSpPr>
          <p:cNvPr id="9" name="TextBox 8">
            <a:extLst>
              <a:ext uri="{FF2B5EF4-FFF2-40B4-BE49-F238E27FC236}">
                <a16:creationId xmlns:a16="http://schemas.microsoft.com/office/drawing/2014/main" id="{27089292-07A1-AA0F-AFBD-24F318B31957}"/>
              </a:ext>
            </a:extLst>
          </p:cNvPr>
          <p:cNvSpPr txBox="1"/>
          <p:nvPr/>
        </p:nvSpPr>
        <p:spPr>
          <a:xfrm>
            <a:off x="6833127" y="4412858"/>
            <a:ext cx="2593466" cy="230832"/>
          </a:xfrm>
          <a:prstGeom prst="rect">
            <a:avLst/>
          </a:prstGeom>
          <a:noFill/>
        </p:spPr>
        <p:txBody>
          <a:bodyPr wrap="square" rtlCol="0">
            <a:spAutoFit/>
          </a:bodyPr>
          <a:lstStyle/>
          <a:p>
            <a:pPr algn="ctr"/>
            <a:r>
              <a:rPr lang="en-US" sz="900" i="1" dirty="0"/>
              <a:t>Thruster Hot Fire Test</a:t>
            </a:r>
          </a:p>
        </p:txBody>
      </p:sp>
      <p:sp>
        <p:nvSpPr>
          <p:cNvPr id="10" name="TextBox 9">
            <a:extLst>
              <a:ext uri="{FF2B5EF4-FFF2-40B4-BE49-F238E27FC236}">
                <a16:creationId xmlns:a16="http://schemas.microsoft.com/office/drawing/2014/main" id="{5A547C77-4119-D4DB-1E37-18CDA73A2EC4}"/>
              </a:ext>
            </a:extLst>
          </p:cNvPr>
          <p:cNvSpPr txBox="1"/>
          <p:nvPr/>
        </p:nvSpPr>
        <p:spPr>
          <a:xfrm>
            <a:off x="2164555" y="4547224"/>
            <a:ext cx="3762103" cy="276999"/>
          </a:xfrm>
          <a:prstGeom prst="rect">
            <a:avLst/>
          </a:prstGeom>
          <a:solidFill>
            <a:schemeClr val="tx2">
              <a:lumMod val="40000"/>
              <a:lumOff val="60000"/>
            </a:schemeClr>
          </a:solidFill>
          <a:ln>
            <a:solidFill>
              <a:schemeClr val="tx1"/>
            </a:solidFill>
          </a:ln>
        </p:spPr>
        <p:txBody>
          <a:bodyPr wrap="square" rtlCol="0">
            <a:spAutoFit/>
          </a:bodyPr>
          <a:lstStyle/>
          <a:p>
            <a:r>
              <a:rPr lang="en-US" sz="1200" i="1" dirty="0"/>
              <a:t>Note: modify above if SC provider is managing the project</a:t>
            </a:r>
          </a:p>
        </p:txBody>
      </p:sp>
      <p:pic>
        <p:nvPicPr>
          <p:cNvPr id="11" name="Picture 10" descr="Image">
            <a:extLst>
              <a:ext uri="{FF2B5EF4-FFF2-40B4-BE49-F238E27FC236}">
                <a16:creationId xmlns:a16="http://schemas.microsoft.com/office/drawing/2014/main" id="{D9E5FC51-91AD-29C2-35B4-0381111506E8}"/>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932275" y="828718"/>
            <a:ext cx="1965842" cy="1474381"/>
          </a:xfrm>
          <a:prstGeom prst="rect">
            <a:avLst/>
          </a:prstGeom>
          <a:noFill/>
          <a:extLst>
            <a:ext uri="{909E8E84-426E-40DD-AFC4-6F175D3DCCD1}">
              <a14:hiddenFill xmlns:a14="http://schemas.microsoft.com/office/drawing/2010/main">
                <a:solidFill>
                  <a:srgbClr val="FFFFFF"/>
                </a:solidFill>
              </a14:hiddenFill>
            </a:ext>
          </a:extLst>
        </p:spPr>
      </p:pic>
      <p:sp>
        <p:nvSpPr>
          <p:cNvPr id="12" name="Footer Placeholder 11">
            <a:extLst>
              <a:ext uri="{FF2B5EF4-FFF2-40B4-BE49-F238E27FC236}">
                <a16:creationId xmlns:a16="http://schemas.microsoft.com/office/drawing/2014/main" id="{8E1565F7-67AA-8247-BD42-EB2602D66537}"/>
              </a:ext>
            </a:extLst>
          </p:cNvPr>
          <p:cNvSpPr>
            <a:spLocks noGrp="1"/>
          </p:cNvSpPr>
          <p:nvPr>
            <p:ph type="ftr" sz="quarter" idx="11"/>
          </p:nvPr>
        </p:nvSpPr>
        <p:spPr/>
        <p:txBody>
          <a:bodyPr/>
          <a:lstStyle/>
          <a:p>
            <a:r>
              <a:rPr lang="en-US"/>
              <a:t>ISSC 2024: ESCAPADE Lessons Learned</a:t>
            </a:r>
            <a:endParaRPr lang="en-US" dirty="0"/>
          </a:p>
        </p:txBody>
      </p:sp>
    </p:spTree>
    <p:extLst>
      <p:ext uri="{BB962C8B-B14F-4D97-AF65-F5344CB8AC3E}">
        <p14:creationId xmlns:p14="http://schemas.microsoft.com/office/powerpoint/2010/main" val="24760260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5" end="5"/>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3">
                                            <p:txEl>
                                              <p:pRg st="8" end="8"/>
                                            </p:txEl>
                                          </p:spTgt>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A3A006-ACA8-A62E-8AE1-444EA12B37C6}"/>
              </a:ext>
            </a:extLst>
          </p:cNvPr>
          <p:cNvSpPr>
            <a:spLocks noGrp="1"/>
          </p:cNvSpPr>
          <p:nvPr>
            <p:ph type="title"/>
          </p:nvPr>
        </p:nvSpPr>
        <p:spPr/>
        <p:txBody>
          <a:bodyPr/>
          <a:lstStyle/>
          <a:p>
            <a:r>
              <a:rPr lang="en-US"/>
              <a:t>Summary</a:t>
            </a:r>
            <a:endParaRPr lang="en-US" dirty="0"/>
          </a:p>
        </p:txBody>
      </p:sp>
      <p:sp>
        <p:nvSpPr>
          <p:cNvPr id="3" name="Content Placeholder 2">
            <a:extLst>
              <a:ext uri="{FF2B5EF4-FFF2-40B4-BE49-F238E27FC236}">
                <a16:creationId xmlns:a16="http://schemas.microsoft.com/office/drawing/2014/main" id="{A79F55D1-7D29-539B-E386-0847C048B3F8}"/>
              </a:ext>
            </a:extLst>
          </p:cNvPr>
          <p:cNvSpPr>
            <a:spLocks noGrp="1"/>
          </p:cNvSpPr>
          <p:nvPr>
            <p:ph idx="1"/>
          </p:nvPr>
        </p:nvSpPr>
        <p:spPr>
          <a:xfrm>
            <a:off x="457199" y="800100"/>
            <a:ext cx="7293429" cy="3967163"/>
          </a:xfrm>
        </p:spPr>
        <p:txBody>
          <a:bodyPr>
            <a:normAutofit/>
          </a:bodyPr>
          <a:lstStyle/>
          <a:p>
            <a:r>
              <a:rPr lang="en-US" dirty="0"/>
              <a:t>ESCAPADE  is:</a:t>
            </a:r>
          </a:p>
          <a:p>
            <a:pPr lvl="1"/>
            <a:r>
              <a:rPr lang="en-US" dirty="0"/>
              <a:t>The first multi-spacecraft science mission to Mars.</a:t>
            </a:r>
          </a:p>
          <a:p>
            <a:pPr lvl="1"/>
            <a:r>
              <a:rPr lang="en-US" dirty="0"/>
              <a:t>An opportunity to separate temporal from spatial variability and characterize real-time response to space weather.</a:t>
            </a:r>
          </a:p>
          <a:p>
            <a:pPr lvl="1"/>
            <a:r>
              <a:rPr lang="en-US" dirty="0"/>
              <a:t>An experiment by NASA in reducing costs for planetary missions.</a:t>
            </a:r>
          </a:p>
          <a:p>
            <a:r>
              <a:rPr lang="en-US" dirty="0"/>
              <a:t>ESCAPADE is a Pathfinder: can decadal-level science be done for low cost with high success probably?</a:t>
            </a:r>
          </a:p>
          <a:p>
            <a:r>
              <a:rPr lang="en-US" dirty="0"/>
              <a:t>Our success &amp; problems will inform future missions.</a:t>
            </a:r>
          </a:p>
        </p:txBody>
      </p:sp>
      <p:sp>
        <p:nvSpPr>
          <p:cNvPr id="4" name="Footer Placeholder 3">
            <a:extLst>
              <a:ext uri="{FF2B5EF4-FFF2-40B4-BE49-F238E27FC236}">
                <a16:creationId xmlns:a16="http://schemas.microsoft.com/office/drawing/2014/main" id="{29EED360-F689-3628-3FDD-65BDE15E92A3}"/>
              </a:ext>
            </a:extLst>
          </p:cNvPr>
          <p:cNvSpPr>
            <a:spLocks noGrp="1"/>
          </p:cNvSpPr>
          <p:nvPr>
            <p:ph type="ftr" sz="quarter" idx="11"/>
          </p:nvPr>
        </p:nvSpPr>
        <p:spPr/>
        <p:txBody>
          <a:bodyPr/>
          <a:lstStyle/>
          <a:p>
            <a:r>
              <a:rPr lang="en-US"/>
              <a:t>ISSC 2024: ESCAPADE Lessons Learned</a:t>
            </a:r>
            <a:endParaRPr lang="en-US" dirty="0"/>
          </a:p>
        </p:txBody>
      </p:sp>
      <p:sp>
        <p:nvSpPr>
          <p:cNvPr id="5" name="Slide Number Placeholder 4">
            <a:extLst>
              <a:ext uri="{FF2B5EF4-FFF2-40B4-BE49-F238E27FC236}">
                <a16:creationId xmlns:a16="http://schemas.microsoft.com/office/drawing/2014/main" id="{9C79E6E7-4F10-4068-DF01-7BA1840E7A64}"/>
              </a:ext>
            </a:extLst>
          </p:cNvPr>
          <p:cNvSpPr>
            <a:spLocks noGrp="1"/>
          </p:cNvSpPr>
          <p:nvPr>
            <p:ph type="sldNum" sz="quarter" idx="12"/>
          </p:nvPr>
        </p:nvSpPr>
        <p:spPr/>
        <p:txBody>
          <a:bodyPr/>
          <a:lstStyle/>
          <a:p>
            <a:fld id="{2403621E-5B0C-4FD0-9686-51BC38A2A5AD}" type="slidenum">
              <a:rPr lang="en-US" smtClean="0"/>
              <a:t>22</a:t>
            </a:fld>
            <a:endParaRPr lang="en-US"/>
          </a:p>
        </p:txBody>
      </p:sp>
    </p:spTree>
    <p:extLst>
      <p:ext uri="{BB962C8B-B14F-4D97-AF65-F5344CB8AC3E}">
        <p14:creationId xmlns:p14="http://schemas.microsoft.com/office/powerpoint/2010/main" val="396463112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DAB1BD-02A3-D72F-86F7-C3942EE2A972}"/>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18B62414-44F6-E0FA-D55D-943EFC52B348}"/>
              </a:ext>
            </a:extLst>
          </p:cNvPr>
          <p:cNvSpPr>
            <a:spLocks noGrp="1"/>
          </p:cNvSpPr>
          <p:nvPr>
            <p:ph idx="1"/>
          </p:nvPr>
        </p:nvSpPr>
        <p:spPr/>
        <p:txBody>
          <a:bodyPr/>
          <a:lstStyle/>
          <a:p>
            <a:endParaRPr lang="en-US"/>
          </a:p>
        </p:txBody>
      </p:sp>
      <p:sp>
        <p:nvSpPr>
          <p:cNvPr id="4" name="Footer Placeholder 3">
            <a:extLst>
              <a:ext uri="{FF2B5EF4-FFF2-40B4-BE49-F238E27FC236}">
                <a16:creationId xmlns:a16="http://schemas.microsoft.com/office/drawing/2014/main" id="{30BF82C6-FD06-200A-52DB-D568657A9E3E}"/>
              </a:ext>
            </a:extLst>
          </p:cNvPr>
          <p:cNvSpPr>
            <a:spLocks noGrp="1"/>
          </p:cNvSpPr>
          <p:nvPr>
            <p:ph type="ftr" sz="quarter" idx="11"/>
          </p:nvPr>
        </p:nvSpPr>
        <p:spPr/>
        <p:txBody>
          <a:bodyPr/>
          <a:lstStyle/>
          <a:p>
            <a:r>
              <a:rPr lang="en-US"/>
              <a:t>ISSC 2024: ESCAPADE Lessons Learned</a:t>
            </a:r>
            <a:endParaRPr lang="en-US" dirty="0"/>
          </a:p>
        </p:txBody>
      </p:sp>
      <p:sp>
        <p:nvSpPr>
          <p:cNvPr id="5" name="Slide Number Placeholder 4">
            <a:extLst>
              <a:ext uri="{FF2B5EF4-FFF2-40B4-BE49-F238E27FC236}">
                <a16:creationId xmlns:a16="http://schemas.microsoft.com/office/drawing/2014/main" id="{1E755C07-2E5B-A5C8-D79F-20322F862DAE}"/>
              </a:ext>
            </a:extLst>
          </p:cNvPr>
          <p:cNvSpPr>
            <a:spLocks noGrp="1"/>
          </p:cNvSpPr>
          <p:nvPr>
            <p:ph type="sldNum" sz="quarter" idx="12"/>
          </p:nvPr>
        </p:nvSpPr>
        <p:spPr/>
        <p:txBody>
          <a:bodyPr/>
          <a:lstStyle/>
          <a:p>
            <a:fld id="{2403621E-5B0C-4FD0-9686-51BC38A2A5AD}" type="slidenum">
              <a:rPr lang="en-US" smtClean="0"/>
              <a:t>23</a:t>
            </a:fld>
            <a:endParaRPr lang="en-US"/>
          </a:p>
        </p:txBody>
      </p:sp>
      <p:pic>
        <p:nvPicPr>
          <p:cNvPr id="2050" name="Picture 2" descr="Mission to Mars: Advanced Space Technology Enabling 2024 ESCAPADE Mission |  Advanced Space">
            <a:extLst>
              <a:ext uri="{FF2B5EF4-FFF2-40B4-BE49-F238E27FC236}">
                <a16:creationId xmlns:a16="http://schemas.microsoft.com/office/drawing/2014/main" id="{2CA0C424-F59A-9246-522B-81AD289DCE36}"/>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b="6110"/>
          <a:stretch/>
        </p:blipFill>
        <p:spPr bwMode="auto">
          <a:xfrm>
            <a:off x="189411" y="0"/>
            <a:ext cx="8765177" cy="5143500"/>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18F3F276-0602-DE73-DB92-F8113F90F7FA}"/>
              </a:ext>
            </a:extLst>
          </p:cNvPr>
          <p:cNvSpPr txBox="1"/>
          <p:nvPr/>
        </p:nvSpPr>
        <p:spPr>
          <a:xfrm>
            <a:off x="4293327" y="77865"/>
            <a:ext cx="4572000" cy="954107"/>
          </a:xfrm>
          <a:prstGeom prst="rect">
            <a:avLst/>
          </a:prstGeom>
          <a:noFill/>
        </p:spPr>
        <p:txBody>
          <a:bodyPr wrap="square">
            <a:spAutoFit/>
          </a:bodyPr>
          <a:lstStyle/>
          <a:p>
            <a:r>
              <a:rPr lang="en-US" altLang="ja-JP" sz="2800" dirty="0">
                <a:solidFill>
                  <a:schemeClr val="bg1">
                    <a:lumMod val="95000"/>
                  </a:schemeClr>
                </a:solidFill>
              </a:rPr>
              <a:t>Thank you!</a:t>
            </a:r>
          </a:p>
          <a:p>
            <a:r>
              <a:rPr lang="en-US" altLang="ja-JP" sz="2800" dirty="0">
                <a:solidFill>
                  <a:schemeClr val="bg1">
                    <a:lumMod val="95000"/>
                  </a:schemeClr>
                </a:solidFill>
              </a:rPr>
              <a:t>Questions?</a:t>
            </a:r>
            <a:endParaRPr lang="en-US" sz="2800" dirty="0">
              <a:solidFill>
                <a:schemeClr val="bg1">
                  <a:lumMod val="95000"/>
                </a:schemeClr>
              </a:solidFill>
            </a:endParaRPr>
          </a:p>
        </p:txBody>
      </p:sp>
      <p:sp>
        <p:nvSpPr>
          <p:cNvPr id="6" name="TextBox 5">
            <a:extLst>
              <a:ext uri="{FF2B5EF4-FFF2-40B4-BE49-F238E27FC236}">
                <a16:creationId xmlns:a16="http://schemas.microsoft.com/office/drawing/2014/main" id="{DAC80E49-6C35-E0BD-0AB0-457CB390C7AB}"/>
              </a:ext>
            </a:extLst>
          </p:cNvPr>
          <p:cNvSpPr txBox="1"/>
          <p:nvPr/>
        </p:nvSpPr>
        <p:spPr>
          <a:xfrm>
            <a:off x="246434" y="4749642"/>
            <a:ext cx="5356698" cy="307777"/>
          </a:xfrm>
          <a:prstGeom prst="rect">
            <a:avLst/>
          </a:prstGeom>
          <a:noFill/>
        </p:spPr>
        <p:txBody>
          <a:bodyPr wrap="square" rtlCol="0">
            <a:spAutoFit/>
          </a:bodyPr>
          <a:lstStyle/>
          <a:p>
            <a:r>
              <a:rPr lang="en-US" sz="1400" i="1" dirty="0">
                <a:solidFill>
                  <a:schemeClr val="bg2"/>
                </a:solidFill>
              </a:rPr>
              <a:t>Graphic credit: UCB, Rocket Lab, and Advanced Space</a:t>
            </a:r>
          </a:p>
        </p:txBody>
      </p:sp>
    </p:spTree>
    <p:extLst>
      <p:ext uri="{BB962C8B-B14F-4D97-AF65-F5344CB8AC3E}">
        <p14:creationId xmlns:p14="http://schemas.microsoft.com/office/powerpoint/2010/main" val="224676161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A3F6F6-9D25-71CF-4FF8-6C9444AC1339}"/>
              </a:ext>
            </a:extLst>
          </p:cNvPr>
          <p:cNvSpPr>
            <a:spLocks noGrp="1"/>
          </p:cNvSpPr>
          <p:nvPr>
            <p:ph type="title"/>
          </p:nvPr>
        </p:nvSpPr>
        <p:spPr/>
        <p:txBody>
          <a:bodyPr/>
          <a:lstStyle/>
          <a:p>
            <a:r>
              <a:rPr lang="en-US" dirty="0"/>
              <a:t>Advice to PIs: Team Communication</a:t>
            </a:r>
          </a:p>
        </p:txBody>
      </p:sp>
      <p:sp>
        <p:nvSpPr>
          <p:cNvPr id="3" name="Content Placeholder 2">
            <a:extLst>
              <a:ext uri="{FF2B5EF4-FFF2-40B4-BE49-F238E27FC236}">
                <a16:creationId xmlns:a16="http://schemas.microsoft.com/office/drawing/2014/main" id="{94E4B9B1-3C7C-135B-21CF-04589CEBAD73}"/>
              </a:ext>
            </a:extLst>
          </p:cNvPr>
          <p:cNvSpPr>
            <a:spLocks noGrp="1"/>
          </p:cNvSpPr>
          <p:nvPr>
            <p:ph idx="1"/>
          </p:nvPr>
        </p:nvSpPr>
        <p:spPr>
          <a:xfrm>
            <a:off x="457200" y="669469"/>
            <a:ext cx="5987627" cy="4338501"/>
          </a:xfrm>
        </p:spPr>
        <p:txBody>
          <a:bodyPr>
            <a:normAutofit fontScale="92500" lnSpcReduction="20000"/>
          </a:bodyPr>
          <a:lstStyle/>
          <a:p>
            <a:r>
              <a:rPr lang="en-US" sz="2000" dirty="0"/>
              <a:t>3 Fs of communication: Frequent, Frank, Focused.</a:t>
            </a:r>
          </a:p>
          <a:p>
            <a:r>
              <a:rPr lang="en-US" sz="2000" dirty="0"/>
              <a:t>Weekly management meetings: </a:t>
            </a:r>
            <a:r>
              <a:rPr lang="en-US" sz="2000" b="1" u="sng" dirty="0"/>
              <a:t>Monday mornings</a:t>
            </a:r>
            <a:r>
              <a:rPr lang="en-US" sz="1700" dirty="0"/>
              <a:t>.</a:t>
            </a:r>
          </a:p>
          <a:p>
            <a:pPr lvl="1"/>
            <a:r>
              <a:rPr lang="en-US" sz="1700" dirty="0"/>
              <a:t>Status, issues, plans. Safe space to discuss strategy, concerns, even rumors. Limited participation.</a:t>
            </a:r>
          </a:p>
          <a:p>
            <a:pPr lvl="1"/>
            <a:r>
              <a:rPr lang="en-US" sz="1700" dirty="0"/>
              <a:t>Touch all aspects: contracts/budgets, schedule, science/ data, instruments, spacecraft/systems, launch, ops, SMA.</a:t>
            </a:r>
          </a:p>
          <a:p>
            <a:pPr lvl="1"/>
            <a:r>
              <a:rPr lang="en-US" sz="1700" dirty="0"/>
              <a:t>PI/DPI/PS should attend. Try never to miss these.</a:t>
            </a:r>
          </a:p>
          <a:p>
            <a:r>
              <a:rPr lang="en-US" sz="2000" dirty="0"/>
              <a:t>Give subsystem leads freedom ((bi)weekly vs. monthly)</a:t>
            </a:r>
          </a:p>
          <a:p>
            <a:r>
              <a:rPr lang="en-US" sz="2000" dirty="0"/>
              <a:t>Slack (or Teams): Birdseye view for PI/PM. </a:t>
            </a:r>
          </a:p>
          <a:p>
            <a:pPr lvl="1"/>
            <a:r>
              <a:rPr lang="en-US" sz="1700" dirty="0"/>
              <a:t>Allows rapid iteration/clarification on specific topics.</a:t>
            </a:r>
          </a:p>
          <a:p>
            <a:pPr lvl="1"/>
            <a:r>
              <a:rPr lang="en-US" sz="1700" dirty="0"/>
              <a:t>Invite everybody in your org chart.</a:t>
            </a:r>
          </a:p>
          <a:p>
            <a:pPr lvl="1"/>
            <a:r>
              <a:rPr lang="en-US" sz="1700" dirty="0"/>
              <a:t>Recommend keeping channels private (cuts down on noise)</a:t>
            </a:r>
          </a:p>
          <a:p>
            <a:r>
              <a:rPr lang="en-US" sz="2000" dirty="0"/>
              <a:t>Use email when appropriate:</a:t>
            </a:r>
          </a:p>
          <a:p>
            <a:pPr lvl="1"/>
            <a:r>
              <a:rPr lang="en-US" sz="1700" dirty="0"/>
              <a:t>Communications outside the team (NASA HQ/GSFC/KSC, media, vendors, admin).</a:t>
            </a:r>
          </a:p>
          <a:p>
            <a:pPr lvl="1"/>
            <a:r>
              <a:rPr lang="en-US" sz="1700" dirty="0"/>
              <a:t>Sensitive items (e.g. budget docs).</a:t>
            </a:r>
          </a:p>
          <a:p>
            <a:pPr lvl="1"/>
            <a:endParaRPr lang="en-US" sz="1700" dirty="0"/>
          </a:p>
          <a:p>
            <a:endParaRPr lang="en-US" sz="2000" dirty="0"/>
          </a:p>
        </p:txBody>
      </p:sp>
      <p:sp>
        <p:nvSpPr>
          <p:cNvPr id="4" name="Footer Placeholder 3">
            <a:extLst>
              <a:ext uri="{FF2B5EF4-FFF2-40B4-BE49-F238E27FC236}">
                <a16:creationId xmlns:a16="http://schemas.microsoft.com/office/drawing/2014/main" id="{C704E856-75CE-6A79-9F43-38C43EBFE558}"/>
              </a:ext>
            </a:extLst>
          </p:cNvPr>
          <p:cNvSpPr>
            <a:spLocks noGrp="1"/>
          </p:cNvSpPr>
          <p:nvPr>
            <p:ph type="ftr" sz="quarter" idx="11"/>
          </p:nvPr>
        </p:nvSpPr>
        <p:spPr/>
        <p:txBody>
          <a:bodyPr/>
          <a:lstStyle/>
          <a:p>
            <a:r>
              <a:rPr lang="en-US"/>
              <a:t>ISSC 2024: ESCAPADE Lessons Learned</a:t>
            </a:r>
            <a:endParaRPr lang="en-US" dirty="0"/>
          </a:p>
        </p:txBody>
      </p:sp>
      <p:sp>
        <p:nvSpPr>
          <p:cNvPr id="5" name="Slide Number Placeholder 4">
            <a:extLst>
              <a:ext uri="{FF2B5EF4-FFF2-40B4-BE49-F238E27FC236}">
                <a16:creationId xmlns:a16="http://schemas.microsoft.com/office/drawing/2014/main" id="{BFDC8D60-FBDF-B876-908E-73E7F91D4A51}"/>
              </a:ext>
            </a:extLst>
          </p:cNvPr>
          <p:cNvSpPr>
            <a:spLocks noGrp="1"/>
          </p:cNvSpPr>
          <p:nvPr>
            <p:ph type="sldNum" sz="quarter" idx="12"/>
          </p:nvPr>
        </p:nvSpPr>
        <p:spPr/>
        <p:txBody>
          <a:bodyPr/>
          <a:lstStyle/>
          <a:p>
            <a:fld id="{2403621E-5B0C-4FD0-9686-51BC38A2A5AD}" type="slidenum">
              <a:rPr lang="en-US" smtClean="0"/>
              <a:t>24</a:t>
            </a:fld>
            <a:endParaRPr lang="en-US"/>
          </a:p>
        </p:txBody>
      </p:sp>
      <p:pic>
        <p:nvPicPr>
          <p:cNvPr id="1030" name="Picture 6" descr="Zoom Team Chat vs. In-Meeting Chat: Enhance Productivity and Collaboration  | Zoom Blog">
            <a:extLst>
              <a:ext uri="{FF2B5EF4-FFF2-40B4-BE49-F238E27FC236}">
                <a16:creationId xmlns:a16="http://schemas.microsoft.com/office/drawing/2014/main" id="{1EC60AC5-51CC-7537-C9BE-A5EF20001F35}"/>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r="19222"/>
          <a:stretch/>
        </p:blipFill>
        <p:spPr bwMode="auto">
          <a:xfrm>
            <a:off x="6505676" y="669483"/>
            <a:ext cx="2540110" cy="1661800"/>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a:extLst>
              <a:ext uri="{FF2B5EF4-FFF2-40B4-BE49-F238E27FC236}">
                <a16:creationId xmlns:a16="http://schemas.microsoft.com/office/drawing/2014/main" id="{476EE847-A600-806E-2C2E-6AD1A2A69DBA}"/>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499113" y="2331283"/>
            <a:ext cx="2546673" cy="2755067"/>
          </a:xfrm>
          <a:prstGeom prst="rect">
            <a:avLst/>
          </a:prstGeom>
        </p:spPr>
      </p:pic>
    </p:spTree>
    <p:extLst>
      <p:ext uri="{BB962C8B-B14F-4D97-AF65-F5344CB8AC3E}">
        <p14:creationId xmlns:p14="http://schemas.microsoft.com/office/powerpoint/2010/main" val="30583651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030"/>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
                                            <p:txEl>
                                              <p:pRg st="7" end="7"/>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3">
                                            <p:txEl>
                                              <p:pRg st="9" end="9"/>
                                            </p:txEl>
                                          </p:spTgt>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7"/>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
                                            <p:txEl>
                                              <p:pRg st="10" end="10"/>
                                            </p:txEl>
                                          </p:spTgt>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3">
                                            <p:txEl>
                                              <p:pRg st="11" end="11"/>
                                            </p:txEl>
                                          </p:spTgt>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54D970-F700-1431-BF9F-E1C2D91A4BBE}"/>
              </a:ext>
            </a:extLst>
          </p:cNvPr>
          <p:cNvSpPr>
            <a:spLocks noGrp="1"/>
          </p:cNvSpPr>
          <p:nvPr>
            <p:ph type="title"/>
          </p:nvPr>
        </p:nvSpPr>
        <p:spPr/>
        <p:txBody>
          <a:bodyPr/>
          <a:lstStyle/>
          <a:p>
            <a:r>
              <a:rPr lang="en-US" dirty="0"/>
              <a:t>Advice to PIs: Managing your Science Team</a:t>
            </a:r>
          </a:p>
        </p:txBody>
      </p:sp>
      <p:sp>
        <p:nvSpPr>
          <p:cNvPr id="3" name="Content Placeholder 2">
            <a:extLst>
              <a:ext uri="{FF2B5EF4-FFF2-40B4-BE49-F238E27FC236}">
                <a16:creationId xmlns:a16="http://schemas.microsoft.com/office/drawing/2014/main" id="{52274CFA-F55E-B81D-7945-145A26906551}"/>
              </a:ext>
            </a:extLst>
          </p:cNvPr>
          <p:cNvSpPr>
            <a:spLocks noGrp="1"/>
          </p:cNvSpPr>
          <p:nvPr>
            <p:ph idx="1"/>
          </p:nvPr>
        </p:nvSpPr>
        <p:spPr>
          <a:xfrm>
            <a:off x="236810" y="678445"/>
            <a:ext cx="5943600" cy="4137395"/>
          </a:xfrm>
        </p:spPr>
        <p:txBody>
          <a:bodyPr>
            <a:normAutofit fontScale="92500" lnSpcReduction="10000"/>
          </a:bodyPr>
          <a:lstStyle/>
          <a:p>
            <a:r>
              <a:rPr lang="en-US" dirty="0"/>
              <a:t>Give DPI and PS real responsibilities.</a:t>
            </a:r>
          </a:p>
          <a:p>
            <a:r>
              <a:rPr lang="en-US" dirty="0"/>
              <a:t>Clear role for all team members (1-1 convos)</a:t>
            </a:r>
          </a:p>
          <a:p>
            <a:r>
              <a:rPr lang="en-US" dirty="0"/>
              <a:t>Topical Working Groups focus minds.</a:t>
            </a:r>
          </a:p>
          <a:p>
            <a:r>
              <a:rPr lang="en-US" dirty="0"/>
              <a:t>Phases A/B will be busy </a:t>
            </a:r>
          </a:p>
          <a:p>
            <a:pPr lvl="1"/>
            <a:r>
              <a:rPr lang="en-US" dirty="0"/>
              <a:t>L1 Requirement Development.</a:t>
            </a:r>
          </a:p>
          <a:p>
            <a:pPr lvl="1"/>
            <a:r>
              <a:rPr lang="en-US" dirty="0"/>
              <a:t>Requirement Traceability (verification analyses)</a:t>
            </a:r>
          </a:p>
          <a:p>
            <a:pPr lvl="1"/>
            <a:r>
              <a:rPr lang="en-US" dirty="0"/>
              <a:t>Algorithm Development (if needed). </a:t>
            </a:r>
          </a:p>
          <a:p>
            <a:r>
              <a:rPr lang="en-US" dirty="0"/>
              <a:t>Be respectful of team members’ time.</a:t>
            </a:r>
          </a:p>
          <a:p>
            <a:pPr lvl="1"/>
            <a:r>
              <a:rPr lang="en-US" dirty="0"/>
              <a:t>Only pull in necessary people for specific tasks</a:t>
            </a:r>
          </a:p>
          <a:p>
            <a:pPr lvl="1"/>
            <a:r>
              <a:rPr lang="en-US" dirty="0"/>
              <a:t>Advanced notice of deadlines, review dates etc.</a:t>
            </a:r>
          </a:p>
          <a:p>
            <a:pPr lvl="1"/>
            <a:r>
              <a:rPr lang="en-US" dirty="0"/>
              <a:t>Monthly science team Zoom meeting/updates</a:t>
            </a:r>
          </a:p>
          <a:p>
            <a:pPr lvl="1"/>
            <a:r>
              <a:rPr lang="en-US" dirty="0"/>
              <a:t>In person meetings: have clear goals</a:t>
            </a:r>
          </a:p>
        </p:txBody>
      </p:sp>
      <p:sp>
        <p:nvSpPr>
          <p:cNvPr id="4" name="Footer Placeholder 3">
            <a:extLst>
              <a:ext uri="{FF2B5EF4-FFF2-40B4-BE49-F238E27FC236}">
                <a16:creationId xmlns:a16="http://schemas.microsoft.com/office/drawing/2014/main" id="{68069BA0-C825-915B-DCF0-B3606E0E5C49}"/>
              </a:ext>
            </a:extLst>
          </p:cNvPr>
          <p:cNvSpPr>
            <a:spLocks noGrp="1"/>
          </p:cNvSpPr>
          <p:nvPr>
            <p:ph type="ftr" sz="quarter" idx="11"/>
          </p:nvPr>
        </p:nvSpPr>
        <p:spPr/>
        <p:txBody>
          <a:bodyPr/>
          <a:lstStyle/>
          <a:p>
            <a:r>
              <a:rPr lang="en-US"/>
              <a:t>ISSC 2024: ESCAPADE Lessons Learned</a:t>
            </a:r>
            <a:endParaRPr lang="en-US" dirty="0"/>
          </a:p>
        </p:txBody>
      </p:sp>
      <p:sp>
        <p:nvSpPr>
          <p:cNvPr id="5" name="Slide Number Placeholder 4">
            <a:extLst>
              <a:ext uri="{FF2B5EF4-FFF2-40B4-BE49-F238E27FC236}">
                <a16:creationId xmlns:a16="http://schemas.microsoft.com/office/drawing/2014/main" id="{1E874576-6E58-2D36-A71E-EC6B06B1CD50}"/>
              </a:ext>
            </a:extLst>
          </p:cNvPr>
          <p:cNvSpPr>
            <a:spLocks noGrp="1"/>
          </p:cNvSpPr>
          <p:nvPr>
            <p:ph type="sldNum" sz="quarter" idx="12"/>
          </p:nvPr>
        </p:nvSpPr>
        <p:spPr/>
        <p:txBody>
          <a:bodyPr/>
          <a:lstStyle/>
          <a:p>
            <a:fld id="{2403621E-5B0C-4FD0-9686-51BC38A2A5AD}" type="slidenum">
              <a:rPr lang="en-US" smtClean="0"/>
              <a:t>25</a:t>
            </a:fld>
            <a:endParaRPr lang="en-US"/>
          </a:p>
        </p:txBody>
      </p:sp>
      <p:pic>
        <p:nvPicPr>
          <p:cNvPr id="7" name="Picture 6">
            <a:extLst>
              <a:ext uri="{FF2B5EF4-FFF2-40B4-BE49-F238E27FC236}">
                <a16:creationId xmlns:a16="http://schemas.microsoft.com/office/drawing/2014/main" id="{9E772058-E639-525B-0068-EDCDFB758C2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217792" y="1657604"/>
            <a:ext cx="2804415" cy="3023340"/>
          </a:xfrm>
          <a:prstGeom prst="rect">
            <a:avLst/>
          </a:prstGeom>
        </p:spPr>
      </p:pic>
      <p:sp>
        <p:nvSpPr>
          <p:cNvPr id="8" name="AutoShape 2">
            <a:extLst>
              <a:ext uri="{FF2B5EF4-FFF2-40B4-BE49-F238E27FC236}">
                <a16:creationId xmlns:a16="http://schemas.microsoft.com/office/drawing/2014/main" id="{19319D02-003C-343E-9619-B0CA56ED99C0}"/>
              </a:ext>
            </a:extLst>
          </p:cNvPr>
          <p:cNvSpPr>
            <a:spLocks noChangeAspect="1" noChangeArrowheads="1"/>
          </p:cNvSpPr>
          <p:nvPr/>
        </p:nvSpPr>
        <p:spPr bwMode="auto">
          <a:xfrm>
            <a:off x="4419600" y="241935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10" name="Picture 9">
            <a:extLst>
              <a:ext uri="{FF2B5EF4-FFF2-40B4-BE49-F238E27FC236}">
                <a16:creationId xmlns:a16="http://schemas.microsoft.com/office/drawing/2014/main" id="{64E21610-30CB-CE12-D4C7-84AAE34175C8}"/>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r="2523"/>
          <a:stretch/>
        </p:blipFill>
        <p:spPr>
          <a:xfrm>
            <a:off x="6114627" y="800100"/>
            <a:ext cx="2944707" cy="1018188"/>
          </a:xfrm>
          <a:prstGeom prst="rect">
            <a:avLst/>
          </a:prstGeom>
        </p:spPr>
      </p:pic>
    </p:spTree>
    <p:extLst>
      <p:ext uri="{BB962C8B-B14F-4D97-AF65-F5344CB8AC3E}">
        <p14:creationId xmlns:p14="http://schemas.microsoft.com/office/powerpoint/2010/main" val="82087505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4" name="Picture 6" descr="Decision-making">
            <a:extLst>
              <a:ext uri="{FF2B5EF4-FFF2-40B4-BE49-F238E27FC236}">
                <a16:creationId xmlns:a16="http://schemas.microsoft.com/office/drawing/2014/main" id="{2BBA96EA-11C9-E454-2991-9914563DB391}"/>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b="13119"/>
          <a:stretch/>
        </p:blipFill>
        <p:spPr bwMode="auto">
          <a:xfrm>
            <a:off x="6298822" y="2808526"/>
            <a:ext cx="2771244" cy="120385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DBFD4192-A511-4A4A-1AE8-0BB2F0B37F8D}"/>
              </a:ext>
            </a:extLst>
          </p:cNvPr>
          <p:cNvSpPr>
            <a:spLocks noGrp="1"/>
          </p:cNvSpPr>
          <p:nvPr>
            <p:ph type="title"/>
          </p:nvPr>
        </p:nvSpPr>
        <p:spPr>
          <a:xfrm>
            <a:off x="343309" y="57150"/>
            <a:ext cx="7903893" cy="422672"/>
          </a:xfrm>
        </p:spPr>
        <p:txBody>
          <a:bodyPr/>
          <a:lstStyle/>
          <a:p>
            <a:r>
              <a:rPr lang="en-US" dirty="0"/>
              <a:t>Advice to PIs: Management style &amp; Decision-making</a:t>
            </a:r>
          </a:p>
        </p:txBody>
      </p:sp>
      <p:sp>
        <p:nvSpPr>
          <p:cNvPr id="3" name="Content Placeholder 2">
            <a:extLst>
              <a:ext uri="{FF2B5EF4-FFF2-40B4-BE49-F238E27FC236}">
                <a16:creationId xmlns:a16="http://schemas.microsoft.com/office/drawing/2014/main" id="{DEF6CA62-3266-3F0F-14F1-40C283ECB427}"/>
              </a:ext>
            </a:extLst>
          </p:cNvPr>
          <p:cNvSpPr>
            <a:spLocks noGrp="1"/>
          </p:cNvSpPr>
          <p:nvPr>
            <p:ph idx="1"/>
          </p:nvPr>
        </p:nvSpPr>
        <p:spPr>
          <a:xfrm>
            <a:off x="214153" y="679269"/>
            <a:ext cx="6163787" cy="3915354"/>
          </a:xfrm>
        </p:spPr>
        <p:txBody>
          <a:bodyPr>
            <a:normAutofit fontScale="92500"/>
          </a:bodyPr>
          <a:lstStyle/>
          <a:p>
            <a:r>
              <a:rPr lang="en-US" dirty="0"/>
              <a:t>PI-led mission: the buck stops with you.</a:t>
            </a:r>
          </a:p>
          <a:p>
            <a:r>
              <a:rPr lang="en-US" dirty="0"/>
              <a:t>Don’t manage the “how”: let your PM/SEs &amp; other technical folks do their jobs. </a:t>
            </a:r>
          </a:p>
          <a:p>
            <a:r>
              <a:rPr lang="en-US" dirty="0"/>
              <a:t>Sometimes only the PI can get things “unstuck”</a:t>
            </a:r>
          </a:p>
          <a:p>
            <a:r>
              <a:rPr lang="en-US" dirty="0"/>
              <a:t>Big decisions (PI only) affect/change:</a:t>
            </a:r>
          </a:p>
          <a:p>
            <a:pPr lvl="1"/>
            <a:r>
              <a:rPr lang="en-US" dirty="0"/>
              <a:t>Org chart (i.e. key personnel &amp; partners).</a:t>
            </a:r>
          </a:p>
          <a:p>
            <a:pPr lvl="1"/>
            <a:r>
              <a:rPr lang="en-US" dirty="0"/>
              <a:t>Science Measurements (e.g. descopes, mission design).</a:t>
            </a:r>
          </a:p>
          <a:p>
            <a:pPr lvl="1"/>
            <a:r>
              <a:rPr lang="en-US" dirty="0"/>
              <a:t>Budgets (trading off cost vs. </a:t>
            </a:r>
            <a:r>
              <a:rPr lang="en-US"/>
              <a:t>risk</a:t>
            </a:r>
            <a:r>
              <a:rPr lang="en-US" dirty="0"/>
              <a:t>).</a:t>
            </a:r>
          </a:p>
          <a:p>
            <a:r>
              <a:rPr lang="en-US" dirty="0"/>
              <a:t>On big decisions, ask lots of questions, trust your people &amp; postpone if need more analysis.</a:t>
            </a:r>
          </a:p>
          <a:p>
            <a:pPr lvl="1"/>
            <a:endParaRPr lang="en-US" dirty="0"/>
          </a:p>
          <a:p>
            <a:pPr lvl="1"/>
            <a:endParaRPr lang="en-US" dirty="0"/>
          </a:p>
          <a:p>
            <a:endParaRPr lang="en-US" dirty="0"/>
          </a:p>
        </p:txBody>
      </p:sp>
      <p:sp>
        <p:nvSpPr>
          <p:cNvPr id="4" name="Footer Placeholder 3">
            <a:extLst>
              <a:ext uri="{FF2B5EF4-FFF2-40B4-BE49-F238E27FC236}">
                <a16:creationId xmlns:a16="http://schemas.microsoft.com/office/drawing/2014/main" id="{B699A0AA-5E30-7F79-07C1-B67243E89747}"/>
              </a:ext>
            </a:extLst>
          </p:cNvPr>
          <p:cNvSpPr>
            <a:spLocks noGrp="1"/>
          </p:cNvSpPr>
          <p:nvPr>
            <p:ph type="ftr" sz="quarter" idx="11"/>
          </p:nvPr>
        </p:nvSpPr>
        <p:spPr/>
        <p:txBody>
          <a:bodyPr/>
          <a:lstStyle/>
          <a:p>
            <a:r>
              <a:rPr lang="en-US"/>
              <a:t>ISSC 2024: ESCAPADE Lessons Learned</a:t>
            </a:r>
            <a:endParaRPr lang="en-US" dirty="0"/>
          </a:p>
        </p:txBody>
      </p:sp>
      <p:sp>
        <p:nvSpPr>
          <p:cNvPr id="5" name="Slide Number Placeholder 4">
            <a:extLst>
              <a:ext uri="{FF2B5EF4-FFF2-40B4-BE49-F238E27FC236}">
                <a16:creationId xmlns:a16="http://schemas.microsoft.com/office/drawing/2014/main" id="{C283BC7E-E45B-38F3-940C-1C17E5A40BBA}"/>
              </a:ext>
            </a:extLst>
          </p:cNvPr>
          <p:cNvSpPr>
            <a:spLocks noGrp="1"/>
          </p:cNvSpPr>
          <p:nvPr>
            <p:ph type="sldNum" sz="quarter" idx="12"/>
          </p:nvPr>
        </p:nvSpPr>
        <p:spPr/>
        <p:txBody>
          <a:bodyPr/>
          <a:lstStyle/>
          <a:p>
            <a:fld id="{2403621E-5B0C-4FD0-9686-51BC38A2A5AD}" type="slidenum">
              <a:rPr lang="en-US" smtClean="0"/>
              <a:t>26</a:t>
            </a:fld>
            <a:endParaRPr lang="en-US"/>
          </a:p>
        </p:txBody>
      </p:sp>
      <p:pic>
        <p:nvPicPr>
          <p:cNvPr id="2050" name="Picture 2" descr="An Actor Network Theory Translation of the Bush Legacy and the Obama  Collectif by Grant Kien (2009) – Grant Kien">
            <a:extLst>
              <a:ext uri="{FF2B5EF4-FFF2-40B4-BE49-F238E27FC236}">
                <a16:creationId xmlns:a16="http://schemas.microsoft.com/office/drawing/2014/main" id="{887E5E38-EDE4-72FC-315E-12E85DC8CD8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485067" y="772159"/>
            <a:ext cx="2480497" cy="18637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0892221"/>
      </p:ext>
    </p:extLst>
  </p:cSld>
  <p:clrMapOvr>
    <a:masterClrMapping/>
  </p:clrMapOvr>
</p:sld>
</file>

<file path=ppt/theme/theme1.xml><?xml version="1.0" encoding="utf-8"?>
<a:theme xmlns:a="http://schemas.openxmlformats.org/drawingml/2006/main" name="3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62127</TotalTime>
  <Words>3789</Words>
  <Application>Microsoft Office PowerPoint</Application>
  <PresentationFormat>On-screen Show (16:9)</PresentationFormat>
  <Paragraphs>450</Paragraphs>
  <Slides>26</Slides>
  <Notes>13</Notes>
  <HiddenSlides>0</HiddenSlides>
  <MMClips>1</MMClips>
  <ScaleCrop>false</ScaleCrop>
  <HeadingPairs>
    <vt:vector size="6" baseType="variant">
      <vt:variant>
        <vt:lpstr>Fonts Used</vt:lpstr>
      </vt:variant>
      <vt:variant>
        <vt:i4>6</vt:i4>
      </vt:variant>
      <vt:variant>
        <vt:lpstr>Theme</vt:lpstr>
      </vt:variant>
      <vt:variant>
        <vt:i4>3</vt:i4>
      </vt:variant>
      <vt:variant>
        <vt:lpstr>Slide Titles</vt:lpstr>
      </vt:variant>
      <vt:variant>
        <vt:i4>26</vt:i4>
      </vt:variant>
    </vt:vector>
  </HeadingPairs>
  <TitlesOfParts>
    <vt:vector size="35" baseType="lpstr">
      <vt:lpstr>Arial</vt:lpstr>
      <vt:lpstr>Arial Narrow</vt:lpstr>
      <vt:lpstr>Calibri</vt:lpstr>
      <vt:lpstr>Candara</vt:lpstr>
      <vt:lpstr>Garamond</vt:lpstr>
      <vt:lpstr>Symbol</vt:lpstr>
      <vt:lpstr>3_Office Theme</vt:lpstr>
      <vt:lpstr>2_Office Theme</vt:lpstr>
      <vt:lpstr>1_Office Theme</vt:lpstr>
      <vt:lpstr>ESCAPADE: low-cost formation flying for unique space weather science at Mars</vt:lpstr>
      <vt:lpstr>What is ESCAPADE?</vt:lpstr>
      <vt:lpstr>Q: Why ESCAPADE? </vt:lpstr>
      <vt:lpstr>ESCAPADE Goals</vt:lpstr>
      <vt:lpstr>ESCAPADE Instruments</vt:lpstr>
      <vt:lpstr>PowerPoint Presentation</vt:lpstr>
      <vt:lpstr>ESCAPADE Team</vt:lpstr>
      <vt:lpstr>ESCAPADE Mission Design</vt:lpstr>
      <vt:lpstr>Orbit Evolution</vt:lpstr>
      <vt:lpstr>Orbit Evolution &amp; Coverage</vt:lpstr>
      <vt:lpstr>Campaign A – Spacing</vt:lpstr>
      <vt:lpstr>Project Status Overview April 2024</vt:lpstr>
      <vt:lpstr>ESCAPADE Phase A/B Lessons Learned</vt:lpstr>
      <vt:lpstr>ESCAPADE Phase C/D Lessons learned</vt:lpstr>
      <vt:lpstr>Reasons ESCAPADE is possible (1)</vt:lpstr>
      <vt:lpstr>Reasons ESCAPADE is possible (2)</vt:lpstr>
      <vt:lpstr>Reasons ESCAPADE is possible (3)</vt:lpstr>
      <vt:lpstr>Reasons ESCAPADE is possible (4)</vt:lpstr>
      <vt:lpstr>Reasons ESCAPADE is possible (5)</vt:lpstr>
      <vt:lpstr>ESCAPADE Lessons Learned Summary</vt:lpstr>
      <vt:lpstr>Advice to PIs: Managing your Spacecraft Provider</vt:lpstr>
      <vt:lpstr>Summary</vt:lpstr>
      <vt:lpstr>PowerPoint Presentation</vt:lpstr>
      <vt:lpstr>Advice to PIs: Team Communication</vt:lpstr>
      <vt:lpstr>Advice to PIs: Managing your Science Team</vt:lpstr>
      <vt:lpstr>Advice to PIs: Management style &amp; Decision-making</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rlillis</dc:creator>
  <cp:lastModifiedBy>Robert Lillis</cp:lastModifiedBy>
  <cp:revision>481</cp:revision>
  <dcterms:created xsi:type="dcterms:W3CDTF">2019-09-07T23:14:05Z</dcterms:created>
  <dcterms:modified xsi:type="dcterms:W3CDTF">2024-04-30T16:17:39Z</dcterms:modified>
</cp:coreProperties>
</file>